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518" r:id="rId3"/>
    <p:sldId id="519" r:id="rId4"/>
    <p:sldId id="520" r:id="rId5"/>
    <p:sldId id="529" r:id="rId6"/>
    <p:sldId id="521" r:id="rId7"/>
    <p:sldId id="523" r:id="rId8"/>
    <p:sldId id="525" r:id="rId9"/>
    <p:sldId id="524" r:id="rId10"/>
    <p:sldId id="526" r:id="rId11"/>
    <p:sldId id="530" r:id="rId12"/>
    <p:sldId id="528" r:id="rId13"/>
    <p:sldId id="527" r:id="rId14"/>
    <p:sldId id="509" r:id="rId15"/>
    <p:sldId id="512" r:id="rId16"/>
    <p:sldId id="531" r:id="rId17"/>
    <p:sldId id="514" r:id="rId18"/>
    <p:sldId id="472" r:id="rId19"/>
    <p:sldId id="511" r:id="rId20"/>
    <p:sldId id="515" r:id="rId21"/>
    <p:sldId id="517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2D5"/>
    <a:srgbClr val="2B78AE"/>
    <a:srgbClr val="7F9005"/>
    <a:srgbClr val="A7BD07"/>
    <a:srgbClr val="F4B084"/>
    <a:srgbClr val="ED7D31"/>
    <a:srgbClr val="A2CCE8"/>
    <a:srgbClr val="F0FC9A"/>
    <a:srgbClr val="2B3970"/>
    <a:srgbClr val="EEF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9808" autoAdjust="0"/>
  </p:normalViewPr>
  <p:slideViewPr>
    <p:cSldViewPr>
      <p:cViewPr varScale="1">
        <p:scale>
          <a:sx n="115" d="100"/>
          <a:sy n="115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a.epa.local\RB\RB5\R5SSections\TMDL%20Basin%20NPS%20Delta\Units\SWAMP\SWAMP%20Program\Lower%20American%20Ecoli\LAR%20Exceedance%20Summary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a.epa.local\RB\RB5\R5SSections\TMDL%20Basin%20NPS%20Delta\Units\SWAMP\SWAMP%20Program\Lower%20American%20Ecoli\LAR%20Exceedance%20Summary%20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ca.epa.local\RB\RB5\R5SSections\TMDL%20Basin%20NPS%20Delta\Units\SWAMP\SWAMP%20Program\Lower%20American%20Ecoli\LAR%20Exceedance%20Summary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&lt; EPA Criteria</c:v>
                </c:pt>
              </c:strCache>
            </c:strRef>
          </c:tx>
          <c:spPr>
            <a:solidFill>
              <a:srgbClr val="A2CC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Sheet1!$A$3:$A$14</c:f>
              <c:strCache>
                <c:ptCount val="12"/>
                <c:pt idx="0">
                  <c:v>Tiscornia Beach</c:v>
                </c:pt>
                <c:pt idx="1">
                  <c:v>Discovery Park</c:v>
                </c:pt>
                <c:pt idx="2">
                  <c:v>North 10th St</c:v>
                </c:pt>
                <c:pt idx="3">
                  <c:v>Camp Pollock</c:v>
                </c:pt>
                <c:pt idx="4">
                  <c:v>Sutter's Landing</c:v>
                </c:pt>
                <c:pt idx="5">
                  <c:v>Paradise Beach</c:v>
                </c:pt>
                <c:pt idx="6">
                  <c:v>Howe Ave</c:v>
                </c:pt>
                <c:pt idx="7">
                  <c:v>Watt Ave</c:v>
                </c:pt>
                <c:pt idx="8">
                  <c:v>Harrington Way</c:v>
                </c:pt>
                <c:pt idx="9">
                  <c:v>River Bend Park</c:v>
                </c:pt>
                <c:pt idx="10">
                  <c:v>Hagan Park</c:v>
                </c:pt>
                <c:pt idx="11">
                  <c:v>Lower Sunrise</c:v>
                </c:pt>
              </c:strCache>
            </c:strRef>
          </c:cat>
          <c:val>
            <c:numRef>
              <c:f>Sheet1!$J$3:$J$14</c:f>
              <c:numCache>
                <c:formatCode>General</c:formatCode>
                <c:ptCount val="12"/>
                <c:pt idx="0">
                  <c:v>18</c:v>
                </c:pt>
                <c:pt idx="1">
                  <c:v>36</c:v>
                </c:pt>
                <c:pt idx="2">
                  <c:v>34</c:v>
                </c:pt>
                <c:pt idx="3">
                  <c:v>18</c:v>
                </c:pt>
                <c:pt idx="4">
                  <c:v>33</c:v>
                </c:pt>
                <c:pt idx="5">
                  <c:v>1</c:v>
                </c:pt>
                <c:pt idx="6">
                  <c:v>41</c:v>
                </c:pt>
                <c:pt idx="7">
                  <c:v>16</c:v>
                </c:pt>
                <c:pt idx="8">
                  <c:v>24</c:v>
                </c:pt>
                <c:pt idx="9">
                  <c:v>23</c:v>
                </c:pt>
                <c:pt idx="10">
                  <c:v>13</c:v>
                </c:pt>
                <c:pt idx="1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A5-478C-BE54-E0BDE5852CC3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&gt; EPA Criteria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Sheet1!$A$3:$A$14</c:f>
              <c:strCache>
                <c:ptCount val="12"/>
                <c:pt idx="0">
                  <c:v>Tiscornia Beach</c:v>
                </c:pt>
                <c:pt idx="1">
                  <c:v>Discovery Park</c:v>
                </c:pt>
                <c:pt idx="2">
                  <c:v>North 10th St</c:v>
                </c:pt>
                <c:pt idx="3">
                  <c:v>Camp Pollock</c:v>
                </c:pt>
                <c:pt idx="4">
                  <c:v>Sutter's Landing</c:v>
                </c:pt>
                <c:pt idx="5">
                  <c:v>Paradise Beach</c:v>
                </c:pt>
                <c:pt idx="6">
                  <c:v>Howe Ave</c:v>
                </c:pt>
                <c:pt idx="7">
                  <c:v>Watt Ave</c:v>
                </c:pt>
                <c:pt idx="8">
                  <c:v>Harrington Way</c:v>
                </c:pt>
                <c:pt idx="9">
                  <c:v>River Bend Park</c:v>
                </c:pt>
                <c:pt idx="10">
                  <c:v>Hagan Park</c:v>
                </c:pt>
                <c:pt idx="11">
                  <c:v>Lower Sunrise</c:v>
                </c:pt>
              </c:strCache>
            </c:strRef>
          </c:cat>
          <c:val>
            <c:numRef>
              <c:f>Sheet1!$K$3:$K$14</c:f>
              <c:numCache>
                <c:formatCode>General</c:formatCode>
                <c:ptCount val="12"/>
                <c:pt idx="0">
                  <c:v>25</c:v>
                </c:pt>
                <c:pt idx="1">
                  <c:v>45</c:v>
                </c:pt>
                <c:pt idx="2">
                  <c:v>23</c:v>
                </c:pt>
                <c:pt idx="3">
                  <c:v>9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A5-478C-BE54-E0BDE5852C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12"/>
        <c:axId val="163865440"/>
        <c:axId val="80097360"/>
      </c:barChart>
      <c:catAx>
        <c:axId val="1638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80097360"/>
        <c:crosses val="autoZero"/>
        <c:auto val="1"/>
        <c:lblAlgn val="ctr"/>
        <c:lblOffset val="100"/>
        <c:noMultiLvlLbl val="0"/>
      </c:catAx>
      <c:valAx>
        <c:axId val="80097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86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142697680031376"/>
          <c:y val="9.4704154638018345E-2"/>
          <c:w val="0.39008516988392911"/>
          <c:h val="0.143193979205637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A2CCE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60-4F6A-89A9-C438314688F3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60-4F6A-89A9-C438314688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Sheet1!$J$17:$K$17</c:f>
              <c:numCache>
                <c:formatCode>General</c:formatCode>
                <c:ptCount val="2"/>
                <c:pt idx="0">
                  <c:v>178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60-4F6A-89A9-C43831468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A2CCE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75-4E0D-A6B3-90FE4C242265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75-4E0D-A6B3-90FE4C2422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Sheet1!$J$16:$K$16</c:f>
              <c:numCache>
                <c:formatCode>General</c:formatCode>
                <c:ptCount val="2"/>
                <c:pt idx="0">
                  <c:v>106</c:v>
                </c:pt>
                <c:pt idx="1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75-4E0D-A6B3-90FE4C242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4828E-523A-49DB-92CD-BF94EE0C82DD}" type="datetime1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5610465A-CE6A-4207-99E6-7B59345FA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2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9E998D-3324-4CFA-BEE9-252FC6449B27}" type="datetime1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BA510125-9D94-4B8B-A3A2-F9F7EB219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5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B0EEE33-5CF3-46F1-A700-DF35D92BFA83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 </a:t>
            </a:r>
            <a:endParaRPr 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4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2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97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53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8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10125-9D94-4B8B-A3A2-F9F7EB219D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392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77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66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92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275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19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43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0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40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8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14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8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43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2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3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+mn-lt"/>
              </a:rPr>
              <a:t>June 18, 2018	</a:t>
            </a:r>
            <a:r>
              <a:rPr lang="en-US" sz="1200" b="1" kern="1200" dirty="0">
                <a:solidFill>
                  <a:schemeClr val="accent3"/>
                </a:solidFill>
                <a:latin typeface="Times" pitchFamily="18" charset="0"/>
                <a:ea typeface="+mn-ea"/>
                <a:cs typeface="+mn-cs"/>
              </a:rPr>
              <a:t>         </a:t>
            </a:r>
            <a:r>
              <a:rPr lang="en-US" sz="12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Presentation to Sacramento Environmental Commission </a:t>
            </a:r>
            <a:r>
              <a:rPr lang="en-US" sz="1200" dirty="0">
                <a:latin typeface="+mn-lt"/>
              </a:rPr>
              <a:t>			Slide </a:t>
            </a:r>
            <a:fld id="{A1B008E6-0004-4255-B3BB-80F9B1ADF47F}" type="slidenum">
              <a:rPr lang="en-US" sz="1200" smtClean="0">
                <a:latin typeface="+mn-lt"/>
              </a:rPr>
              <a:pPr>
                <a:defRPr/>
              </a:pPr>
              <a:t>‹#›</a:t>
            </a:fld>
            <a:endParaRPr lang="en-US" sz="12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B78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9005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B78AE"/>
        </a:buClr>
        <a:buFont typeface="Times" pitchFamily="18" charset="0"/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9005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B78AE"/>
        </a:buClr>
        <a:buFont typeface="Wingdings" pitchFamily="2" charset="2"/>
        <a:buChar char="ü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5.svg"/><Relationship Id="rId4" Type="http://schemas.openxmlformats.org/officeDocument/2006/relationships/image" Target="../media/image27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sacparks.net/healthyswimming" TargetMode="External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hyperlink" Target="http://www.mywaterquality.ca.gov/" TargetMode="External"/><Relationship Id="rId4" Type="http://schemas.openxmlformats.org/officeDocument/2006/relationships/hyperlink" Target="http://www.ceden.org/" TargetMode="External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39.png"/><Relationship Id="rId10" Type="http://schemas.openxmlformats.org/officeDocument/2006/relationships/image" Target="../media/image52.svg"/><Relationship Id="rId4" Type="http://schemas.openxmlformats.org/officeDocument/2006/relationships/image" Target="../media/image38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93825" y="2886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accent6"/>
                </a:solidFill>
                <a:latin typeface="Helvetica" pitchFamily="34" charset="0"/>
              </a:rPr>
              <a:t>Central Valley Regional Water Quality Control Board</a:t>
            </a:r>
            <a:r>
              <a:rPr lang="en-US" sz="2000" b="1" dirty="0">
                <a:solidFill>
                  <a:srgbClr val="2B3970"/>
                </a:solidFill>
                <a:latin typeface="Helvetica" pitchFamily="34" charset="0"/>
              </a:rPr>
              <a:t/>
            </a:r>
            <a:br>
              <a:rPr lang="en-US" sz="2000" b="1" dirty="0">
                <a:solidFill>
                  <a:srgbClr val="2B3970"/>
                </a:solidFill>
                <a:latin typeface="Helvetica" pitchFamily="34" charset="0"/>
              </a:rPr>
            </a:br>
            <a:r>
              <a:rPr lang="en-US" sz="3300" b="1" dirty="0">
                <a:solidFill>
                  <a:schemeClr val="bg1"/>
                </a:solidFill>
                <a:latin typeface="Helvetica" pitchFamily="34" charset="0"/>
              </a:rPr>
              <a:t>Water Quality Monitoring Activities 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3300" b="1" dirty="0">
                <a:solidFill>
                  <a:schemeClr val="bg1"/>
                </a:solidFill>
                <a:latin typeface="Helvetica" pitchFamily="34" charset="0"/>
              </a:rPr>
              <a:t>in Sacramento County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04800" y="4467296"/>
            <a:ext cx="3505200" cy="115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>
                <a:latin typeface="Helvetica" pitchFamily="34" charset="0"/>
              </a:rPr>
              <a:t>Alisha Wenzel</a:t>
            </a:r>
          </a:p>
          <a:p>
            <a:pPr algn="ctr">
              <a:spcBef>
                <a:spcPct val="20000"/>
              </a:spcBef>
            </a:pPr>
            <a:endParaRPr lang="en-US" sz="800" b="1" dirty="0">
              <a:latin typeface="Helvetic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800" dirty="0">
                <a:latin typeface="Helvetica" pitchFamily="34" charset="0"/>
              </a:rPr>
              <a:t>Surface Water Ambient Monitoring Program</a:t>
            </a:r>
          </a:p>
        </p:txBody>
      </p:sp>
      <p:pic>
        <p:nvPicPr>
          <p:cNvPr id="5" name="Picture 1028" descr="W:\General\Clipart\Logos\R5LogoColor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5996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7662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June 18, 2018		Presentation to Sacramento Environmental Commission	             	Slide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017AE-6CD2-4F82-9A54-A152E61A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609600"/>
            <a:ext cx="8229600" cy="639762"/>
          </a:xfrm>
        </p:spPr>
        <p:txBody>
          <a:bodyPr/>
          <a:lstStyle/>
          <a:p>
            <a:r>
              <a:rPr lang="en-US" dirty="0"/>
              <a:t>HABs Portal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64A201-1891-4BB0-9391-CDC1C66CC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84" y="1600200"/>
            <a:ext cx="4040188" cy="639762"/>
          </a:xfrm>
        </p:spPr>
        <p:txBody>
          <a:bodyPr/>
          <a:lstStyle/>
          <a:p>
            <a:r>
              <a:rPr lang="en-US" dirty="0"/>
              <a:t>HAB Incident Reports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0E5DC6D-0837-4A0E-A8A7-9694CA9DF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4" y="2362200"/>
            <a:ext cx="3951288" cy="39512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9F6B12-0B1C-4EC6-8641-59DE6CAEE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29200" y="1622323"/>
            <a:ext cx="4041775" cy="639762"/>
          </a:xfrm>
        </p:spPr>
        <p:txBody>
          <a:bodyPr/>
          <a:lstStyle/>
          <a:p>
            <a:r>
              <a:rPr lang="en-US" dirty="0"/>
              <a:t>HAB Data Viewer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DFC22796-E0F4-4A61-8628-FD67ECB5FA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3951288" cy="3951288"/>
          </a:xfr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360A1674-EBA5-4FA7-9B61-E0BD00E4FE02}"/>
              </a:ext>
            </a:extLst>
          </p:cNvPr>
          <p:cNvSpPr txBox="1">
            <a:spLocks/>
          </p:cNvSpPr>
          <p:nvPr/>
        </p:nvSpPr>
        <p:spPr bwMode="auto">
          <a:xfrm>
            <a:off x="3429000" y="838200"/>
            <a:ext cx="77011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9005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8AE"/>
              </a:buClr>
              <a:buFont typeface="Times" pitchFamily="18" charset="0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9005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8AE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Report a Bloom </a:t>
            </a:r>
          </a:p>
          <a:p>
            <a:pPr marL="342900" indent="-342900">
              <a:buClr>
                <a:srgbClr val="2B78AE"/>
              </a:buCl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2B78AE"/>
                </a:solidFill>
                <a:sym typeface="Wingdings" panose="05000000000000000000" pitchFamily="2" charset="2"/>
              </a:rPr>
              <a:t>Signs, Field Guide, &amp; Resources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0832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D7E1C-65C9-45BC-B4A5-CEC9EE6C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Valley Recreational Beneficial Use Assessment</a:t>
            </a:r>
          </a:p>
        </p:txBody>
      </p:sp>
      <p:pic>
        <p:nvPicPr>
          <p:cNvPr id="4" name="Graphic 3" descr="Beach umbrella">
            <a:extLst>
              <a:ext uri="{FF2B5EF4-FFF2-40B4-BE49-F238E27FC236}">
                <a16:creationId xmlns:a16="http://schemas.microsoft.com/office/drawing/2014/main" xmlns="" id="{6DC7EFB4-2BC2-4136-96E7-21CFEACEB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6934" y="5638800"/>
            <a:ext cx="914400" cy="914400"/>
          </a:xfrm>
          <a:prstGeom prst="rect">
            <a:avLst/>
          </a:prstGeom>
        </p:spPr>
      </p:pic>
      <p:pic>
        <p:nvPicPr>
          <p:cNvPr id="5" name="Graphic 4" descr="Bucket and shovel">
            <a:extLst>
              <a:ext uri="{FF2B5EF4-FFF2-40B4-BE49-F238E27FC236}">
                <a16:creationId xmlns:a16="http://schemas.microsoft.com/office/drawing/2014/main" xmlns="" id="{D9BEF220-81DE-4A60-A77A-568963F82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02896" y="5638800"/>
            <a:ext cx="914400" cy="914400"/>
          </a:xfrm>
          <a:prstGeom prst="rect">
            <a:avLst/>
          </a:prstGeom>
        </p:spPr>
      </p:pic>
      <p:pic>
        <p:nvPicPr>
          <p:cNvPr id="6" name="Graphic 5" descr="Canoe">
            <a:extLst>
              <a:ext uri="{FF2B5EF4-FFF2-40B4-BE49-F238E27FC236}">
                <a16:creationId xmlns:a16="http://schemas.microsoft.com/office/drawing/2014/main" xmlns="" id="{8461C4D0-9102-4367-99C4-42BD37A802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30972" y="5638800"/>
            <a:ext cx="914400" cy="914400"/>
          </a:xfrm>
          <a:prstGeom prst="rect">
            <a:avLst/>
          </a:prstGeom>
        </p:spPr>
      </p:pic>
      <p:pic>
        <p:nvPicPr>
          <p:cNvPr id="8" name="Graphic 7" descr="Swim">
            <a:extLst>
              <a:ext uri="{FF2B5EF4-FFF2-40B4-BE49-F238E27FC236}">
                <a16:creationId xmlns:a16="http://schemas.microsoft.com/office/drawing/2014/main" xmlns="" id="{CEA154CD-3085-46C4-BDF3-85E5D90DD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88858" y="5638800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6242443-C1EF-4E1E-B2F6-587B1261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886200"/>
          </a:xfrm>
        </p:spPr>
        <p:txBody>
          <a:bodyPr/>
          <a:lstStyle/>
          <a:p>
            <a:r>
              <a:rPr lang="en-US" dirty="0"/>
              <a:t>Evaluate whether Recreation Beneficial Uses are protected</a:t>
            </a:r>
          </a:p>
          <a:p>
            <a:r>
              <a:rPr lang="en-US" dirty="0"/>
              <a:t>Data gap—no comprehensive program for freshwater beaches</a:t>
            </a:r>
          </a:p>
          <a:p>
            <a:r>
              <a:rPr lang="en-US" dirty="0"/>
              <a:t>Targeted swimming holes and beaches</a:t>
            </a:r>
          </a:p>
          <a:p>
            <a:r>
              <a:rPr lang="en-US" dirty="0"/>
              <a:t>Sampling primarily during the summer months</a:t>
            </a:r>
          </a:p>
          <a:p>
            <a:r>
              <a:rPr lang="en-US" dirty="0"/>
              <a:t>Monitoring design evolved and expanded over time</a:t>
            </a:r>
          </a:p>
        </p:txBody>
      </p:sp>
    </p:spTree>
    <p:extLst>
      <p:ext uri="{BB962C8B-B14F-4D97-AF65-F5344CB8AC3E}">
        <p14:creationId xmlns:p14="http://schemas.microsoft.com/office/powerpoint/2010/main" val="230178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Thresholds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2001054"/>
          <a:ext cx="66294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Criteria Elements</a:t>
                      </a:r>
                    </a:p>
                  </a:txBody>
                  <a:tcPr>
                    <a:solidFill>
                      <a:srgbClr val="7F9005">
                        <a:tint val="66000"/>
                        <a:satMod val="1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Recommendation 1</a:t>
                      </a:r>
                    </a:p>
                    <a:p>
                      <a:r>
                        <a:rPr lang="en-US" sz="1200" dirty="0"/>
                        <a:t>Estimated Illness Rate 36/1,000</a:t>
                      </a:r>
                    </a:p>
                  </a:txBody>
                  <a:tcPr>
                    <a:solidFill>
                      <a:srgbClr val="7F9005">
                        <a:tint val="66000"/>
                        <a:satMod val="1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2B78AE">
                            <a:tint val="66000"/>
                            <a:satMod val="160000"/>
                          </a:srgbClr>
                        </a:gs>
                        <a:gs pos="50000">
                          <a:srgbClr val="2B78AE">
                            <a:tint val="44500"/>
                            <a:satMod val="160000"/>
                          </a:srgbClr>
                        </a:gs>
                        <a:gs pos="100000">
                          <a:srgbClr val="2B78A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Recommendation 2</a:t>
                      </a:r>
                    </a:p>
                    <a:p>
                      <a:r>
                        <a:rPr lang="en-US" sz="1200" dirty="0"/>
                        <a:t>Estimated Illness Rate 32/1,000</a:t>
                      </a:r>
                    </a:p>
                  </a:txBody>
                  <a:tcPr>
                    <a:solidFill>
                      <a:srgbClr val="7F9005">
                        <a:tint val="66000"/>
                        <a:satMod val="1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2B78AE">
                            <a:tint val="66000"/>
                            <a:satMod val="160000"/>
                          </a:srgbClr>
                        </a:gs>
                        <a:gs pos="50000">
                          <a:srgbClr val="2B78AE">
                            <a:tint val="44500"/>
                            <a:satMod val="160000"/>
                          </a:srgbClr>
                        </a:gs>
                        <a:gs pos="100000">
                          <a:srgbClr val="2B78A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Indicator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GM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STV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GM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STV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Enterococci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E. coli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F9005">
                            <a:tint val="66000"/>
                            <a:satMod val="160000"/>
                          </a:srgbClr>
                        </a:gs>
                        <a:gs pos="50000">
                          <a:srgbClr val="7F9005">
                            <a:tint val="44500"/>
                            <a:satMod val="160000"/>
                          </a:srgbClr>
                        </a:gs>
                        <a:gs pos="100000">
                          <a:srgbClr val="7F900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5010150" y="3352800"/>
            <a:ext cx="2438400" cy="381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n-lt"/>
              </a:rPr>
              <a:t>EPA 2012 Recreational Water Quality Criteria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648200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+mn-lt"/>
              </a:rPr>
              <a:t>Geometric Mean (GM)</a:t>
            </a:r>
            <a:r>
              <a:rPr lang="en-US" sz="1600" dirty="0">
                <a:latin typeface="+mn-lt"/>
              </a:rPr>
              <a:t>: not to be exceeded by a 6-week rolling geometric mean of </a:t>
            </a:r>
            <a:r>
              <a:rPr lang="en-US" sz="1600" b="1" dirty="0">
                <a:latin typeface="+mn-lt"/>
              </a:rPr>
              <a:t>5+</a:t>
            </a:r>
            <a:r>
              <a:rPr lang="en-US" sz="1600" dirty="0">
                <a:latin typeface="+mn-lt"/>
              </a:rPr>
              <a:t> samples, calculated weekly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u="sng" dirty="0">
                <a:latin typeface="+mn-lt"/>
              </a:rPr>
              <a:t>Statistical Threshold Value (STV)</a:t>
            </a:r>
            <a:r>
              <a:rPr lang="en-US" sz="1600" dirty="0">
                <a:latin typeface="+mn-lt"/>
              </a:rPr>
              <a:t>: not to be exceeded by &gt;10% of samples in a calendar month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BB0098-641C-4294-B574-239BC5DB97CC}"/>
              </a:ext>
            </a:extLst>
          </p:cNvPr>
          <p:cNvSpPr txBox="1"/>
          <p:nvPr/>
        </p:nvSpPr>
        <p:spPr>
          <a:xfrm>
            <a:off x="838200" y="3992181"/>
            <a:ext cx="6002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+mn-lt"/>
              </a:rPr>
              <a:t>*Proposed Statewide Bacteria Objectives</a:t>
            </a:r>
          </a:p>
        </p:txBody>
      </p:sp>
    </p:spTree>
    <p:extLst>
      <p:ext uri="{BB962C8B-B14F-4D97-AF65-F5344CB8AC3E}">
        <p14:creationId xmlns:p14="http://schemas.microsoft.com/office/powerpoint/2010/main" val="164357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9FE738-9183-493A-A367-C615D310F62A}"/>
              </a:ext>
            </a:extLst>
          </p:cNvPr>
          <p:cNvSpPr/>
          <p:nvPr/>
        </p:nvSpPr>
        <p:spPr bwMode="auto">
          <a:xfrm>
            <a:off x="7696200" y="5181600"/>
            <a:ext cx="13208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B20E759E-3D88-4BB5-ADF3-3F855F44E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33400"/>
            <a:ext cx="8940800" cy="5791200"/>
          </a:xfrm>
          <a:prstGeom prst="rect">
            <a:avLst/>
          </a:prstGeom>
          <a:noFill/>
          <a:ln w="19050">
            <a:solidFill>
              <a:srgbClr val="7F900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58ADAF-CD7A-429F-AEC9-F193455E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2431552" cy="119950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Recreational Sites Sampled 2007-2016</a:t>
            </a:r>
          </a:p>
        </p:txBody>
      </p:sp>
    </p:spTree>
    <p:extLst>
      <p:ext uri="{BB962C8B-B14F-4D97-AF65-F5344CB8AC3E}">
        <p14:creationId xmlns:p14="http://schemas.microsoft.com/office/powerpoint/2010/main" val="96994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C4122-9A1E-43B4-B626-D86CD062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River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659B9A3-BCEE-4A40-A524-9F2FB8B48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276300"/>
            <a:ext cx="8991600" cy="5059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3D3072-9B55-487E-A9FB-C0296AFD6E92}"/>
              </a:ext>
            </a:extLst>
          </p:cNvPr>
          <p:cNvSpPr txBox="1"/>
          <p:nvPr/>
        </p:nvSpPr>
        <p:spPr>
          <a:xfrm>
            <a:off x="685800" y="1242772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Lower American River Sampling Stations 2007-2016</a:t>
            </a:r>
          </a:p>
        </p:txBody>
      </p:sp>
    </p:spTree>
    <p:extLst>
      <p:ext uri="{BB962C8B-B14F-4D97-AF65-F5344CB8AC3E}">
        <p14:creationId xmlns:p14="http://schemas.microsoft.com/office/powerpoint/2010/main" val="171915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848DA1F0-2543-4F79-8BBD-166996B10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023590"/>
              </p:ext>
            </p:extLst>
          </p:nvPr>
        </p:nvGraphicFramePr>
        <p:xfrm>
          <a:off x="838200" y="1070686"/>
          <a:ext cx="6629400" cy="36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8C874-D795-40BF-8707-3AFBC01C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609600"/>
          </a:xfrm>
        </p:spPr>
        <p:txBody>
          <a:bodyPr/>
          <a:lstStyle/>
          <a:p>
            <a:r>
              <a:rPr lang="en-US" dirty="0"/>
              <a:t>Summary of </a:t>
            </a:r>
            <a:r>
              <a:rPr lang="en-US" i="1" dirty="0"/>
              <a:t>E. coli</a:t>
            </a:r>
            <a:r>
              <a:rPr lang="en-US" dirty="0"/>
              <a:t> Data for Each Station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D1D3B735-1F12-469B-AE3D-DDFB04A8D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970936"/>
              </p:ext>
            </p:extLst>
          </p:nvPr>
        </p:nvGraphicFramePr>
        <p:xfrm>
          <a:off x="3763199" y="4898307"/>
          <a:ext cx="2146231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5824C709-DFD3-4D2A-8EB9-8E637984F4A1}"/>
              </a:ext>
            </a:extLst>
          </p:cNvPr>
          <p:cNvSpPr/>
          <p:nvPr/>
        </p:nvSpPr>
        <p:spPr>
          <a:xfrm rot="16200000">
            <a:off x="1618894" y="3802220"/>
            <a:ext cx="272470" cy="1833858"/>
          </a:xfrm>
          <a:prstGeom prst="leftBrace">
            <a:avLst/>
          </a:prstGeom>
          <a:noFill/>
          <a:ln w="19050" cap="flat" cmpd="sng" algn="ctr">
            <a:solidFill>
              <a:srgbClr val="95B3D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xmlns="" id="{F7085693-C45A-4654-8082-55B2A83D5A67}"/>
              </a:ext>
            </a:extLst>
          </p:cNvPr>
          <p:cNvSpPr/>
          <p:nvPr/>
        </p:nvSpPr>
        <p:spPr>
          <a:xfrm rot="16200000">
            <a:off x="4710941" y="2721050"/>
            <a:ext cx="250749" cy="3974479"/>
          </a:xfrm>
          <a:prstGeom prst="leftBrace">
            <a:avLst/>
          </a:prstGeom>
          <a:noFill/>
          <a:ln w="19050" cap="flat" cmpd="sng" algn="ctr">
            <a:solidFill>
              <a:srgbClr val="95B3D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D20397C4-ACE1-4599-8B50-5884C0C84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494341"/>
              </p:ext>
            </p:extLst>
          </p:nvPr>
        </p:nvGraphicFramePr>
        <p:xfrm>
          <a:off x="621944" y="4957803"/>
          <a:ext cx="214884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CE4AAE6A-D6AD-4D70-9034-707E789AF3C4}"/>
              </a:ext>
            </a:extLst>
          </p:cNvPr>
          <p:cNvCxnSpPr>
            <a:cxnSpLocks/>
          </p:cNvCxnSpPr>
          <p:nvPr/>
        </p:nvCxnSpPr>
        <p:spPr bwMode="auto">
          <a:xfrm flipH="1">
            <a:off x="1300124" y="3683691"/>
            <a:ext cx="60150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7A2D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72948F-1CAE-4510-9AAE-AF561B80BFE1}"/>
              </a:ext>
            </a:extLst>
          </p:cNvPr>
          <p:cNvSpPr txBox="1"/>
          <p:nvPr/>
        </p:nvSpPr>
        <p:spPr>
          <a:xfrm>
            <a:off x="7315200" y="354519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78AE"/>
                </a:solidFill>
                <a:latin typeface="Arial Rounded MT Bold" panose="020F0704030504030204" pitchFamily="34" charset="0"/>
              </a:rPr>
              <a:t>Nimbus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790759-DC84-42AD-99BD-A084176BEBA9}"/>
              </a:ext>
            </a:extLst>
          </p:cNvPr>
          <p:cNvSpPr txBox="1"/>
          <p:nvPr/>
        </p:nvSpPr>
        <p:spPr>
          <a:xfrm>
            <a:off x="324764" y="354519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78AE"/>
                </a:solidFill>
                <a:latin typeface="Arial Rounded MT Bold" panose="020F0704030504030204" pitchFamily="34" charset="0"/>
              </a:rPr>
              <a:t>Confluence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896F2C-E707-4212-8E73-CA448CB52B44}"/>
              </a:ext>
            </a:extLst>
          </p:cNvPr>
          <p:cNvSpPr txBox="1"/>
          <p:nvPr/>
        </p:nvSpPr>
        <p:spPr>
          <a:xfrm>
            <a:off x="1008733" y="4901355"/>
            <a:ext cx="176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</a:rPr>
              <a:t>49% &gt; Criteria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06B947-5E86-49E6-99B5-5EB4816C9D1F}"/>
              </a:ext>
            </a:extLst>
          </p:cNvPr>
          <p:cNvSpPr txBox="1"/>
          <p:nvPr/>
        </p:nvSpPr>
        <p:spPr>
          <a:xfrm>
            <a:off x="4177284" y="4901355"/>
            <a:ext cx="176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</a:rPr>
              <a:t>4% &gt; Criteria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4F78E6-CB86-4666-8FF2-21BDDEDB22EC}"/>
              </a:ext>
            </a:extLst>
          </p:cNvPr>
          <p:cNvSpPr txBox="1"/>
          <p:nvPr/>
        </p:nvSpPr>
        <p:spPr>
          <a:xfrm>
            <a:off x="5181600" y="1236084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Number of Assessments</a:t>
            </a:r>
          </a:p>
        </p:txBody>
      </p:sp>
    </p:spTree>
    <p:extLst>
      <p:ext uri="{BB962C8B-B14F-4D97-AF65-F5344CB8AC3E}">
        <p14:creationId xmlns:p14="http://schemas.microsoft.com/office/powerpoint/2010/main" val="269782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30EB7-7451-44E2-A207-D3D70F73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Recreational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73D817-C8CA-4ABF-8C5B-EFAF868C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monitoring since January</a:t>
            </a:r>
          </a:p>
          <a:p>
            <a:pPr lvl="1"/>
            <a:r>
              <a:rPr lang="en-US" dirty="0"/>
              <a:t>9 sites on the American River</a:t>
            </a:r>
          </a:p>
          <a:p>
            <a:pPr lvl="1"/>
            <a:r>
              <a:rPr lang="en-US" dirty="0"/>
              <a:t>2 sites near the mouth of Steelhead Creek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Update the public about water quality conditions </a:t>
            </a:r>
          </a:p>
          <a:p>
            <a:pPr lvl="1"/>
            <a:r>
              <a:rPr lang="en-US" dirty="0"/>
              <a:t>Inform development of source identification study</a:t>
            </a:r>
          </a:p>
          <a:p>
            <a:pPr lvl="1"/>
            <a:endParaRPr lang="en-US" dirty="0"/>
          </a:p>
          <a:p>
            <a:r>
              <a:rPr lang="en-US" dirty="0"/>
              <a:t>Summer recreation assessment in Sacramento River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3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190314A-0358-4A14-8706-EB07AD159089}"/>
              </a:ext>
            </a:extLst>
          </p:cNvPr>
          <p:cNvSpPr/>
          <p:nvPr/>
        </p:nvSpPr>
        <p:spPr bwMode="auto">
          <a:xfrm>
            <a:off x="7696200" y="4724400"/>
            <a:ext cx="1447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3FCC8-5908-422F-8A89-B1CAEA06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Map with </a:t>
            </a:r>
            <a:r>
              <a:rPr lang="en-US" i="1" dirty="0"/>
              <a:t>E. coli </a:t>
            </a:r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62E364-518B-4A8C-945D-82876AFF1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55" r="56667" b="5365"/>
          <a:stretch/>
        </p:blipFill>
        <p:spPr>
          <a:xfrm>
            <a:off x="609600" y="1066800"/>
            <a:ext cx="7620000" cy="52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Monitoring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4114800"/>
          </a:xfrm>
        </p:spPr>
        <p:txBody>
          <a:bodyPr/>
          <a:lstStyle/>
          <a:p>
            <a:r>
              <a:rPr lang="en-US" dirty="0"/>
              <a:t>E. coli and Healthy Swimming Habits</a:t>
            </a:r>
          </a:p>
          <a:p>
            <a:pPr lvl="1"/>
            <a:r>
              <a:rPr lang="en-US" dirty="0">
                <a:hlinkClick r:id="rId3"/>
              </a:rPr>
              <a:t>www.sacparks.net/healthyswimming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Interactive map with weekly monitoring results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/>
              <a:t>California Environmental Data Exchange Network</a:t>
            </a:r>
          </a:p>
          <a:p>
            <a:pPr lvl="1"/>
            <a:r>
              <a:rPr lang="en-US" dirty="0">
                <a:hlinkClick r:id="rId4"/>
              </a:rPr>
              <a:t>www.ceden.org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California Water Quality Monitoring Council</a:t>
            </a:r>
          </a:p>
          <a:p>
            <a:pPr lvl="1"/>
            <a:r>
              <a:rPr lang="en-US" dirty="0"/>
              <a:t>Efforts to update the Safe to Swim Portal</a:t>
            </a:r>
          </a:p>
          <a:p>
            <a:pPr lvl="1"/>
            <a:r>
              <a:rPr lang="en-US" dirty="0"/>
              <a:t>Inland Beaches Workgroup</a:t>
            </a:r>
          </a:p>
          <a:p>
            <a:pPr lvl="1"/>
            <a:r>
              <a:rPr lang="en-US" dirty="0">
                <a:hlinkClick r:id="rId5"/>
              </a:rPr>
              <a:t>www.mywaterquality.ca.gov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06" name="Picture 6" descr="My Water Qua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05" y="4905374"/>
            <a:ext cx="8858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CED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05" y="3171826"/>
            <a:ext cx="85725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89B348-5234-44F5-83DB-CD29D2F32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482" y="1373981"/>
            <a:ext cx="885825" cy="88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C23B32-67B1-4613-8C21-8E8E0C671D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2" y="1380513"/>
            <a:ext cx="1177796" cy="117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CE02A-A8B7-4A26-9744-7E26E85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Communication &amp;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1C94E3-F211-44D7-8D0B-A7A23AA34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New Notification Protocol</a:t>
            </a:r>
          </a:p>
          <a:p>
            <a:pPr lvl="1"/>
            <a:r>
              <a:rPr lang="en-US" altLang="en-US" dirty="0"/>
              <a:t>Notify local Environmental Health Directors of elevated </a:t>
            </a:r>
            <a:r>
              <a:rPr lang="en-US" altLang="en-US" i="1" dirty="0"/>
              <a:t>E. coli </a:t>
            </a:r>
            <a:endParaRPr lang="en-US" altLang="en-US" dirty="0"/>
          </a:p>
          <a:p>
            <a:pPr lvl="1"/>
            <a:r>
              <a:rPr lang="en-US" altLang="en-US" dirty="0"/>
              <a:t>Improve coordination with local health officials</a:t>
            </a:r>
          </a:p>
          <a:p>
            <a:pPr lvl="1"/>
            <a:r>
              <a:rPr lang="en-US" altLang="en-US" dirty="0"/>
              <a:t>Ensure public is notified of potential health risk</a:t>
            </a:r>
          </a:p>
          <a:p>
            <a:r>
              <a:rPr lang="en-US" altLang="en-US" dirty="0"/>
              <a:t>No Current Guidance for Freshwater Beaches</a:t>
            </a:r>
          </a:p>
          <a:p>
            <a:r>
              <a:rPr lang="en-US" dirty="0"/>
              <a:t>Public Access to Data</a:t>
            </a:r>
          </a:p>
        </p:txBody>
      </p:sp>
    </p:spTree>
    <p:extLst>
      <p:ext uri="{BB962C8B-B14F-4D97-AF65-F5344CB8AC3E}">
        <p14:creationId xmlns:p14="http://schemas.microsoft.com/office/powerpoint/2010/main" val="64089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34A2B-3D02-4AFE-BFEA-FF6237D9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Regional Water Boards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1CAC0FF-A5B5-4420-B8CC-9E85005DCB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8" y="1183996"/>
            <a:ext cx="4602242" cy="53109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B82E19-1AA3-412D-B718-00F32B5CDD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Mission to preserve, enhance, and restore the quality of California’s water resources and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306160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CA0F1-24A5-4686-BD3D-BC1C55F7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Investigative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150D21-B594-47F9-8B51-5A2A167C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Coordinating with Local Stakeholders</a:t>
            </a:r>
          </a:p>
          <a:p>
            <a:r>
              <a:rPr lang="en-US" altLang="en-US" dirty="0"/>
              <a:t>Investigate Elevated </a:t>
            </a:r>
            <a:r>
              <a:rPr lang="en-US" altLang="en-US" i="1" dirty="0"/>
              <a:t>E. coli</a:t>
            </a:r>
          </a:p>
          <a:p>
            <a:pPr marL="341313" indent="-341313">
              <a:buSzPct val="100000"/>
            </a:pPr>
            <a:r>
              <a:rPr lang="en-US" altLang="en-US" dirty="0"/>
              <a:t>Identify the Sources of Fecal Contamination</a:t>
            </a:r>
          </a:p>
          <a:p>
            <a:pPr marL="857250" lvl="1"/>
            <a:r>
              <a:rPr lang="en-US" altLang="en-US" dirty="0"/>
              <a:t>Birds, Pets, Humans</a:t>
            </a:r>
          </a:p>
          <a:p>
            <a:pPr marL="457200"/>
            <a:r>
              <a:rPr lang="en-US" dirty="0"/>
              <a:t>Potential Monitoring for Pathogens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63758B-0CEF-4D43-B8F1-35A1C0CC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403899"/>
            <a:ext cx="2670969" cy="2002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7" descr="T:\R5S Sections\Irrigated Lands Assessment Planning\Units\AG Surface Water Assessment\SWAMP Projects\Safe to Swim\Annes2011\Photos from field\Safe to Swim 2012\TK120702\519SACNFL_Geese.jpg">
            <a:extLst>
              <a:ext uri="{FF2B5EF4-FFF2-40B4-BE49-F238E27FC236}">
                <a16:creationId xmlns:a16="http://schemas.microsoft.com/office/drawing/2014/main" xmlns="" id="{E09B7C6C-37D8-41F6-8BA7-C7F437748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0714"/>
          <a:stretch/>
        </p:blipFill>
        <p:spPr bwMode="auto">
          <a:xfrm>
            <a:off x="1084140" y="4403899"/>
            <a:ext cx="2990180" cy="2002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Duck">
            <a:extLst>
              <a:ext uri="{FF2B5EF4-FFF2-40B4-BE49-F238E27FC236}">
                <a16:creationId xmlns:a16="http://schemas.microsoft.com/office/drawing/2014/main" xmlns="" id="{C624FFBC-B3A4-432C-B1A3-0D4AB29CA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83987" y="2890155"/>
            <a:ext cx="344965" cy="344965"/>
          </a:xfrm>
          <a:prstGeom prst="rect">
            <a:avLst/>
          </a:prstGeom>
        </p:spPr>
      </p:pic>
      <p:pic>
        <p:nvPicPr>
          <p:cNvPr id="7" name="Graphic 6" descr="Dog">
            <a:extLst>
              <a:ext uri="{FF2B5EF4-FFF2-40B4-BE49-F238E27FC236}">
                <a16:creationId xmlns:a16="http://schemas.microsoft.com/office/drawing/2014/main" xmlns="" id="{A95D482F-6E01-41E6-A5A5-A36F6D91D1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61076" y="2887527"/>
            <a:ext cx="350219" cy="350219"/>
          </a:xfrm>
          <a:prstGeom prst="rect">
            <a:avLst/>
          </a:prstGeom>
        </p:spPr>
      </p:pic>
      <p:pic>
        <p:nvPicPr>
          <p:cNvPr id="11" name="Graphic 10" descr="Man and Woman">
            <a:extLst>
              <a:ext uri="{FF2B5EF4-FFF2-40B4-BE49-F238E27FC236}">
                <a16:creationId xmlns:a16="http://schemas.microsoft.com/office/drawing/2014/main" xmlns="" id="{04E794DC-06FE-4E47-AC69-D08968B307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11295" y="2890155"/>
            <a:ext cx="344965" cy="3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0EEE3-B79E-4D17-96EA-15F2FC20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9C90BC-7B54-4180-BDC6-F20FAA4A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6400800" cy="4831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94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6DAA5-EDFE-46D9-AFB9-5459D130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Ambient Monitoring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3832403-C948-49BA-8DD5-BB42F229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The SWAMP mission is to provide resource managers, decision makers, and the public with timely, high quality information to evaluate the condition of California’s waters.</a:t>
            </a:r>
          </a:p>
          <a:p>
            <a:r>
              <a:rPr lang="en-US" dirty="0"/>
              <a:t>Statewide and regional monitoring programs</a:t>
            </a:r>
          </a:p>
          <a:p>
            <a:r>
              <a:rPr lang="en-US" dirty="0"/>
              <a:t>Monitoring efforts are prioritized</a:t>
            </a:r>
          </a:p>
          <a:p>
            <a:r>
              <a:rPr lang="en-US" dirty="0"/>
              <a:t>Comparable data: standardized methods, quality assurance, data reporting</a:t>
            </a:r>
          </a:p>
        </p:txBody>
      </p:sp>
      <p:pic>
        <p:nvPicPr>
          <p:cNvPr id="4" name="Graphic 3" descr="Fish">
            <a:extLst>
              <a:ext uri="{FF2B5EF4-FFF2-40B4-BE49-F238E27FC236}">
                <a16:creationId xmlns:a16="http://schemas.microsoft.com/office/drawing/2014/main" xmlns="" id="{ECE7D931-7045-4CD1-86E0-5AF5493E7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58030" y="5570781"/>
            <a:ext cx="751156" cy="751156"/>
          </a:xfrm>
          <a:prstGeom prst="rect">
            <a:avLst/>
          </a:prstGeom>
        </p:spPr>
      </p:pic>
      <p:pic>
        <p:nvPicPr>
          <p:cNvPr id="6" name="Graphic 5" descr="Swim">
            <a:extLst>
              <a:ext uri="{FF2B5EF4-FFF2-40B4-BE49-F238E27FC236}">
                <a16:creationId xmlns:a16="http://schemas.microsoft.com/office/drawing/2014/main" xmlns="" id="{F3B3441E-1B65-4253-B554-423A97D09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43841" y="56769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03D2C8-E16C-4721-B176-5549902794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48" b="82315" l="10000" r="90000">
                        <a14:foregroundMark x1="50300" y1="12222" x2="50300" y2="12222"/>
                        <a14:foregroundMark x1="76300" y1="33704" x2="76300" y2="33704"/>
                        <a14:foregroundMark x1="29400" y1="65926" x2="29400" y2="65926"/>
                        <a14:foregroundMark x1="17200" y1="63519" x2="17200" y2="63519"/>
                        <a14:foregroundMark x1="27100" y1="82315" x2="27100" y2="8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" b="13333"/>
          <a:stretch/>
        </p:blipFill>
        <p:spPr>
          <a:xfrm>
            <a:off x="4355958" y="5717134"/>
            <a:ext cx="914400" cy="833933"/>
          </a:xfrm>
          <a:prstGeom prst="rect">
            <a:avLst/>
          </a:prstGeom>
          <a:noFill/>
        </p:spPr>
      </p:pic>
      <p:pic>
        <p:nvPicPr>
          <p:cNvPr id="8" name="Graphic 7" descr="Fishing">
            <a:extLst>
              <a:ext uri="{FF2B5EF4-FFF2-40B4-BE49-F238E27FC236}">
                <a16:creationId xmlns:a16="http://schemas.microsoft.com/office/drawing/2014/main" xmlns="" id="{137207F0-7A26-4225-BDC6-35F9969B02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31724" y="5676900"/>
            <a:ext cx="914400" cy="914400"/>
          </a:xfrm>
          <a:prstGeom prst="rect">
            <a:avLst/>
          </a:prstGeom>
        </p:spPr>
      </p:pic>
      <p:pic>
        <p:nvPicPr>
          <p:cNvPr id="9" name="Graphic 8" descr="Bug">
            <a:extLst>
              <a:ext uri="{FF2B5EF4-FFF2-40B4-BE49-F238E27FC236}">
                <a16:creationId xmlns:a16="http://schemas.microsoft.com/office/drawing/2014/main" xmlns="" id="{80720EC2-5980-4764-8004-6D87BE3E8E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907900" y="6071741"/>
            <a:ext cx="372263" cy="372263"/>
          </a:xfrm>
          <a:prstGeom prst="rect">
            <a:avLst/>
          </a:prstGeom>
        </p:spPr>
      </p:pic>
      <p:pic>
        <p:nvPicPr>
          <p:cNvPr id="13" name="Graphic 12" descr="Shell">
            <a:extLst>
              <a:ext uri="{FF2B5EF4-FFF2-40B4-BE49-F238E27FC236}">
                <a16:creationId xmlns:a16="http://schemas.microsoft.com/office/drawing/2014/main" xmlns="" id="{474FC902-75B2-4041-AB41-C13EBC946F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52547" y="6113286"/>
            <a:ext cx="416738" cy="4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6EE8D-B47D-4B96-A388-D8344B51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SWAMP Statewide Monitoring Programs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507A6FA-C9FB-43CC-BBD8-DFD909106D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1" y="1523998"/>
            <a:ext cx="1828800" cy="18288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0E1180E-44F0-465A-8A22-DFADC61AF9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77" y="1524000"/>
            <a:ext cx="1828800" cy="18288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18051B-4BA4-43AB-9426-1D0189E9D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3" y="3810000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F8E9C6-7CFE-4ACA-9044-E8D8A033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77" y="3810000"/>
            <a:ext cx="18288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44BC92-BE4E-4158-9A0D-9330302FBE35}"/>
              </a:ext>
            </a:extLst>
          </p:cNvPr>
          <p:cNvSpPr txBox="1"/>
          <p:nvPr/>
        </p:nvSpPr>
        <p:spPr>
          <a:xfrm>
            <a:off x="1278065" y="33132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Bioaccumulation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9ADA77-1763-4091-A193-1F891DE6E097}"/>
              </a:ext>
            </a:extLst>
          </p:cNvPr>
          <p:cNvSpPr txBox="1"/>
          <p:nvPr/>
        </p:nvSpPr>
        <p:spPr>
          <a:xfrm>
            <a:off x="1278065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Freshwater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>
                <a:solidFill>
                  <a:srgbClr val="7F9005"/>
                </a:solidFill>
                <a:latin typeface="+mn-lt"/>
              </a:rPr>
              <a:t>HABs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A079BA-FA45-43F8-AFE4-70014957EF85}"/>
              </a:ext>
            </a:extLst>
          </p:cNvPr>
          <p:cNvSpPr txBox="1"/>
          <p:nvPr/>
        </p:nvSpPr>
        <p:spPr>
          <a:xfrm>
            <a:off x="4692777" y="562965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Stream Pollution Trends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712266-587A-4B6D-893C-B4D69147B16E}"/>
              </a:ext>
            </a:extLst>
          </p:cNvPr>
          <p:cNvSpPr txBox="1"/>
          <p:nvPr/>
        </p:nvSpPr>
        <p:spPr>
          <a:xfrm>
            <a:off x="4692777" y="33132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Bioassessment</a:t>
            </a:r>
          </a:p>
        </p:txBody>
      </p:sp>
    </p:spTree>
    <p:extLst>
      <p:ext uri="{BB962C8B-B14F-4D97-AF65-F5344CB8AC3E}">
        <p14:creationId xmlns:p14="http://schemas.microsoft.com/office/powerpoint/2010/main" val="303192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6EE8D-B47D-4B96-A388-D8344B51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SWAMP Statewide Monitoring Programs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507A6FA-C9FB-43CC-BBD8-DFD909106D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1" y="1523998"/>
            <a:ext cx="1828800" cy="18288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0E1180E-44F0-465A-8A22-DFADC61AF9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77" y="1524000"/>
            <a:ext cx="1828800" cy="18288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18051B-4BA4-43AB-9426-1D0189E9D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3" y="3810000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F8E9C6-7CFE-4ACA-9044-E8D8A033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77" y="3810000"/>
            <a:ext cx="18288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44BC92-BE4E-4158-9A0D-9330302FBE35}"/>
              </a:ext>
            </a:extLst>
          </p:cNvPr>
          <p:cNvSpPr txBox="1"/>
          <p:nvPr/>
        </p:nvSpPr>
        <p:spPr>
          <a:xfrm>
            <a:off x="1278065" y="33132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Bioaccumulation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9ADA77-1763-4091-A193-1F891DE6E097}"/>
              </a:ext>
            </a:extLst>
          </p:cNvPr>
          <p:cNvSpPr txBox="1"/>
          <p:nvPr/>
        </p:nvSpPr>
        <p:spPr>
          <a:xfrm>
            <a:off x="1278065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Freshwater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>
                <a:solidFill>
                  <a:srgbClr val="7F9005"/>
                </a:solidFill>
                <a:latin typeface="+mn-lt"/>
              </a:rPr>
              <a:t>HABs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A079BA-FA45-43F8-AFE4-70014957EF85}"/>
              </a:ext>
            </a:extLst>
          </p:cNvPr>
          <p:cNvSpPr txBox="1"/>
          <p:nvPr/>
        </p:nvSpPr>
        <p:spPr>
          <a:xfrm>
            <a:off x="4692777" y="562965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Stream Pollution Trends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712266-587A-4B6D-893C-B4D69147B16E}"/>
              </a:ext>
            </a:extLst>
          </p:cNvPr>
          <p:cNvSpPr txBox="1"/>
          <p:nvPr/>
        </p:nvSpPr>
        <p:spPr>
          <a:xfrm>
            <a:off x="4692777" y="33132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F9005"/>
                </a:solidFill>
                <a:latin typeface="+mn-lt"/>
              </a:rPr>
              <a:t>Bioassessment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C57ECF73-C63C-47A8-9106-A9E53E8D3BA5}"/>
              </a:ext>
            </a:extLst>
          </p:cNvPr>
          <p:cNvSpPr/>
          <p:nvPr/>
        </p:nvSpPr>
        <p:spPr bwMode="auto">
          <a:xfrm>
            <a:off x="6750177" y="1447800"/>
            <a:ext cx="793623" cy="4648200"/>
          </a:xfrm>
          <a:prstGeom prst="rightBrace">
            <a:avLst>
              <a:gd name="adj1" fmla="val 8333"/>
              <a:gd name="adj2" fmla="val 41126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2" name="Picture 2" descr="Monitoring Council Logo">
            <a:extLst>
              <a:ext uri="{FF2B5EF4-FFF2-40B4-BE49-F238E27FC236}">
                <a16:creationId xmlns:a16="http://schemas.microsoft.com/office/drawing/2014/main" xmlns="" id="{D7F39F1B-2C9C-48D6-94E4-0CAF866F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24" y="1668359"/>
            <a:ext cx="1165753" cy="15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EC01CB-7BA8-4200-9D60-1E5EBE9BCF01}"/>
              </a:ext>
            </a:extLst>
          </p:cNvPr>
          <p:cNvSpPr txBox="1"/>
          <p:nvPr/>
        </p:nvSpPr>
        <p:spPr>
          <a:xfrm>
            <a:off x="7615100" y="3235476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B78AE"/>
                </a:solidFill>
                <a:latin typeface="+mj-lt"/>
              </a:rPr>
              <a:t>Streams &amp; Rivers Portal</a:t>
            </a:r>
          </a:p>
        </p:txBody>
      </p:sp>
    </p:spTree>
    <p:extLst>
      <p:ext uri="{BB962C8B-B14F-4D97-AF65-F5344CB8AC3E}">
        <p14:creationId xmlns:p14="http://schemas.microsoft.com/office/powerpoint/2010/main" val="262085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9F9E9-D74C-4E02-B6D4-6E441545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Bioaccumulation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35245-2FC3-44CA-9F88-1F7F0FF7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Bioaccumulation Oversight Group </a:t>
            </a:r>
          </a:p>
          <a:p>
            <a:r>
              <a:rPr lang="en-US" dirty="0"/>
              <a:t>Monitors contaminants in sport fish</a:t>
            </a:r>
          </a:p>
          <a:p>
            <a:r>
              <a:rPr lang="en-US" dirty="0"/>
              <a:t>2007-2012: Lakes, rivers, and coastal waters</a:t>
            </a:r>
          </a:p>
          <a:p>
            <a:r>
              <a:rPr lang="en-US" dirty="0"/>
              <a:t>2015: Long-term plan for mercury in bass lakes</a:t>
            </a:r>
          </a:p>
          <a:p>
            <a:pPr lvl="1"/>
            <a:r>
              <a:rPr lang="en-US" dirty="0"/>
              <a:t>190 lakes on 10-year cycle</a:t>
            </a:r>
          </a:p>
          <a:p>
            <a:endParaRPr lang="en-US" dirty="0"/>
          </a:p>
        </p:txBody>
      </p:sp>
      <p:pic>
        <p:nvPicPr>
          <p:cNvPr id="5" name="Graphic 4" descr="Fishing">
            <a:extLst>
              <a:ext uri="{FF2B5EF4-FFF2-40B4-BE49-F238E27FC236}">
                <a16:creationId xmlns:a16="http://schemas.microsoft.com/office/drawing/2014/main" xmlns="" id="{06316AA2-A4A2-4CD1-AFE0-32A9B1FC2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0800" y="304800"/>
            <a:ext cx="914400" cy="914400"/>
          </a:xfrm>
          <a:prstGeom prst="rect">
            <a:avLst/>
          </a:prstGeom>
        </p:spPr>
      </p:pic>
      <p:pic>
        <p:nvPicPr>
          <p:cNvPr id="19" name="Graphic 18" descr="Fish">
            <a:extLst>
              <a:ext uri="{FF2B5EF4-FFF2-40B4-BE49-F238E27FC236}">
                <a16:creationId xmlns:a16="http://schemas.microsoft.com/office/drawing/2014/main" xmlns="" id="{BCCCFEB6-C766-49A9-ABD3-C42FFFDF3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6400" y="381000"/>
            <a:ext cx="914400" cy="914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318FD61-B86B-4151-B75A-E9C6B36AB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4610100"/>
            <a:ext cx="6858000" cy="952500"/>
          </a:xfrm>
          <a:prstGeom prst="rect">
            <a:avLst/>
          </a:prstGeom>
          <a:solidFill>
            <a:srgbClr val="7F9005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F098EDC-8F15-4E45-921A-A42CCAD2A807}"/>
              </a:ext>
            </a:extLst>
          </p:cNvPr>
          <p:cNvSpPr txBox="1"/>
          <p:nvPr/>
        </p:nvSpPr>
        <p:spPr>
          <a:xfrm>
            <a:off x="1056132" y="556036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78AE"/>
                </a:solidFill>
                <a:latin typeface="+mn-lt"/>
              </a:rPr>
              <a:t>https://mywaterquality.ca.gov/safe_to_eat/</a:t>
            </a:r>
          </a:p>
        </p:txBody>
      </p:sp>
    </p:spTree>
    <p:extLst>
      <p:ext uri="{BB962C8B-B14F-4D97-AF65-F5344CB8AC3E}">
        <p14:creationId xmlns:p14="http://schemas.microsoft.com/office/powerpoint/2010/main" val="228842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ACF2D81-BC27-4C67-BF9C-44484931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877579B-2B8B-4ED7-8F06-1ABB00EB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284A71-3167-4734-BAC7-F6D1AF109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1" r="56667" b="5365"/>
          <a:stretch/>
        </p:blipFill>
        <p:spPr>
          <a:xfrm>
            <a:off x="95737" y="76200"/>
            <a:ext cx="8995780" cy="626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EF6E2A-8423-4116-9D3E-2901FD1FCCFF}"/>
              </a:ext>
            </a:extLst>
          </p:cNvPr>
          <p:cNvSpPr txBox="1"/>
          <p:nvPr/>
        </p:nvSpPr>
        <p:spPr>
          <a:xfrm>
            <a:off x="228600" y="247471"/>
            <a:ext cx="2133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78AE"/>
                </a:solidFill>
                <a:latin typeface="+mn-lt"/>
              </a:rPr>
              <a:t>Mercury in Largemouth Bass</a:t>
            </a:r>
          </a:p>
        </p:txBody>
      </p:sp>
    </p:spTree>
    <p:extLst>
      <p:ext uri="{BB962C8B-B14F-4D97-AF65-F5344CB8AC3E}">
        <p14:creationId xmlns:p14="http://schemas.microsoft.com/office/powerpoint/2010/main" val="279234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E1890-ADC0-4258-8744-8F93BF34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Being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38D15-F83B-4A7D-B646-09AF7F00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10400" cy="4114800"/>
          </a:xfrm>
        </p:spPr>
        <p:txBody>
          <a:bodyPr/>
          <a:lstStyle/>
          <a:p>
            <a:r>
              <a:rPr lang="en-US" dirty="0"/>
              <a:t>OEHHA Fish Consumption Advisories</a:t>
            </a:r>
          </a:p>
          <a:p>
            <a:pPr lvl="1"/>
            <a:r>
              <a:rPr lang="en-US" dirty="0"/>
              <a:t>Folsom Lake, Lake </a:t>
            </a:r>
            <a:r>
              <a:rPr lang="en-US" dirty="0" err="1"/>
              <a:t>Natoma</a:t>
            </a:r>
            <a:r>
              <a:rPr lang="en-US" dirty="0"/>
              <a:t>, Lower American &amp; Cosumnes Rivers, and Delta</a:t>
            </a:r>
          </a:p>
          <a:p>
            <a:r>
              <a:rPr lang="en-US" dirty="0"/>
              <a:t>303d List of Impaired Water Bodies</a:t>
            </a:r>
          </a:p>
          <a:p>
            <a:r>
              <a:rPr lang="en-US" dirty="0"/>
              <a:t>Total Maximum Daily Loads (TMDLs)</a:t>
            </a:r>
          </a:p>
          <a:p>
            <a:pPr lvl="1"/>
            <a:r>
              <a:rPr lang="en-US" dirty="0"/>
              <a:t>Sacramento-San Joaquin Delta</a:t>
            </a:r>
          </a:p>
          <a:p>
            <a:pPr lvl="2"/>
            <a:r>
              <a:rPr lang="en-US" dirty="0"/>
              <a:t>Mercury Exposure Reduction Program </a:t>
            </a:r>
          </a:p>
          <a:p>
            <a:pPr lvl="2"/>
            <a:r>
              <a:rPr lang="en-US" dirty="0"/>
              <a:t>Delta Regional Monitoring Program</a:t>
            </a:r>
          </a:p>
          <a:p>
            <a:pPr lvl="1"/>
            <a:r>
              <a:rPr lang="en-US" dirty="0"/>
              <a:t>Statewide Control Program for Reservoirs</a:t>
            </a:r>
          </a:p>
          <a:p>
            <a:pPr lvl="2"/>
            <a:r>
              <a:rPr lang="en-US" dirty="0"/>
              <a:t>Folsom, </a:t>
            </a:r>
            <a:r>
              <a:rPr lang="en-US" dirty="0" err="1"/>
              <a:t>Natoma</a:t>
            </a:r>
            <a:r>
              <a:rPr lang="en-US" dirty="0"/>
              <a:t>, and Beach Lakes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24B571-43C4-424A-9B73-4DF51BBE4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66" y="1365704"/>
            <a:ext cx="1619250" cy="1148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727244-C343-478B-9059-52070696E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3" y="3200400"/>
            <a:ext cx="1301175" cy="11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829CBA3-31A5-43E2-9242-D0E7DE95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Freshwater Harmful Algal Blooms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10B9397-8CCE-4777-BA23-325C2673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" y="4622615"/>
            <a:ext cx="7200900" cy="952500"/>
          </a:xfrm>
          <a:solidFill>
            <a:srgbClr val="7F9005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3EC0B5-1CF4-4560-856F-751477473958}"/>
              </a:ext>
            </a:extLst>
          </p:cNvPr>
          <p:cNvSpPr txBox="1"/>
          <p:nvPr/>
        </p:nvSpPr>
        <p:spPr>
          <a:xfrm>
            <a:off x="1056132" y="556036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78AE"/>
                </a:solidFill>
                <a:latin typeface="+mn-lt"/>
              </a:rPr>
              <a:t>https://mywaterquality.ca.gov/habs/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25C1F23-5656-4781-901E-8C148F8BAB9E}"/>
              </a:ext>
            </a:extLst>
          </p:cNvPr>
          <p:cNvSpPr txBox="1">
            <a:spLocks/>
          </p:cNvSpPr>
          <p:nvPr/>
        </p:nvSpPr>
        <p:spPr bwMode="auto">
          <a:xfrm>
            <a:off x="685800" y="14478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9005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8AE"/>
              </a:buClr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9005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78AE"/>
              </a:buClr>
              <a:buFont typeface="Wingdings" pitchFamily="2" charset="2"/>
              <a:buChar char="ü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Works closely with the California Cyanobacteria Harmful Algal Bloom Network (CCHAB)</a:t>
            </a:r>
          </a:p>
          <a:p>
            <a:pPr lvl="1"/>
            <a:r>
              <a:rPr lang="en-US" kern="0" dirty="0"/>
              <a:t>Voluntary guidance for posting &amp; notification</a:t>
            </a:r>
          </a:p>
          <a:p>
            <a:r>
              <a:rPr lang="en-US" kern="0" dirty="0"/>
              <a:t>Coordinate bloom reporting &amp; follow up</a:t>
            </a:r>
          </a:p>
          <a:p>
            <a:pPr lvl="1"/>
            <a:r>
              <a:rPr lang="en-US" kern="0" dirty="0"/>
              <a:t>Limited resources</a:t>
            </a:r>
          </a:p>
          <a:p>
            <a:r>
              <a:rPr lang="en-US" kern="0" dirty="0"/>
              <a:t>Guidance documents, field &amp; lab procedures </a:t>
            </a:r>
          </a:p>
          <a:p>
            <a:endParaRPr lang="en-US" kern="0" dirty="0"/>
          </a:p>
        </p:txBody>
      </p:sp>
      <p:pic>
        <p:nvPicPr>
          <p:cNvPr id="12" name="Graphic 11" descr="Fish">
            <a:extLst>
              <a:ext uri="{FF2B5EF4-FFF2-40B4-BE49-F238E27FC236}">
                <a16:creationId xmlns:a16="http://schemas.microsoft.com/office/drawing/2014/main" xmlns="" id="{E4EB9C6B-3E45-4F78-9724-AEAACEF50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0670" y="2094998"/>
            <a:ext cx="914400" cy="914400"/>
          </a:xfrm>
          <a:prstGeom prst="rect">
            <a:avLst/>
          </a:prstGeom>
        </p:spPr>
      </p:pic>
      <p:pic>
        <p:nvPicPr>
          <p:cNvPr id="13" name="Graphic 12" descr="Swim">
            <a:extLst>
              <a:ext uri="{FF2B5EF4-FFF2-40B4-BE49-F238E27FC236}">
                <a16:creationId xmlns:a16="http://schemas.microsoft.com/office/drawing/2014/main" xmlns="" id="{03CB02D0-9200-45E4-8F57-DA8BAC5F00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48600" y="685800"/>
            <a:ext cx="914400" cy="914400"/>
          </a:xfrm>
          <a:prstGeom prst="rect">
            <a:avLst/>
          </a:prstGeom>
        </p:spPr>
      </p:pic>
      <p:pic>
        <p:nvPicPr>
          <p:cNvPr id="14" name="Graphic 13" descr="Dog">
            <a:extLst>
              <a:ext uri="{FF2B5EF4-FFF2-40B4-BE49-F238E27FC236}">
                <a16:creationId xmlns:a16="http://schemas.microsoft.com/office/drawing/2014/main" xmlns="" id="{24E7A297-DBF5-4150-B06F-FB71528EC4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84635" y="1409198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2C0CCEB-FA17-4001-A7C5-1A32FDF579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648" b="82315" l="10000" r="90000">
                        <a14:foregroundMark x1="50300" y1="12222" x2="50300" y2="12222"/>
                        <a14:foregroundMark x1="76300" y1="33704" x2="76300" y2="33704"/>
                        <a14:foregroundMark x1="29400" y1="65926" x2="29400" y2="65926"/>
                        <a14:foregroundMark x1="17200" y1="63519" x2="17200" y2="63519"/>
                        <a14:foregroundMark x1="27100" y1="82315" x2="27100" y2="8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" b="13333"/>
          <a:stretch/>
        </p:blipFill>
        <p:spPr>
          <a:xfrm>
            <a:off x="7742682" y="2818396"/>
            <a:ext cx="1157970" cy="1056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9618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B3D7"/>
    </a:accent1>
    <a:accent2>
      <a:srgbClr val="E36C0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B3D7"/>
    </a:accent1>
    <a:accent2>
      <a:srgbClr val="E36C0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B3D7"/>
    </a:accent1>
    <a:accent2>
      <a:srgbClr val="E36C0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6A92AA27C2849A4314B3DBE2FC4EE" ma:contentTypeVersion="2" ma:contentTypeDescription="Create a new document." ma:contentTypeScope="" ma:versionID="babc5f145af1fdf557a301ae6e2f22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8623f1c1f06a6864f74772fcc109f8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06167F-A350-489E-99F7-53CC5FB8AF97}"/>
</file>

<file path=customXml/itemProps2.xml><?xml version="1.0" encoding="utf-8"?>
<ds:datastoreItem xmlns:ds="http://schemas.openxmlformats.org/officeDocument/2006/customXml" ds:itemID="{E011B67D-2DFF-4E6F-9CDE-8DFB4F4074AF}"/>
</file>

<file path=customXml/itemProps3.xml><?xml version="1.0" encoding="utf-8"?>
<ds:datastoreItem xmlns:ds="http://schemas.openxmlformats.org/officeDocument/2006/customXml" ds:itemID="{3708115B-1B6E-4884-A60F-8C270C850E94}"/>
</file>

<file path=docProps/app.xml><?xml version="1.0" encoding="utf-8"?>
<Properties xmlns="http://schemas.openxmlformats.org/officeDocument/2006/extended-properties" xmlns:vt="http://schemas.openxmlformats.org/officeDocument/2006/docPropsVTypes">
  <TotalTime>13686</TotalTime>
  <Words>611</Words>
  <Application>Microsoft Office PowerPoint</Application>
  <PresentationFormat>On-screen Show (4:3)</PresentationFormat>
  <Paragraphs>147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Helvetica</vt:lpstr>
      <vt:lpstr>Times</vt:lpstr>
      <vt:lpstr>Wingdings</vt:lpstr>
      <vt:lpstr>Blank Presentation</vt:lpstr>
      <vt:lpstr>PowerPoint Presentation</vt:lpstr>
      <vt:lpstr>State and Regional Water Boards</vt:lpstr>
      <vt:lpstr>Surface Water Ambient Monitoring Program</vt:lpstr>
      <vt:lpstr>SWAMP Statewide Monitoring Programs</vt:lpstr>
      <vt:lpstr>SWAMP Statewide Monitoring Programs</vt:lpstr>
      <vt:lpstr>Bioaccumulation</vt:lpstr>
      <vt:lpstr>PowerPoint Presentation</vt:lpstr>
      <vt:lpstr>What’s Being Done?</vt:lpstr>
      <vt:lpstr>Freshwater Harmful Algal Blooms</vt:lpstr>
      <vt:lpstr>HABs Portal</vt:lpstr>
      <vt:lpstr>Central Valley Recreational Beneficial Use Assessment</vt:lpstr>
      <vt:lpstr>Assessment Thresholds</vt:lpstr>
      <vt:lpstr>PowerPoint Presentation</vt:lpstr>
      <vt:lpstr>American River</vt:lpstr>
      <vt:lpstr>Summary of E. coli Data for Each Station</vt:lpstr>
      <vt:lpstr>Current Recreational Monitoring</vt:lpstr>
      <vt:lpstr>Online Map with E. coli Results</vt:lpstr>
      <vt:lpstr>Access to Monitoring Data</vt:lpstr>
      <vt:lpstr>Improve Communication &amp; Notification</vt:lpstr>
      <vt:lpstr>Investigative Study</vt:lpstr>
      <vt:lpstr>Questions?</vt:lpstr>
    </vt:vector>
  </TitlesOfParts>
  <Company>_x0008_ᖠ]皤뿿��뿿��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Doralynn Co</dc:creator>
  <cp:lastModifiedBy>Koehn. Jill</cp:lastModifiedBy>
  <cp:revision>477</cp:revision>
  <cp:lastPrinted>2018-04-09T17:33:35Z</cp:lastPrinted>
  <dcterms:created xsi:type="dcterms:W3CDTF">2006-02-09T02:41:40Z</dcterms:created>
  <dcterms:modified xsi:type="dcterms:W3CDTF">2018-06-18T15:35:44Z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0x0101005486A92AA27C2849A4314B3DBE2FC4EE</vt:lpwstr>
  </property>
</Properties>
</file>