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"/>
  </p:sldMasterIdLst>
  <p:notesMasterIdLst>
    <p:notesMasterId r:id="rId16"/>
  </p:notesMasterIdLst>
  <p:handoutMasterIdLst>
    <p:handoutMasterId r:id="rId17"/>
  </p:handoutMasterIdLst>
  <p:sldIdLst>
    <p:sldId id="550" r:id="rId5"/>
    <p:sldId id="531" r:id="rId6"/>
    <p:sldId id="548" r:id="rId7"/>
    <p:sldId id="534" r:id="rId8"/>
    <p:sldId id="535" r:id="rId9"/>
    <p:sldId id="536" r:id="rId10"/>
    <p:sldId id="537" r:id="rId11"/>
    <p:sldId id="540" r:id="rId12"/>
    <p:sldId id="541" r:id="rId13"/>
    <p:sldId id="549" r:id="rId14"/>
    <p:sldId id="551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74C"/>
    <a:srgbClr val="6D6D6D"/>
    <a:srgbClr val="2E2826"/>
    <a:srgbClr val="585858"/>
    <a:srgbClr val="666699"/>
    <a:srgbClr val="5199A5"/>
    <a:srgbClr val="8CBEC6"/>
    <a:srgbClr val="70AFB9"/>
    <a:srgbClr val="9FC66C"/>
    <a:srgbClr val="635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2" autoAdjust="0"/>
    <p:restoredTop sz="77703" autoAdjust="0"/>
  </p:normalViewPr>
  <p:slideViewPr>
    <p:cSldViewPr snapToGrid="0" snapToObjects="1">
      <p:cViewPr varScale="1">
        <p:scale>
          <a:sx n="76" d="100"/>
          <a:sy n="76" d="100"/>
        </p:scale>
        <p:origin x="14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01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r>
              <a:rPr lang="en-US" dirty="0"/>
              <a:t>Sacramento Municipal Utility District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0794F98A-5FB1-4D22-B5A5-324854BC2F27}" type="datetime1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1D53EA89-8906-E64C-AD2C-1D9CE9369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6389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r>
              <a:rPr lang="en-US" dirty="0"/>
              <a:t>Sacramento Municipal Utility District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C10B01E1-77A4-4449-B7BD-AABE9B5844E1}" type="datetime1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7DF2E995-C2E6-4C0C-90E7-46B1298387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91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Sacramento Municipal Utility District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2E995-C2E6-4C0C-90E7-46B1298387A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3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Sacramento Municipal Utility District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2E995-C2E6-4C0C-90E7-46B1298387A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6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Sacramento Municipal Utility District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2E995-C2E6-4C0C-90E7-46B1298387A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Sacramento Municipal Utility District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2E995-C2E6-4C0C-90E7-46B1298387A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0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Sacramento Municipal Utility District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2E995-C2E6-4C0C-90E7-46B1298387A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Sacramento Municipal Utility District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2E995-C2E6-4C0C-90E7-46B1298387A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15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Sacramento Municipal Utility District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2E995-C2E6-4C0C-90E7-46B1298387A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7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Sacramento Municipal Utility District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2E995-C2E6-4C0C-90E7-46B1298387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7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Sacramento Municipal Utility District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2E995-C2E6-4C0C-90E7-46B1298387A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80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Sacramento Municipal Utility District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2E995-C2E6-4C0C-90E7-46B1298387A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54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Sacramento Municipal Utility District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2E995-C2E6-4C0C-90E7-46B1298387A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6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34-11 orange wave bottom mask.png"/>
          <p:cNvPicPr preferRelativeResize="0">
            <a:picLocks/>
          </p:cNvPicPr>
          <p:nvPr userDrawn="1"/>
        </p:nvPicPr>
        <p:blipFill>
          <a:blip r:embed="rId2"/>
          <a:srcRect l="9444" t="3424" r="9668" b="6421"/>
          <a:stretch>
            <a:fillRect/>
          </a:stretch>
        </p:blipFill>
        <p:spPr>
          <a:xfrm>
            <a:off x="0" y="3541776"/>
            <a:ext cx="9144000" cy="33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6232672"/>
            <a:ext cx="1654466" cy="4607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09204" y="6278314"/>
            <a:ext cx="338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35550"/>
                </a:solidFill>
                <a:latin typeface="Arial"/>
                <a:cs typeface="Arial"/>
              </a:rPr>
              <a:t>Powering forward. Together.</a:t>
            </a:r>
            <a:endParaRPr lang="en-US" sz="1200" baseline="30000" dirty="0">
              <a:solidFill>
                <a:srgbClr val="6355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04" y="274638"/>
            <a:ext cx="8377596" cy="1143000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accent2"/>
                </a:solidFill>
              </a:defRPr>
            </a:lvl1pPr>
          </a:lstStyle>
          <a:p>
            <a:r>
              <a:rPr lang="en-US" sz="3400" dirty="0">
                <a:solidFill>
                  <a:srgbClr val="E84814"/>
                </a:solidFill>
                <a:latin typeface="Arial"/>
                <a:cs typeface="Arial"/>
              </a:rPr>
              <a:t>Insert slide title (on two lines if needed) Arial 34pt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9204" y="1600200"/>
            <a:ext cx="8377596" cy="4525963"/>
          </a:xfrm>
        </p:spPr>
        <p:txBody>
          <a:bodyPr/>
          <a:lstStyle>
            <a:lvl1pPr>
              <a:defRPr sz="3000">
                <a:solidFill>
                  <a:srgbClr val="635550"/>
                </a:solidFill>
              </a:defRPr>
            </a:lvl1pPr>
            <a:lvl2pPr>
              <a:defRPr sz="2600">
                <a:solidFill>
                  <a:srgbClr val="635550"/>
                </a:solidFill>
              </a:defRPr>
            </a:lvl2pPr>
            <a:lvl3pPr>
              <a:defRPr sz="2200">
                <a:solidFill>
                  <a:srgbClr val="635550"/>
                </a:solidFill>
              </a:defRPr>
            </a:lvl3pPr>
            <a:lvl4pPr>
              <a:defRPr sz="1800">
                <a:solidFill>
                  <a:srgbClr val="635550"/>
                </a:solidFill>
              </a:defRPr>
            </a:lvl4pPr>
            <a:lvl5pPr>
              <a:defRPr sz="1800">
                <a:solidFill>
                  <a:srgbClr val="635550"/>
                </a:solidFill>
              </a:defRPr>
            </a:lvl5pPr>
          </a:lstStyle>
          <a:p>
            <a:pPr lvl="0"/>
            <a:r>
              <a:rPr lang="en-US" dirty="0"/>
              <a:t>Click to edit Master text styles (Arial 30pt)</a:t>
            </a:r>
          </a:p>
          <a:p>
            <a:pPr lvl="1"/>
            <a:r>
              <a:rPr lang="en-US" dirty="0"/>
              <a:t>Second level (Arial 26pt)</a:t>
            </a:r>
          </a:p>
          <a:p>
            <a:pPr lvl="2"/>
            <a:r>
              <a:rPr lang="en-US" dirty="0"/>
              <a:t>Third level (Arial 22pt)</a:t>
            </a:r>
          </a:p>
          <a:p>
            <a:pPr lvl="3"/>
            <a:r>
              <a:rPr lang="en-US" dirty="0"/>
              <a:t>Fourth level (Arial 18pt)</a:t>
            </a:r>
          </a:p>
          <a:p>
            <a:pPr lvl="4"/>
            <a:r>
              <a:rPr lang="en-US" dirty="0"/>
              <a:t>Fifth level (Arial 18pt)</a:t>
            </a:r>
          </a:p>
        </p:txBody>
      </p:sp>
      <p:pic>
        <p:nvPicPr>
          <p:cNvPr id="7" name="Picture 6" descr="0734-11 exports dot lines 3 colors.png"/>
          <p:cNvPicPr>
            <a:picLocks/>
          </p:cNvPicPr>
          <p:nvPr userDrawn="1"/>
        </p:nvPicPr>
        <p:blipFill>
          <a:blip r:embed="rId2"/>
          <a:srcRect t="92622" r="-2147" b="-4055"/>
          <a:stretch>
            <a:fillRect/>
          </a:stretch>
        </p:blipFill>
        <p:spPr>
          <a:xfrm>
            <a:off x="309204" y="1405510"/>
            <a:ext cx="8521231" cy="1143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8" y="6356350"/>
            <a:ext cx="1657351" cy="2890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4675F"/>
                </a:solidFill>
              </a:defRPr>
            </a:lvl1pPr>
          </a:lstStyle>
          <a:p>
            <a:r>
              <a:rPr lang="en-US" dirty="0"/>
              <a:t>December 5,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2302" y="6356350"/>
            <a:ext cx="339089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4675F"/>
                </a:solidFill>
              </a:defRPr>
            </a:lvl1pPr>
          </a:lstStyle>
          <a:p>
            <a:r>
              <a:rPr lang="en-US" dirty="0"/>
              <a:t>Presentation to the Compliance Network Team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4549" y="6356350"/>
            <a:ext cx="533401" cy="2890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4675F"/>
                </a:solidFill>
              </a:defRPr>
            </a:lvl1pPr>
          </a:lstStyle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34D913-4C32-4426-81CE-4E34BE4A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5,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443C3E-4A48-413C-B048-B96F56F96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B2DEDD-CE82-43E3-B04E-D6F9A18BF7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Presentation to the Compliance Network Team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BCA6175-745A-4886-9238-2F41F8C1F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04" y="274638"/>
            <a:ext cx="8377596" cy="1143000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accent2"/>
                </a:solidFill>
              </a:defRPr>
            </a:lvl1pPr>
          </a:lstStyle>
          <a:p>
            <a:r>
              <a:rPr lang="en-US" sz="3400" dirty="0">
                <a:solidFill>
                  <a:srgbClr val="E84814"/>
                </a:solidFill>
                <a:latin typeface="Arial"/>
                <a:cs typeface="Arial"/>
              </a:rPr>
              <a:t>Insert slide title (on two lines if needed) Arial 34pt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CDFCF7E-02C8-480D-A835-F5D770F808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9204" y="1600200"/>
            <a:ext cx="8377596" cy="4525963"/>
          </a:xfrm>
        </p:spPr>
        <p:txBody>
          <a:bodyPr/>
          <a:lstStyle>
            <a:lvl1pPr>
              <a:defRPr sz="3000">
                <a:solidFill>
                  <a:srgbClr val="635550"/>
                </a:solidFill>
              </a:defRPr>
            </a:lvl1pPr>
            <a:lvl2pPr>
              <a:defRPr sz="2600">
                <a:solidFill>
                  <a:srgbClr val="635550"/>
                </a:solidFill>
              </a:defRPr>
            </a:lvl2pPr>
            <a:lvl3pPr>
              <a:defRPr sz="2200">
                <a:solidFill>
                  <a:srgbClr val="635550"/>
                </a:solidFill>
              </a:defRPr>
            </a:lvl3pPr>
            <a:lvl4pPr>
              <a:defRPr sz="1800">
                <a:solidFill>
                  <a:srgbClr val="635550"/>
                </a:solidFill>
              </a:defRPr>
            </a:lvl4pPr>
            <a:lvl5pPr>
              <a:defRPr sz="1800">
                <a:solidFill>
                  <a:srgbClr val="635550"/>
                </a:solidFill>
              </a:defRPr>
            </a:lvl5pPr>
          </a:lstStyle>
          <a:p>
            <a:pPr lvl="0"/>
            <a:r>
              <a:rPr lang="en-US" dirty="0"/>
              <a:t>Click to edit Master text styles (Arial 30pt)</a:t>
            </a:r>
          </a:p>
          <a:p>
            <a:pPr lvl="1"/>
            <a:r>
              <a:rPr lang="en-US" dirty="0"/>
              <a:t>Second level (Arial 26pt)</a:t>
            </a:r>
          </a:p>
          <a:p>
            <a:pPr lvl="2"/>
            <a:r>
              <a:rPr lang="en-US" dirty="0"/>
              <a:t>Third level (Arial 22pt)</a:t>
            </a:r>
          </a:p>
          <a:p>
            <a:pPr lvl="3"/>
            <a:r>
              <a:rPr lang="en-US" dirty="0"/>
              <a:t>Fourth level (Arial 18pt)</a:t>
            </a:r>
          </a:p>
          <a:p>
            <a:pPr lvl="4"/>
            <a:r>
              <a:rPr lang="en-US" dirty="0"/>
              <a:t>Fifth level (Arial 18pt)</a:t>
            </a:r>
          </a:p>
        </p:txBody>
      </p:sp>
    </p:spTree>
    <p:extLst>
      <p:ext uri="{BB962C8B-B14F-4D97-AF65-F5344CB8AC3E}">
        <p14:creationId xmlns:p14="http://schemas.microsoft.com/office/powerpoint/2010/main" val="338167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8" y="6356350"/>
            <a:ext cx="1657351" cy="2890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4675F"/>
                </a:solidFill>
              </a:defRPr>
            </a:lvl1pPr>
          </a:lstStyle>
          <a:p>
            <a:r>
              <a:rPr lang="en-US" dirty="0"/>
              <a:t>December 5, 2019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4549" y="6356350"/>
            <a:ext cx="533401" cy="28907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4675F"/>
                </a:solidFill>
              </a:defRPr>
            </a:lvl1pPr>
          </a:lstStyle>
          <a:p>
            <a:fld id="{546C87ED-0213-A843-B214-D212A8CFC8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6232672"/>
            <a:ext cx="1654466" cy="46079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51A18D2-B3CB-4D63-9B65-A2EE218E6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302" y="6356350"/>
            <a:ext cx="333375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4675F"/>
                </a:solidFill>
              </a:defRPr>
            </a:lvl1pPr>
          </a:lstStyle>
          <a:p>
            <a:r>
              <a:rPr lang="en-US" dirty="0"/>
              <a:t>Presentation to the Compliance Network Team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21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b="0" i="0" kern="1200">
          <a:solidFill>
            <a:srgbClr val="6355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355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355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355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355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ud.org/WildfireSafet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7CA813-56E6-43D2-8F56-06FFBFECCC1E}"/>
              </a:ext>
            </a:extLst>
          </p:cNvPr>
          <p:cNvSpPr txBox="1"/>
          <p:nvPr/>
        </p:nvSpPr>
        <p:spPr>
          <a:xfrm>
            <a:off x="320040" y="5234940"/>
            <a:ext cx="522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Presentation to the</a:t>
            </a:r>
          </a:p>
          <a:p>
            <a:r>
              <a:rPr lang="en-US" dirty="0"/>
              <a:t>Sacramento Environmental Commission</a:t>
            </a:r>
          </a:p>
          <a:p>
            <a:r>
              <a:rPr lang="en-US" dirty="0"/>
              <a:t>January 15, 2020</a:t>
            </a:r>
          </a:p>
        </p:txBody>
      </p:sp>
    </p:spTree>
    <p:extLst>
      <p:ext uri="{BB962C8B-B14F-4D97-AF65-F5344CB8AC3E}">
        <p14:creationId xmlns:p14="http://schemas.microsoft.com/office/powerpoint/2010/main" val="67366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0644BC-DF9D-4084-9597-1B601009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15,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089C301-6F16-40BA-9841-4FB16851B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6A4216-F3B0-45D4-B136-FB27E00B4C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Sacramento Environmental Commission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9D5B80-6888-4689-9E84-1E21AFD4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Established Protocols for De-energization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758E66-F1F8-4D05-99B3-78643E327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52" y="1440498"/>
            <a:ext cx="7734300" cy="46402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As a last resort, SMUD will de-energize lines to </a:t>
            </a:r>
            <a:r>
              <a:rPr lang="en-US" b="1" dirty="0"/>
              <a:t>protect the safety of our communities</a:t>
            </a:r>
            <a:r>
              <a:rPr lang="en-US" dirty="0"/>
              <a:t> under the following: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If requested by first responders; or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When SMUD system operators identify an active wildfire or extreme fire risk near a power line</a:t>
            </a:r>
          </a:p>
          <a:p>
            <a:pPr marL="0" indent="0">
              <a:buNone/>
            </a:pPr>
            <a:r>
              <a:rPr lang="en-US" dirty="0"/>
              <a:t>SMUD will communicate to first responders, local agencies, service providers and customers to provide early notice of power shut-off when possible.</a:t>
            </a:r>
          </a:p>
        </p:txBody>
      </p:sp>
    </p:spTree>
    <p:extLst>
      <p:ext uri="{BB962C8B-B14F-4D97-AF65-F5344CB8AC3E}">
        <p14:creationId xmlns:p14="http://schemas.microsoft.com/office/powerpoint/2010/main" val="421899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247EB8-D579-4F45-AD2E-75B75A1630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44040" y="1166018"/>
            <a:ext cx="6533198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b="1" dirty="0"/>
              <a:t>SMUD website</a:t>
            </a:r>
            <a:r>
              <a:rPr lang="en-US" sz="3200" dirty="0"/>
              <a:t>:  </a:t>
            </a:r>
            <a:r>
              <a:rPr lang="en-US" sz="3200" dirty="0">
                <a:solidFill>
                  <a:srgbClr val="019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www.smud.org/WildfireSafety</a:t>
            </a:r>
            <a:endParaRPr lang="en-US" sz="3200" dirty="0">
              <a:solidFill>
                <a:srgbClr val="0192FF"/>
              </a:solidFill>
            </a:endParaRPr>
          </a:p>
          <a:p>
            <a:r>
              <a:rPr lang="en-US" sz="3200" b="1" dirty="0"/>
              <a:t>Contact: </a:t>
            </a:r>
            <a:r>
              <a:rPr lang="en-US" sz="3200" dirty="0"/>
              <a:t>wmp@smud.org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6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>
            <a:extLst>
              <a:ext uri="{FF2B5EF4-FFF2-40B4-BE49-F238E27FC236}">
                <a16:creationId xmlns:a16="http://schemas.microsoft.com/office/drawing/2014/main" xmlns="" id="{41D9B430-C12B-4908-82E7-1B5A8B2F6368}"/>
              </a:ext>
            </a:extLst>
          </p:cNvPr>
          <p:cNvSpPr>
            <a:spLocks noChangeAspect="1"/>
          </p:cNvSpPr>
          <p:nvPr/>
        </p:nvSpPr>
        <p:spPr>
          <a:xfrm>
            <a:off x="5199403" y="2456893"/>
            <a:ext cx="943442" cy="943442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6EF3B3B9-D1D6-47C9-B948-CCD0DF920F33}"/>
              </a:ext>
            </a:extLst>
          </p:cNvPr>
          <p:cNvSpPr>
            <a:spLocks noChangeAspect="1"/>
          </p:cNvSpPr>
          <p:nvPr/>
        </p:nvSpPr>
        <p:spPr>
          <a:xfrm>
            <a:off x="5943743" y="3248873"/>
            <a:ext cx="943442" cy="943442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1FC02A41-3D9A-4D59-9553-EDB05F5E0D60}"/>
              </a:ext>
            </a:extLst>
          </p:cNvPr>
          <p:cNvSpPr>
            <a:spLocks noChangeAspect="1"/>
          </p:cNvSpPr>
          <p:nvPr/>
        </p:nvSpPr>
        <p:spPr>
          <a:xfrm>
            <a:off x="6245231" y="4297131"/>
            <a:ext cx="943442" cy="943442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B666EC17-FCBB-457F-A396-FAC09368135E}"/>
              </a:ext>
            </a:extLst>
          </p:cNvPr>
          <p:cNvSpPr>
            <a:spLocks noChangeAspect="1"/>
          </p:cNvSpPr>
          <p:nvPr/>
        </p:nvSpPr>
        <p:spPr>
          <a:xfrm>
            <a:off x="4135266" y="2178769"/>
            <a:ext cx="943442" cy="943442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28CE5308-8224-402E-B5E1-7196807A916A}"/>
              </a:ext>
            </a:extLst>
          </p:cNvPr>
          <p:cNvSpPr>
            <a:spLocks noChangeAspect="1"/>
          </p:cNvSpPr>
          <p:nvPr/>
        </p:nvSpPr>
        <p:spPr>
          <a:xfrm>
            <a:off x="2040932" y="4297131"/>
            <a:ext cx="943442" cy="943442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CC2CE943-7951-4358-B960-9A478EB8F599}"/>
              </a:ext>
            </a:extLst>
          </p:cNvPr>
          <p:cNvSpPr>
            <a:spLocks noChangeAspect="1"/>
          </p:cNvSpPr>
          <p:nvPr/>
        </p:nvSpPr>
        <p:spPr>
          <a:xfrm>
            <a:off x="2281094" y="3307595"/>
            <a:ext cx="943442" cy="943442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C246FB2-3AB5-4E56-97D5-DA33803E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15,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5917EB-4CBC-4C23-8FBB-6971EE12B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1196F1-886A-4176-8C87-7D631EDB41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Sacramento Environmental Commission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1527DD69-DA8C-4B68-832F-5DBF4E0211AC}"/>
              </a:ext>
            </a:extLst>
          </p:cNvPr>
          <p:cNvSpPr/>
          <p:nvPr/>
        </p:nvSpPr>
        <p:spPr>
          <a:xfrm>
            <a:off x="759243" y="3049260"/>
            <a:ext cx="1396173" cy="5078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 defTabSz="914484"/>
            <a:r>
              <a:rPr lang="en-IN" sz="135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WMP Requirements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5E501ED-9E79-4CFD-8C81-479ABAE281FF}"/>
              </a:ext>
            </a:extLst>
          </p:cNvPr>
          <p:cNvSpPr/>
          <p:nvPr/>
        </p:nvSpPr>
        <p:spPr>
          <a:xfrm>
            <a:off x="1383129" y="1967096"/>
            <a:ext cx="1396173" cy="5078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 defTabSz="914484"/>
            <a:r>
              <a:rPr lang="en-IN" sz="1350" b="1" dirty="0">
                <a:solidFill>
                  <a:srgbClr val="70AF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Risk-based Approach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2E75543-94D3-4F89-9F09-1B6037BE6916}"/>
              </a:ext>
            </a:extLst>
          </p:cNvPr>
          <p:cNvSpPr/>
          <p:nvPr/>
        </p:nvSpPr>
        <p:spPr>
          <a:xfrm>
            <a:off x="3626851" y="1345747"/>
            <a:ext cx="1962261" cy="71558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 defTabSz="914484"/>
            <a:r>
              <a:rPr lang="en-US" sz="1350" b="1" dirty="0">
                <a:solidFill>
                  <a:srgbClr val="8BB7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SMUD’s Low Wildfire Risk Profile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7F5C42F-6FEE-4909-8346-82D58132548D}"/>
              </a:ext>
            </a:extLst>
          </p:cNvPr>
          <p:cNvSpPr/>
          <p:nvPr/>
        </p:nvSpPr>
        <p:spPr>
          <a:xfrm>
            <a:off x="6263189" y="1843985"/>
            <a:ext cx="1962261" cy="738664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defTabSz="914484"/>
            <a:r>
              <a:rPr lang="en-IN" sz="1400" b="1" dirty="0">
                <a:solidFill>
                  <a:srgbClr val="FF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SMUD’s</a:t>
            </a:r>
          </a:p>
          <a:p>
            <a:pPr defTabSz="914484"/>
            <a:r>
              <a:rPr lang="en-IN" sz="1400" b="1" dirty="0">
                <a:solidFill>
                  <a:srgbClr val="FF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Wildfire Mitigation Plan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183CCC57-E803-4F8B-865F-291EF960124F}"/>
              </a:ext>
            </a:extLst>
          </p:cNvPr>
          <p:cNvSpPr/>
          <p:nvPr/>
        </p:nvSpPr>
        <p:spPr>
          <a:xfrm>
            <a:off x="7081100" y="3020021"/>
            <a:ext cx="1537399" cy="5078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defTabSz="914484"/>
            <a:r>
              <a:rPr lang="en-IN" sz="1350" b="1" dirty="0">
                <a:solidFill>
                  <a:srgbClr val="9784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De-energization Protocols</a:t>
            </a:r>
          </a:p>
        </p:txBody>
      </p:sp>
      <p:sp>
        <p:nvSpPr>
          <p:cNvPr id="89" name="AutoShape 6" descr="Image result for approach icon white">
            <a:extLst>
              <a:ext uri="{FF2B5EF4-FFF2-40B4-BE49-F238E27FC236}">
                <a16:creationId xmlns:a16="http://schemas.microsoft.com/office/drawing/2014/main" xmlns="" id="{E32AB153-45C2-4C0C-A349-6E4A0A951D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65655" y="2555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55" name="Group 1054">
            <a:extLst>
              <a:ext uri="{FF2B5EF4-FFF2-40B4-BE49-F238E27FC236}">
                <a16:creationId xmlns:a16="http://schemas.microsoft.com/office/drawing/2014/main" xmlns="" id="{CA597485-CE41-4158-AF5B-265EC1DC8496}"/>
              </a:ext>
            </a:extLst>
          </p:cNvPr>
          <p:cNvGrpSpPr/>
          <p:nvPr/>
        </p:nvGrpSpPr>
        <p:grpSpPr>
          <a:xfrm>
            <a:off x="2044133" y="2179785"/>
            <a:ext cx="5140043" cy="3061041"/>
            <a:chOff x="2044133" y="1898438"/>
            <a:chExt cx="5140043" cy="306104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E3D2B54D-289B-4E72-9008-15425729B153}"/>
                </a:ext>
              </a:extLst>
            </p:cNvPr>
            <p:cNvGrpSpPr/>
            <p:nvPr/>
          </p:nvGrpSpPr>
          <p:grpSpPr>
            <a:xfrm>
              <a:off x="2249543" y="2151895"/>
              <a:ext cx="4698335" cy="2654265"/>
              <a:chOff x="1797716" y="1110749"/>
              <a:chExt cx="4698335" cy="2654265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9A507C39-E52E-434C-85BB-C91A69770B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2853" y="3092985"/>
                <a:ext cx="672029" cy="67202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C3B8B634-5052-4CC9-8933-227FE6CD2963}"/>
                  </a:ext>
                </a:extLst>
              </p:cNvPr>
              <p:cNvSpPr/>
              <p:nvPr/>
            </p:nvSpPr>
            <p:spPr>
              <a:xfrm rot="16200000">
                <a:off x="4203967" y="1230984"/>
                <a:ext cx="100584" cy="44835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FB63D6B6-5095-4CA6-A9B6-76A21FDBC326}"/>
                  </a:ext>
                </a:extLst>
              </p:cNvPr>
              <p:cNvSpPr/>
              <p:nvPr/>
            </p:nvSpPr>
            <p:spPr>
              <a:xfrm rot="17876623">
                <a:off x="2973182" y="1598448"/>
                <a:ext cx="99923" cy="24508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528A6E4C-2C1F-499C-A2CF-0BE2860555DA}"/>
                  </a:ext>
                </a:extLst>
              </p:cNvPr>
              <p:cNvSpPr/>
              <p:nvPr/>
            </p:nvSpPr>
            <p:spPr>
              <a:xfrm rot="19716529">
                <a:off x="3462022" y="1226119"/>
                <a:ext cx="100830" cy="227141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9FD91B12-D366-48EA-BBEF-E4775259AA09}"/>
                  </a:ext>
                </a:extLst>
              </p:cNvPr>
              <p:cNvSpPr/>
              <p:nvPr/>
            </p:nvSpPr>
            <p:spPr>
              <a:xfrm>
                <a:off x="4110617" y="1110749"/>
                <a:ext cx="82420" cy="21347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C02C36C4-5BBB-402C-A474-D27AD6C48895}"/>
                  </a:ext>
                </a:extLst>
              </p:cNvPr>
              <p:cNvSpPr/>
              <p:nvPr/>
            </p:nvSpPr>
            <p:spPr>
              <a:xfrm rot="1813442">
                <a:off x="4584929" y="1697062"/>
                <a:ext cx="100584" cy="19432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7A3C8C37-441C-49C4-99B6-DBF6AEC67D71}"/>
                  </a:ext>
                </a:extLst>
              </p:cNvPr>
              <p:cNvSpPr/>
              <p:nvPr/>
            </p:nvSpPr>
            <p:spPr>
              <a:xfrm rot="3514150">
                <a:off x="5102803" y="1795539"/>
                <a:ext cx="104510" cy="21608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52" name="Group 1051">
              <a:extLst>
                <a:ext uri="{FF2B5EF4-FFF2-40B4-BE49-F238E27FC236}">
                  <a16:creationId xmlns:a16="http://schemas.microsoft.com/office/drawing/2014/main" xmlns="" id="{0A7D9BDD-5DC1-4E91-B09E-9835025AA9C8}"/>
                </a:ext>
              </a:extLst>
            </p:cNvPr>
            <p:cNvGrpSpPr/>
            <p:nvPr/>
          </p:nvGrpSpPr>
          <p:grpSpPr>
            <a:xfrm>
              <a:off x="5942901" y="2963071"/>
              <a:ext cx="943442" cy="943442"/>
              <a:chOff x="5942901" y="2963071"/>
              <a:chExt cx="943442" cy="94344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3B690226-DE85-4A64-968A-E9551A7089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2901" y="2963071"/>
                <a:ext cx="943442" cy="943442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0366AAEF-0521-4B3F-B083-DFF2D89F55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47046" y="3064306"/>
                <a:ext cx="737290" cy="737290"/>
              </a:xfrm>
              <a:prstGeom prst="ellipse">
                <a:avLst/>
              </a:prstGeom>
              <a:solidFill>
                <a:srgbClr val="A6978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0" name="Graphic 79" descr="Handshake">
                <a:extLst>
                  <a:ext uri="{FF2B5EF4-FFF2-40B4-BE49-F238E27FC236}">
                    <a16:creationId xmlns:a16="http://schemas.microsoft.com/office/drawing/2014/main" xmlns="" id="{FB6CD0F9-2A39-4F5E-8E4D-C74973F92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095345" y="3136766"/>
                <a:ext cx="657631" cy="657631"/>
              </a:xfrm>
              <a:prstGeom prst="rect">
                <a:avLst/>
              </a:prstGeom>
            </p:spPr>
          </p:pic>
        </p:grpSp>
        <p:grpSp>
          <p:nvGrpSpPr>
            <p:cNvPr id="1053" name="Group 1052">
              <a:extLst>
                <a:ext uri="{FF2B5EF4-FFF2-40B4-BE49-F238E27FC236}">
                  <a16:creationId xmlns:a16="http://schemas.microsoft.com/office/drawing/2014/main" xmlns="" id="{3E3145A6-BE76-414A-BCA2-6DCB42F2D199}"/>
                </a:ext>
              </a:extLst>
            </p:cNvPr>
            <p:cNvGrpSpPr/>
            <p:nvPr/>
          </p:nvGrpSpPr>
          <p:grpSpPr>
            <a:xfrm>
              <a:off x="6240734" y="4016037"/>
              <a:ext cx="943442" cy="943442"/>
              <a:chOff x="6240734" y="4016037"/>
              <a:chExt cx="943442" cy="943442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705204EB-DF3F-4E49-97BD-284EBF6A2C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40734" y="4016037"/>
                <a:ext cx="943442" cy="943442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52C4510B-4D1D-4BE8-9EAB-16F84FDA19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43810" y="4114970"/>
                <a:ext cx="737290" cy="737290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4" name="Graphic 83" descr="Magnifying glass">
                <a:extLst>
                  <a:ext uri="{FF2B5EF4-FFF2-40B4-BE49-F238E27FC236}">
                    <a16:creationId xmlns:a16="http://schemas.microsoft.com/office/drawing/2014/main" xmlns="" id="{12482053-1414-438B-9BE5-64DA6738E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484294" y="4228747"/>
                <a:ext cx="483241" cy="483241"/>
              </a:xfrm>
              <a:prstGeom prst="rect">
                <a:avLst/>
              </a:prstGeom>
            </p:spPr>
          </p:pic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xmlns="" id="{0010431A-B2AF-418C-AF0E-EB8F501B7D75}"/>
                </a:ext>
              </a:extLst>
            </p:cNvPr>
            <p:cNvGrpSpPr/>
            <p:nvPr/>
          </p:nvGrpSpPr>
          <p:grpSpPr>
            <a:xfrm>
              <a:off x="2956744" y="2078387"/>
              <a:ext cx="943442" cy="943442"/>
              <a:chOff x="2956744" y="2078387"/>
              <a:chExt cx="943442" cy="943442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00FA9101-9744-4975-A006-032097547E7A}"/>
                  </a:ext>
                </a:extLst>
              </p:cNvPr>
              <p:cNvGrpSpPr/>
              <p:nvPr/>
            </p:nvGrpSpPr>
            <p:grpSpPr>
              <a:xfrm>
                <a:off x="2956744" y="2078387"/>
                <a:ext cx="943442" cy="943442"/>
                <a:chOff x="2956744" y="2078387"/>
                <a:chExt cx="943442" cy="943442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xmlns="" id="{25A45552-4C7B-4AF2-B975-542350512F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56744" y="2078387"/>
                  <a:ext cx="943442" cy="943442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xmlns="" id="{D49094C9-CA47-450D-AB27-C76E889B20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59820" y="2182933"/>
                  <a:ext cx="737290" cy="737290"/>
                </a:xfrm>
                <a:prstGeom prst="ellipse">
                  <a:avLst/>
                </a:prstGeom>
                <a:solidFill>
                  <a:srgbClr val="70AFB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88" name="Graphic 87" descr="Cursor">
                <a:extLst>
                  <a:ext uri="{FF2B5EF4-FFF2-40B4-BE49-F238E27FC236}">
                    <a16:creationId xmlns:a16="http://schemas.microsoft.com/office/drawing/2014/main" xmlns="" id="{056DC2B1-C1EC-4B31-BE40-DC70078CE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3184485" y="2317072"/>
                <a:ext cx="458375" cy="458375"/>
              </a:xfrm>
              <a:prstGeom prst="rect">
                <a:avLst/>
              </a:prstGeom>
            </p:spPr>
          </p:pic>
        </p:grpSp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xmlns="" id="{EE197B84-8FE0-4C82-9936-7B69A0523C77}"/>
                </a:ext>
              </a:extLst>
            </p:cNvPr>
            <p:cNvGrpSpPr/>
            <p:nvPr/>
          </p:nvGrpSpPr>
          <p:grpSpPr>
            <a:xfrm>
              <a:off x="4135617" y="1898438"/>
              <a:ext cx="943442" cy="943442"/>
              <a:chOff x="4135617" y="1898438"/>
              <a:chExt cx="943442" cy="94344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2503AA93-D998-454A-8C53-2EFD52E871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5617" y="1898438"/>
                <a:ext cx="943442" cy="943442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329FA016-17F6-48E8-A57A-2A6A57F007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37724" y="1991319"/>
                <a:ext cx="737290" cy="737290"/>
              </a:xfrm>
              <a:prstGeom prst="ellipse">
                <a:avLst/>
              </a:prstGeom>
              <a:solidFill>
                <a:srgbClr val="8BB74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0" name="TextBox 1029">
                <a:extLst>
                  <a:ext uri="{FF2B5EF4-FFF2-40B4-BE49-F238E27FC236}">
                    <a16:creationId xmlns:a16="http://schemas.microsoft.com/office/drawing/2014/main" xmlns="" id="{E08FEE9B-1F33-487F-BB0E-C752C83DE35D}"/>
                  </a:ext>
                </a:extLst>
              </p:cNvPr>
              <p:cNvSpPr txBox="1"/>
              <p:nvPr/>
            </p:nvSpPr>
            <p:spPr>
              <a:xfrm>
                <a:off x="4430046" y="1948694"/>
                <a:ext cx="3545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i</a:t>
                </a:r>
              </a:p>
            </p:txBody>
          </p:sp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xmlns="" id="{03EC1552-9F1B-4E3F-A3C7-B004A5A12A91}"/>
                </a:ext>
              </a:extLst>
            </p:cNvPr>
            <p:cNvGrpSpPr/>
            <p:nvPr/>
          </p:nvGrpSpPr>
          <p:grpSpPr>
            <a:xfrm>
              <a:off x="5199403" y="2178106"/>
              <a:ext cx="943442" cy="943442"/>
              <a:chOff x="5199403" y="2178106"/>
              <a:chExt cx="943442" cy="943442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657E2633-C9BD-4465-9BFE-E47C9CB902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99403" y="2178106"/>
                <a:ext cx="943442" cy="943442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E0C03845-0D89-4DFD-9BD4-66EDB06FAA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10108" y="2269366"/>
                <a:ext cx="737290" cy="73729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8" name="Graphic 77" descr="Checklist RTL">
                <a:extLst>
                  <a:ext uri="{FF2B5EF4-FFF2-40B4-BE49-F238E27FC236}">
                    <a16:creationId xmlns:a16="http://schemas.microsoft.com/office/drawing/2014/main" xmlns="" id="{089DE234-36FD-4B91-8323-3B932546C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5414078" y="2374010"/>
                <a:ext cx="529207" cy="529207"/>
              </a:xfrm>
              <a:prstGeom prst="rect">
                <a:avLst/>
              </a:prstGeom>
            </p:spPr>
          </p:pic>
        </p:grpSp>
        <p:grpSp>
          <p:nvGrpSpPr>
            <p:cNvPr id="1051" name="Group 1050">
              <a:extLst>
                <a:ext uri="{FF2B5EF4-FFF2-40B4-BE49-F238E27FC236}">
                  <a16:creationId xmlns:a16="http://schemas.microsoft.com/office/drawing/2014/main" xmlns="" id="{78BB5DF8-F206-4A46-A9C5-A75BCD6FF167}"/>
                </a:ext>
              </a:extLst>
            </p:cNvPr>
            <p:cNvGrpSpPr/>
            <p:nvPr/>
          </p:nvGrpSpPr>
          <p:grpSpPr>
            <a:xfrm>
              <a:off x="2280443" y="3030564"/>
              <a:ext cx="943442" cy="943442"/>
              <a:chOff x="2280443" y="3030564"/>
              <a:chExt cx="943442" cy="94344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7761F0D0-C102-433F-9D6C-09FBF53C79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0443" y="3030564"/>
                <a:ext cx="943442" cy="943442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3F7B7C61-673C-42A9-A550-A76F9A3823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83519" y="3133640"/>
                <a:ext cx="737290" cy="737290"/>
              </a:xfrm>
              <a:prstGeom prst="ellipse">
                <a:avLst/>
              </a:prstGeom>
              <a:solidFill>
                <a:srgbClr val="3F7FB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5" name="Rectangle 1034">
                <a:extLst>
                  <a:ext uri="{FF2B5EF4-FFF2-40B4-BE49-F238E27FC236}">
                    <a16:creationId xmlns:a16="http://schemas.microsoft.com/office/drawing/2014/main" xmlns="" id="{060A4E84-3EE7-41E0-9B36-EECD271B9121}"/>
                  </a:ext>
                </a:extLst>
              </p:cNvPr>
              <p:cNvSpPr/>
              <p:nvPr/>
            </p:nvSpPr>
            <p:spPr>
              <a:xfrm>
                <a:off x="2475392" y="3187076"/>
                <a:ext cx="5121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sym typeface="Wingdings 2" panose="05020102010507070707" pitchFamily="18" charset="2"/>
                  </a:rPr>
                  <a:t></a:t>
                </a:r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69AFA934-37CE-44FD-8160-767B3A64AD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4133" y="4014627"/>
              <a:ext cx="943442" cy="94344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B1C43DE7-2375-4FFF-9318-A9E06AB72434}"/>
              </a:ext>
            </a:extLst>
          </p:cNvPr>
          <p:cNvSpPr/>
          <p:nvPr/>
        </p:nvSpPr>
        <p:spPr>
          <a:xfrm>
            <a:off x="386269" y="301321"/>
            <a:ext cx="780547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6D6D6D"/>
                </a:solidFill>
              </a:rPr>
              <a:t>SMUD’s Wildfire Mitigation Plan (WMP)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420AF8-E93E-4D93-8577-0488A856A971}"/>
              </a:ext>
            </a:extLst>
          </p:cNvPr>
          <p:cNvSpPr txBox="1"/>
          <p:nvPr/>
        </p:nvSpPr>
        <p:spPr>
          <a:xfrm>
            <a:off x="562293" y="4396317"/>
            <a:ext cx="13342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2"/>
                </a:solidFill>
                <a:latin typeface="Open Sans" panose="020B0606030504020204"/>
              </a:rPr>
              <a:t>About SMUD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6E657CC-AAED-4B47-AE7A-5C2106851FDC}"/>
              </a:ext>
            </a:extLst>
          </p:cNvPr>
          <p:cNvSpPr/>
          <p:nvPr/>
        </p:nvSpPr>
        <p:spPr>
          <a:xfrm>
            <a:off x="2147000" y="4400221"/>
            <a:ext cx="735009" cy="744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5CAFD7-320B-47C6-BF06-B9A62665D0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6792" y="4500925"/>
            <a:ext cx="512510" cy="51508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3582A56-DE17-41B4-81B4-8508DBF4A0CE}"/>
              </a:ext>
            </a:extLst>
          </p:cNvPr>
          <p:cNvSpPr/>
          <p:nvPr/>
        </p:nvSpPr>
        <p:spPr>
          <a:xfrm>
            <a:off x="7335362" y="4153606"/>
            <a:ext cx="1537399" cy="71558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defTabSz="914484"/>
            <a:r>
              <a:rPr lang="en-IN" sz="1350" b="1" dirty="0">
                <a:solidFill>
                  <a:schemeClr val="tx1">
                    <a:lumMod val="25000"/>
                    <a:lumOff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Continuous Monitoring &amp; Evaluation</a:t>
            </a:r>
          </a:p>
        </p:txBody>
      </p:sp>
    </p:spTree>
    <p:extLst>
      <p:ext uri="{BB962C8B-B14F-4D97-AF65-F5344CB8AC3E}">
        <p14:creationId xmlns:p14="http://schemas.microsoft.com/office/powerpoint/2010/main" val="129160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5572F-0ED8-4395-98F1-ACBD9E44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SMUD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F4D227-13D0-4E33-A74D-B6817C4885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January 15,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D2B49F-6F5B-4B70-9B2B-DF33A94A0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Sacramento Environmental Commission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23D1B2-8E23-49B5-AE3A-7D79F42EB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E5BBC12A-EE46-44B2-B01A-CB549BE26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9889" y="198438"/>
            <a:ext cx="4559311" cy="6000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A30171-2FBD-4AAD-BDB4-FDB9F4DFC6F2}"/>
              </a:ext>
            </a:extLst>
          </p:cNvPr>
          <p:cNvSpPr txBox="1"/>
          <p:nvPr/>
        </p:nvSpPr>
        <p:spPr>
          <a:xfrm>
            <a:off x="309204" y="1714500"/>
            <a:ext cx="3744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6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largest publicly owned utility in the 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Serves Sacramento County and small portion of Placer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900 Square Mile Service Territory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Maintains facilities in El Dorado and Solano 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600,000 Customers</a:t>
            </a:r>
          </a:p>
        </p:txBody>
      </p:sp>
    </p:spTree>
    <p:extLst>
      <p:ext uri="{BB962C8B-B14F-4D97-AF65-F5344CB8AC3E}">
        <p14:creationId xmlns:p14="http://schemas.microsoft.com/office/powerpoint/2010/main" val="62010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3E9D23-7546-4CD8-925A-9444ED97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15,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504DE8-7D22-49E5-BF8F-9AE89FB34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3E376C-5DE6-4DB9-BB14-3385B8BED7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Sacramento Environmental Commission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09685C4-B65A-40F8-A2F5-6B88CD62793C}"/>
              </a:ext>
            </a:extLst>
          </p:cNvPr>
          <p:cNvGrpSpPr/>
          <p:nvPr/>
        </p:nvGrpSpPr>
        <p:grpSpPr>
          <a:xfrm>
            <a:off x="261573" y="220895"/>
            <a:ext cx="943442" cy="943442"/>
            <a:chOff x="2045262" y="4021228"/>
            <a:chExt cx="943442" cy="94344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29F5914-CA42-4115-BF2F-12C5444AD6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5262" y="4021228"/>
              <a:ext cx="943442" cy="94344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C815E8F-B0DA-4651-9785-D614D21ED0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338" y="4124304"/>
              <a:ext cx="737290" cy="737290"/>
            </a:xfrm>
            <a:prstGeom prst="ellipse">
              <a:avLst/>
            </a:prstGeom>
            <a:solidFill>
              <a:srgbClr val="3F7F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A4ECD96-B838-4584-9376-93A5827F3AFA}"/>
                </a:ext>
              </a:extLst>
            </p:cNvPr>
            <p:cNvSpPr/>
            <p:nvPr/>
          </p:nvSpPr>
          <p:spPr>
            <a:xfrm>
              <a:off x="2240211" y="4177740"/>
              <a:ext cx="5121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sym typeface="Wingdings 2" panose="05020102010507070707" pitchFamily="18" charset="2"/>
                </a:rPr>
                <a:t>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6BD176A-E8A5-42AB-BC09-9E4C86B8B8CC}"/>
              </a:ext>
            </a:extLst>
          </p:cNvPr>
          <p:cNvSpPr/>
          <p:nvPr/>
        </p:nvSpPr>
        <p:spPr>
          <a:xfrm>
            <a:off x="1308091" y="411449"/>
            <a:ext cx="7109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F7FBF"/>
                </a:solidFill>
              </a:rPr>
              <a:t>Wildfire Mitigation Plan Requirements	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C3E3967-71B8-4790-BE3D-F0C90D990B14}"/>
              </a:ext>
            </a:extLst>
          </p:cNvPr>
          <p:cNvSpPr/>
          <p:nvPr/>
        </p:nvSpPr>
        <p:spPr>
          <a:xfrm>
            <a:off x="571637" y="2073174"/>
            <a:ext cx="1920783" cy="2381961"/>
          </a:xfrm>
          <a:prstGeom prst="rect">
            <a:avLst/>
          </a:prstGeom>
          <a:solidFill>
            <a:srgbClr val="8989B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B00E354-A1C0-43D5-AF9B-2C220ADF9364}"/>
              </a:ext>
            </a:extLst>
          </p:cNvPr>
          <p:cNvSpPr/>
          <p:nvPr/>
        </p:nvSpPr>
        <p:spPr>
          <a:xfrm>
            <a:off x="571637" y="4576610"/>
            <a:ext cx="1920783" cy="342240"/>
          </a:xfrm>
          <a:prstGeom prst="rect">
            <a:avLst/>
          </a:prstGeom>
          <a:solidFill>
            <a:srgbClr val="8989B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1528680-2FDB-4634-8033-76C7F9412404}"/>
              </a:ext>
            </a:extLst>
          </p:cNvPr>
          <p:cNvSpPr/>
          <p:nvPr/>
        </p:nvSpPr>
        <p:spPr>
          <a:xfrm>
            <a:off x="2618186" y="2073174"/>
            <a:ext cx="1920783" cy="2381961"/>
          </a:xfrm>
          <a:prstGeom prst="rect">
            <a:avLst/>
          </a:prstGeom>
          <a:solidFill>
            <a:srgbClr val="8BB74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56621E0-2FAD-4A6B-B49D-D9B2696CB0C4}"/>
              </a:ext>
            </a:extLst>
          </p:cNvPr>
          <p:cNvSpPr/>
          <p:nvPr/>
        </p:nvSpPr>
        <p:spPr>
          <a:xfrm>
            <a:off x="2618186" y="4576610"/>
            <a:ext cx="1920783" cy="342240"/>
          </a:xfrm>
          <a:prstGeom prst="rect">
            <a:avLst/>
          </a:prstGeom>
          <a:solidFill>
            <a:srgbClr val="8BB74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A9F170B-A3A2-41D2-BF7E-D338508AD46B}"/>
              </a:ext>
            </a:extLst>
          </p:cNvPr>
          <p:cNvSpPr/>
          <p:nvPr/>
        </p:nvSpPr>
        <p:spPr>
          <a:xfrm>
            <a:off x="4653308" y="2073174"/>
            <a:ext cx="1920783" cy="2381961"/>
          </a:xfrm>
          <a:prstGeom prst="rect">
            <a:avLst/>
          </a:prstGeom>
          <a:solidFill>
            <a:srgbClr val="70AFB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F17DD1E-BCA9-4D11-80AE-4B98BC03429C}"/>
              </a:ext>
            </a:extLst>
          </p:cNvPr>
          <p:cNvSpPr/>
          <p:nvPr/>
        </p:nvSpPr>
        <p:spPr>
          <a:xfrm>
            <a:off x="4653308" y="4576610"/>
            <a:ext cx="1920783" cy="3422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151496A-0B9D-461B-A5E6-71070708A089}"/>
              </a:ext>
            </a:extLst>
          </p:cNvPr>
          <p:cNvSpPr/>
          <p:nvPr/>
        </p:nvSpPr>
        <p:spPr>
          <a:xfrm>
            <a:off x="6688431" y="2073174"/>
            <a:ext cx="1920783" cy="2381961"/>
          </a:xfrm>
          <a:prstGeom prst="rect">
            <a:avLst/>
          </a:prstGeom>
          <a:solidFill>
            <a:srgbClr val="A6978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CD39A71-D991-489F-A2E1-7B1F0FF360B0}"/>
              </a:ext>
            </a:extLst>
          </p:cNvPr>
          <p:cNvSpPr/>
          <p:nvPr/>
        </p:nvSpPr>
        <p:spPr>
          <a:xfrm>
            <a:off x="6688431" y="4576610"/>
            <a:ext cx="1920783" cy="34224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0D9BE14-C15E-456C-9ABF-7A2452128103}"/>
              </a:ext>
            </a:extLst>
          </p:cNvPr>
          <p:cNvSpPr txBox="1"/>
          <p:nvPr/>
        </p:nvSpPr>
        <p:spPr>
          <a:xfrm>
            <a:off x="615184" y="3142546"/>
            <a:ext cx="18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Objectives &amp; Responsibilities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48C4B0E-7585-4CB3-93F1-E5798BBA3734}"/>
              </a:ext>
            </a:extLst>
          </p:cNvPr>
          <p:cNvSpPr txBox="1"/>
          <p:nvPr/>
        </p:nvSpPr>
        <p:spPr>
          <a:xfrm>
            <a:off x="2659153" y="3139229"/>
            <a:ext cx="1838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Preventative Strategies &amp; Programs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183DF30-FF33-45E9-B6F8-DFFC49354180}"/>
              </a:ext>
            </a:extLst>
          </p:cNvPr>
          <p:cNvSpPr txBox="1"/>
          <p:nvPr/>
        </p:nvSpPr>
        <p:spPr>
          <a:xfrm>
            <a:off x="4694275" y="3193467"/>
            <a:ext cx="183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Metrics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D8AD8D8-7862-40AA-9F75-FB113EFCF79B}"/>
              </a:ext>
            </a:extLst>
          </p:cNvPr>
          <p:cNvSpPr txBox="1"/>
          <p:nvPr/>
        </p:nvSpPr>
        <p:spPr>
          <a:xfrm>
            <a:off x="6729398" y="3145161"/>
            <a:ext cx="18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Notification &amp; Communication</a:t>
            </a:r>
          </a:p>
        </p:txBody>
      </p:sp>
      <p:pic>
        <p:nvPicPr>
          <p:cNvPr id="66" name="Graphic 65" descr="Ruler">
            <a:extLst>
              <a:ext uri="{FF2B5EF4-FFF2-40B4-BE49-F238E27FC236}">
                <a16:creationId xmlns:a16="http://schemas.microsoft.com/office/drawing/2014/main" xmlns="" id="{61C81D40-3ED6-459E-B941-80E400C05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69472" y="2418910"/>
            <a:ext cx="688453" cy="688453"/>
          </a:xfrm>
          <a:prstGeom prst="rect">
            <a:avLst/>
          </a:prstGeom>
        </p:spPr>
      </p:pic>
      <p:sp>
        <p:nvSpPr>
          <p:cNvPr id="67" name="Freeform 74">
            <a:extLst>
              <a:ext uri="{FF2B5EF4-FFF2-40B4-BE49-F238E27FC236}">
                <a16:creationId xmlns:a16="http://schemas.microsoft.com/office/drawing/2014/main" xmlns="" id="{EA64A469-982F-4FDB-ABCE-87F6766EE4AF}"/>
              </a:ext>
            </a:extLst>
          </p:cNvPr>
          <p:cNvSpPr>
            <a:spLocks noEditPoints="1"/>
          </p:cNvSpPr>
          <p:nvPr/>
        </p:nvSpPr>
        <p:spPr bwMode="auto">
          <a:xfrm>
            <a:off x="1285873" y="2464109"/>
            <a:ext cx="521040" cy="623272"/>
          </a:xfrm>
          <a:custGeom>
            <a:avLst/>
            <a:gdLst>
              <a:gd name="T0" fmla="*/ 2003 w 2939"/>
              <a:gd name="T1" fmla="*/ 2890 h 3600"/>
              <a:gd name="T2" fmla="*/ 1859 w 2939"/>
              <a:gd name="T3" fmla="*/ 2961 h 3600"/>
              <a:gd name="T4" fmla="*/ 2195 w 2939"/>
              <a:gd name="T5" fmla="*/ 3289 h 3600"/>
              <a:gd name="T6" fmla="*/ 2729 w 2939"/>
              <a:gd name="T7" fmla="*/ 2753 h 3600"/>
              <a:gd name="T8" fmla="*/ 2634 w 2939"/>
              <a:gd name="T9" fmla="*/ 2623 h 3600"/>
              <a:gd name="T10" fmla="*/ 1495 w 2939"/>
              <a:gd name="T11" fmla="*/ 2623 h 3600"/>
              <a:gd name="T12" fmla="*/ 949 w 2939"/>
              <a:gd name="T13" fmla="*/ 2664 h 3600"/>
              <a:gd name="T14" fmla="*/ 963 w 2939"/>
              <a:gd name="T15" fmla="*/ 2522 h 3600"/>
              <a:gd name="T16" fmla="*/ 838 w 2939"/>
              <a:gd name="T17" fmla="*/ 2470 h 3600"/>
              <a:gd name="T18" fmla="*/ 456 w 2939"/>
              <a:gd name="T19" fmla="*/ 2606 h 3600"/>
              <a:gd name="T20" fmla="*/ 488 w 2939"/>
              <a:gd name="T21" fmla="*/ 2522 h 3600"/>
              <a:gd name="T22" fmla="*/ 2269 w 2939"/>
              <a:gd name="T23" fmla="*/ 2263 h 3600"/>
              <a:gd name="T24" fmla="*/ 2743 w 2939"/>
              <a:gd name="T25" fmla="*/ 2459 h 3600"/>
              <a:gd name="T26" fmla="*/ 2939 w 2939"/>
              <a:gd name="T27" fmla="*/ 2931 h 3600"/>
              <a:gd name="T28" fmla="*/ 2743 w 2939"/>
              <a:gd name="T29" fmla="*/ 3404 h 3600"/>
              <a:gd name="T30" fmla="*/ 2269 w 2939"/>
              <a:gd name="T31" fmla="*/ 3600 h 3600"/>
              <a:gd name="T32" fmla="*/ 1795 w 2939"/>
              <a:gd name="T33" fmla="*/ 3404 h 3600"/>
              <a:gd name="T34" fmla="*/ 1599 w 2939"/>
              <a:gd name="T35" fmla="*/ 2931 h 3600"/>
              <a:gd name="T36" fmla="*/ 1795 w 2939"/>
              <a:gd name="T37" fmla="*/ 2459 h 3600"/>
              <a:gd name="T38" fmla="*/ 2269 w 2939"/>
              <a:gd name="T39" fmla="*/ 2263 h 3600"/>
              <a:gd name="T40" fmla="*/ 1599 w 2939"/>
              <a:gd name="T41" fmla="*/ 2160 h 3600"/>
              <a:gd name="T42" fmla="*/ 949 w 2939"/>
              <a:gd name="T43" fmla="*/ 2201 h 3600"/>
              <a:gd name="T44" fmla="*/ 963 w 2939"/>
              <a:gd name="T45" fmla="*/ 2060 h 3600"/>
              <a:gd name="T46" fmla="*/ 838 w 2939"/>
              <a:gd name="T47" fmla="*/ 2029 h 3600"/>
              <a:gd name="T48" fmla="*/ 456 w 2939"/>
              <a:gd name="T49" fmla="*/ 2165 h 3600"/>
              <a:gd name="T50" fmla="*/ 488 w 2939"/>
              <a:gd name="T51" fmla="*/ 2081 h 3600"/>
              <a:gd name="T52" fmla="*/ 980 w 2939"/>
              <a:gd name="T53" fmla="*/ 1646 h 3600"/>
              <a:gd name="T54" fmla="*/ 1854 w 2939"/>
              <a:gd name="T55" fmla="*/ 1765 h 3600"/>
              <a:gd name="T56" fmla="*/ 938 w 2939"/>
              <a:gd name="T57" fmla="*/ 1779 h 3600"/>
              <a:gd name="T58" fmla="*/ 980 w 2939"/>
              <a:gd name="T59" fmla="*/ 1646 h 3600"/>
              <a:gd name="T60" fmla="*/ 830 w 2939"/>
              <a:gd name="T61" fmla="*/ 1605 h 3600"/>
              <a:gd name="T62" fmla="*/ 446 w 2939"/>
              <a:gd name="T63" fmla="*/ 1717 h 3600"/>
              <a:gd name="T64" fmla="*/ 502 w 2939"/>
              <a:gd name="T65" fmla="*/ 1647 h 3600"/>
              <a:gd name="T66" fmla="*/ 1804 w 2939"/>
              <a:gd name="T67" fmla="*/ 1183 h 3600"/>
              <a:gd name="T68" fmla="*/ 1846 w 2939"/>
              <a:gd name="T69" fmla="*/ 1316 h 3600"/>
              <a:gd name="T70" fmla="*/ 931 w 2939"/>
              <a:gd name="T71" fmla="*/ 1301 h 3600"/>
              <a:gd name="T72" fmla="*/ 798 w 2939"/>
              <a:gd name="T73" fmla="*/ 1068 h 3600"/>
              <a:gd name="T74" fmla="*/ 640 w 2939"/>
              <a:gd name="T75" fmla="*/ 1360 h 3600"/>
              <a:gd name="T76" fmla="*/ 440 w 2939"/>
              <a:gd name="T77" fmla="*/ 1246 h 3600"/>
              <a:gd name="T78" fmla="*/ 515 w 2939"/>
              <a:gd name="T79" fmla="*/ 1197 h 3600"/>
              <a:gd name="T80" fmla="*/ 569 w 2939"/>
              <a:gd name="T81" fmla="*/ 386 h 3600"/>
              <a:gd name="T82" fmla="*/ 706 w 2939"/>
              <a:gd name="T83" fmla="*/ 640 h 3600"/>
              <a:gd name="T84" fmla="*/ 1648 w 2939"/>
              <a:gd name="T85" fmla="*/ 619 h 3600"/>
              <a:gd name="T86" fmla="*/ 1748 w 2939"/>
              <a:gd name="T87" fmla="*/ 360 h 3600"/>
              <a:gd name="T88" fmla="*/ 2285 w 2939"/>
              <a:gd name="T89" fmla="*/ 454 h 3600"/>
              <a:gd name="T90" fmla="*/ 2198 w 2939"/>
              <a:gd name="T91" fmla="*/ 2112 h 3600"/>
              <a:gd name="T92" fmla="*/ 1465 w 2939"/>
              <a:gd name="T93" fmla="*/ 3116 h 3600"/>
              <a:gd name="T94" fmla="*/ 49 w 2939"/>
              <a:gd name="T95" fmla="*/ 3167 h 3600"/>
              <a:gd name="T96" fmla="*/ 22 w 2939"/>
              <a:gd name="T97" fmla="*/ 471 h 3600"/>
              <a:gd name="T98" fmla="*/ 1160 w 2939"/>
              <a:gd name="T99" fmla="*/ 103 h 3600"/>
              <a:gd name="T100" fmla="*/ 1094 w 2939"/>
              <a:gd name="T101" fmla="*/ 219 h 3600"/>
              <a:gd name="T102" fmla="*/ 1227 w 2939"/>
              <a:gd name="T103" fmla="*/ 219 h 3600"/>
              <a:gd name="T104" fmla="*/ 1160 w 2939"/>
              <a:gd name="T105" fmla="*/ 103 h 3600"/>
              <a:gd name="T106" fmla="*/ 1317 w 2939"/>
              <a:gd name="T107" fmla="*/ 88 h 3600"/>
              <a:gd name="T108" fmla="*/ 1379 w 2939"/>
              <a:gd name="T109" fmla="*/ 247 h 3600"/>
              <a:gd name="T110" fmla="*/ 1624 w 2939"/>
              <a:gd name="T111" fmla="*/ 324 h 3600"/>
              <a:gd name="T112" fmla="*/ 1605 w 2939"/>
              <a:gd name="T113" fmla="*/ 521 h 3600"/>
              <a:gd name="T114" fmla="*/ 738 w 2939"/>
              <a:gd name="T115" fmla="*/ 540 h 3600"/>
              <a:gd name="T116" fmla="*/ 682 w 2939"/>
              <a:gd name="T117" fmla="*/ 350 h 3600"/>
              <a:gd name="T118" fmla="*/ 923 w 2939"/>
              <a:gd name="T119" fmla="*/ 254 h 3600"/>
              <a:gd name="T120" fmla="*/ 991 w 2939"/>
              <a:gd name="T121" fmla="*/ 116 h 3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39" h="3600">
                <a:moveTo>
                  <a:pt x="2634" y="2623"/>
                </a:moveTo>
                <a:lnTo>
                  <a:pt x="2613" y="2625"/>
                </a:lnTo>
                <a:lnTo>
                  <a:pt x="2591" y="2630"/>
                </a:lnTo>
                <a:lnTo>
                  <a:pt x="2570" y="2641"/>
                </a:lnTo>
                <a:lnTo>
                  <a:pt x="2552" y="2657"/>
                </a:lnTo>
                <a:lnTo>
                  <a:pt x="2205" y="3047"/>
                </a:lnTo>
                <a:lnTo>
                  <a:pt x="2024" y="2903"/>
                </a:lnTo>
                <a:lnTo>
                  <a:pt x="2003" y="2890"/>
                </a:lnTo>
                <a:lnTo>
                  <a:pt x="1982" y="2882"/>
                </a:lnTo>
                <a:lnTo>
                  <a:pt x="1960" y="2880"/>
                </a:lnTo>
                <a:lnTo>
                  <a:pt x="1937" y="2882"/>
                </a:lnTo>
                <a:lnTo>
                  <a:pt x="1915" y="2890"/>
                </a:lnTo>
                <a:lnTo>
                  <a:pt x="1895" y="2902"/>
                </a:lnTo>
                <a:lnTo>
                  <a:pt x="1879" y="2918"/>
                </a:lnTo>
                <a:lnTo>
                  <a:pt x="1866" y="2939"/>
                </a:lnTo>
                <a:lnTo>
                  <a:pt x="1859" y="2961"/>
                </a:lnTo>
                <a:lnTo>
                  <a:pt x="1856" y="2983"/>
                </a:lnTo>
                <a:lnTo>
                  <a:pt x="1859" y="3005"/>
                </a:lnTo>
                <a:lnTo>
                  <a:pt x="1866" y="3027"/>
                </a:lnTo>
                <a:lnTo>
                  <a:pt x="1878" y="3046"/>
                </a:lnTo>
                <a:lnTo>
                  <a:pt x="1895" y="3063"/>
                </a:lnTo>
                <a:lnTo>
                  <a:pt x="2152" y="3268"/>
                </a:lnTo>
                <a:lnTo>
                  <a:pt x="2173" y="3281"/>
                </a:lnTo>
                <a:lnTo>
                  <a:pt x="2195" y="3289"/>
                </a:lnTo>
                <a:lnTo>
                  <a:pt x="2217" y="3291"/>
                </a:lnTo>
                <a:lnTo>
                  <a:pt x="2239" y="3289"/>
                </a:lnTo>
                <a:lnTo>
                  <a:pt x="2258" y="3283"/>
                </a:lnTo>
                <a:lnTo>
                  <a:pt x="2278" y="3272"/>
                </a:lnTo>
                <a:lnTo>
                  <a:pt x="2294" y="3257"/>
                </a:lnTo>
                <a:lnTo>
                  <a:pt x="2707" y="2794"/>
                </a:lnTo>
                <a:lnTo>
                  <a:pt x="2720" y="2774"/>
                </a:lnTo>
                <a:lnTo>
                  <a:pt x="2729" y="2753"/>
                </a:lnTo>
                <a:lnTo>
                  <a:pt x="2733" y="2731"/>
                </a:lnTo>
                <a:lnTo>
                  <a:pt x="2731" y="2709"/>
                </a:lnTo>
                <a:lnTo>
                  <a:pt x="2725" y="2687"/>
                </a:lnTo>
                <a:lnTo>
                  <a:pt x="2714" y="2666"/>
                </a:lnTo>
                <a:lnTo>
                  <a:pt x="2698" y="2649"/>
                </a:lnTo>
                <a:lnTo>
                  <a:pt x="2678" y="2636"/>
                </a:lnTo>
                <a:lnTo>
                  <a:pt x="2657" y="2627"/>
                </a:lnTo>
                <a:lnTo>
                  <a:pt x="2634" y="2623"/>
                </a:lnTo>
                <a:close/>
                <a:moveTo>
                  <a:pt x="980" y="2520"/>
                </a:moveTo>
                <a:lnTo>
                  <a:pt x="1444" y="2520"/>
                </a:lnTo>
                <a:lnTo>
                  <a:pt x="1460" y="2522"/>
                </a:lnTo>
                <a:lnTo>
                  <a:pt x="1474" y="2530"/>
                </a:lnTo>
                <a:lnTo>
                  <a:pt x="1485" y="2541"/>
                </a:lnTo>
                <a:lnTo>
                  <a:pt x="1493" y="2555"/>
                </a:lnTo>
                <a:lnTo>
                  <a:pt x="1495" y="2571"/>
                </a:lnTo>
                <a:lnTo>
                  <a:pt x="1495" y="2623"/>
                </a:lnTo>
                <a:lnTo>
                  <a:pt x="1493" y="2639"/>
                </a:lnTo>
                <a:lnTo>
                  <a:pt x="1485" y="2653"/>
                </a:lnTo>
                <a:lnTo>
                  <a:pt x="1474" y="2664"/>
                </a:lnTo>
                <a:lnTo>
                  <a:pt x="1460" y="2672"/>
                </a:lnTo>
                <a:lnTo>
                  <a:pt x="1444" y="2674"/>
                </a:lnTo>
                <a:lnTo>
                  <a:pt x="980" y="2674"/>
                </a:lnTo>
                <a:lnTo>
                  <a:pt x="963" y="2672"/>
                </a:lnTo>
                <a:lnTo>
                  <a:pt x="949" y="2664"/>
                </a:lnTo>
                <a:lnTo>
                  <a:pt x="938" y="2653"/>
                </a:lnTo>
                <a:lnTo>
                  <a:pt x="931" y="2639"/>
                </a:lnTo>
                <a:lnTo>
                  <a:pt x="928" y="2623"/>
                </a:lnTo>
                <a:lnTo>
                  <a:pt x="928" y="2571"/>
                </a:lnTo>
                <a:lnTo>
                  <a:pt x="931" y="2555"/>
                </a:lnTo>
                <a:lnTo>
                  <a:pt x="938" y="2541"/>
                </a:lnTo>
                <a:lnTo>
                  <a:pt x="949" y="2530"/>
                </a:lnTo>
                <a:lnTo>
                  <a:pt x="963" y="2522"/>
                </a:lnTo>
                <a:lnTo>
                  <a:pt x="980" y="2520"/>
                </a:lnTo>
                <a:close/>
                <a:moveTo>
                  <a:pt x="798" y="2404"/>
                </a:moveTo>
                <a:lnTo>
                  <a:pt x="812" y="2408"/>
                </a:lnTo>
                <a:lnTo>
                  <a:pt x="826" y="2416"/>
                </a:lnTo>
                <a:lnTo>
                  <a:pt x="835" y="2427"/>
                </a:lnTo>
                <a:lnTo>
                  <a:pt x="841" y="2441"/>
                </a:lnTo>
                <a:lnTo>
                  <a:pt x="841" y="2456"/>
                </a:lnTo>
                <a:lnTo>
                  <a:pt x="838" y="2470"/>
                </a:lnTo>
                <a:lnTo>
                  <a:pt x="830" y="2483"/>
                </a:lnTo>
                <a:lnTo>
                  <a:pt x="640" y="2696"/>
                </a:lnTo>
                <a:lnTo>
                  <a:pt x="629" y="2704"/>
                </a:lnTo>
                <a:lnTo>
                  <a:pt x="617" y="2710"/>
                </a:lnTo>
                <a:lnTo>
                  <a:pt x="604" y="2712"/>
                </a:lnTo>
                <a:lnTo>
                  <a:pt x="588" y="2709"/>
                </a:lnTo>
                <a:lnTo>
                  <a:pt x="574" y="2701"/>
                </a:lnTo>
                <a:lnTo>
                  <a:pt x="456" y="2606"/>
                </a:lnTo>
                <a:lnTo>
                  <a:pt x="446" y="2595"/>
                </a:lnTo>
                <a:lnTo>
                  <a:pt x="440" y="2582"/>
                </a:lnTo>
                <a:lnTo>
                  <a:pt x="438" y="2568"/>
                </a:lnTo>
                <a:lnTo>
                  <a:pt x="441" y="2554"/>
                </a:lnTo>
                <a:lnTo>
                  <a:pt x="448" y="2540"/>
                </a:lnTo>
                <a:lnTo>
                  <a:pt x="459" y="2530"/>
                </a:lnTo>
                <a:lnTo>
                  <a:pt x="473" y="2524"/>
                </a:lnTo>
                <a:lnTo>
                  <a:pt x="488" y="2522"/>
                </a:lnTo>
                <a:lnTo>
                  <a:pt x="502" y="2525"/>
                </a:lnTo>
                <a:lnTo>
                  <a:pt x="515" y="2533"/>
                </a:lnTo>
                <a:lnTo>
                  <a:pt x="598" y="2600"/>
                </a:lnTo>
                <a:lnTo>
                  <a:pt x="759" y="2420"/>
                </a:lnTo>
                <a:lnTo>
                  <a:pt x="770" y="2410"/>
                </a:lnTo>
                <a:lnTo>
                  <a:pt x="784" y="2405"/>
                </a:lnTo>
                <a:lnTo>
                  <a:pt x="798" y="2404"/>
                </a:lnTo>
                <a:close/>
                <a:moveTo>
                  <a:pt x="2269" y="2263"/>
                </a:moveTo>
                <a:lnTo>
                  <a:pt x="2337" y="2266"/>
                </a:lnTo>
                <a:lnTo>
                  <a:pt x="2404" y="2277"/>
                </a:lnTo>
                <a:lnTo>
                  <a:pt x="2468" y="2293"/>
                </a:lnTo>
                <a:lnTo>
                  <a:pt x="2530" y="2315"/>
                </a:lnTo>
                <a:lnTo>
                  <a:pt x="2589" y="2343"/>
                </a:lnTo>
                <a:lnTo>
                  <a:pt x="2643" y="2377"/>
                </a:lnTo>
                <a:lnTo>
                  <a:pt x="2695" y="2415"/>
                </a:lnTo>
                <a:lnTo>
                  <a:pt x="2743" y="2459"/>
                </a:lnTo>
                <a:lnTo>
                  <a:pt x="2785" y="2506"/>
                </a:lnTo>
                <a:lnTo>
                  <a:pt x="2825" y="2557"/>
                </a:lnTo>
                <a:lnTo>
                  <a:pt x="2858" y="2613"/>
                </a:lnTo>
                <a:lnTo>
                  <a:pt x="2886" y="2672"/>
                </a:lnTo>
                <a:lnTo>
                  <a:pt x="2909" y="2733"/>
                </a:lnTo>
                <a:lnTo>
                  <a:pt x="2925" y="2797"/>
                </a:lnTo>
                <a:lnTo>
                  <a:pt x="2935" y="2863"/>
                </a:lnTo>
                <a:lnTo>
                  <a:pt x="2939" y="2931"/>
                </a:lnTo>
                <a:lnTo>
                  <a:pt x="2935" y="3000"/>
                </a:lnTo>
                <a:lnTo>
                  <a:pt x="2925" y="3067"/>
                </a:lnTo>
                <a:lnTo>
                  <a:pt x="2909" y="3130"/>
                </a:lnTo>
                <a:lnTo>
                  <a:pt x="2886" y="3192"/>
                </a:lnTo>
                <a:lnTo>
                  <a:pt x="2858" y="3250"/>
                </a:lnTo>
                <a:lnTo>
                  <a:pt x="2825" y="3305"/>
                </a:lnTo>
                <a:lnTo>
                  <a:pt x="2785" y="3357"/>
                </a:lnTo>
                <a:lnTo>
                  <a:pt x="2743" y="3404"/>
                </a:lnTo>
                <a:lnTo>
                  <a:pt x="2695" y="3447"/>
                </a:lnTo>
                <a:lnTo>
                  <a:pt x="2643" y="3485"/>
                </a:lnTo>
                <a:lnTo>
                  <a:pt x="2589" y="3519"/>
                </a:lnTo>
                <a:lnTo>
                  <a:pt x="2530" y="3548"/>
                </a:lnTo>
                <a:lnTo>
                  <a:pt x="2468" y="3569"/>
                </a:lnTo>
                <a:lnTo>
                  <a:pt x="2404" y="3587"/>
                </a:lnTo>
                <a:lnTo>
                  <a:pt x="2337" y="3597"/>
                </a:lnTo>
                <a:lnTo>
                  <a:pt x="2269" y="3600"/>
                </a:lnTo>
                <a:lnTo>
                  <a:pt x="2200" y="3597"/>
                </a:lnTo>
                <a:lnTo>
                  <a:pt x="2134" y="3587"/>
                </a:lnTo>
                <a:lnTo>
                  <a:pt x="2069" y="3569"/>
                </a:lnTo>
                <a:lnTo>
                  <a:pt x="2008" y="3548"/>
                </a:lnTo>
                <a:lnTo>
                  <a:pt x="1949" y="3519"/>
                </a:lnTo>
                <a:lnTo>
                  <a:pt x="1894" y="3485"/>
                </a:lnTo>
                <a:lnTo>
                  <a:pt x="1843" y="3447"/>
                </a:lnTo>
                <a:lnTo>
                  <a:pt x="1795" y="3404"/>
                </a:lnTo>
                <a:lnTo>
                  <a:pt x="1752" y="3357"/>
                </a:lnTo>
                <a:lnTo>
                  <a:pt x="1713" y="3305"/>
                </a:lnTo>
                <a:lnTo>
                  <a:pt x="1680" y="3250"/>
                </a:lnTo>
                <a:lnTo>
                  <a:pt x="1651" y="3192"/>
                </a:lnTo>
                <a:lnTo>
                  <a:pt x="1628" y="3130"/>
                </a:lnTo>
                <a:lnTo>
                  <a:pt x="1612" y="3067"/>
                </a:lnTo>
                <a:lnTo>
                  <a:pt x="1602" y="3000"/>
                </a:lnTo>
                <a:lnTo>
                  <a:pt x="1599" y="2931"/>
                </a:lnTo>
                <a:lnTo>
                  <a:pt x="1602" y="2863"/>
                </a:lnTo>
                <a:lnTo>
                  <a:pt x="1612" y="2797"/>
                </a:lnTo>
                <a:lnTo>
                  <a:pt x="1628" y="2733"/>
                </a:lnTo>
                <a:lnTo>
                  <a:pt x="1651" y="2672"/>
                </a:lnTo>
                <a:lnTo>
                  <a:pt x="1680" y="2613"/>
                </a:lnTo>
                <a:lnTo>
                  <a:pt x="1713" y="2557"/>
                </a:lnTo>
                <a:lnTo>
                  <a:pt x="1752" y="2506"/>
                </a:lnTo>
                <a:lnTo>
                  <a:pt x="1795" y="2459"/>
                </a:lnTo>
                <a:lnTo>
                  <a:pt x="1843" y="2415"/>
                </a:lnTo>
                <a:lnTo>
                  <a:pt x="1894" y="2377"/>
                </a:lnTo>
                <a:lnTo>
                  <a:pt x="1949" y="2343"/>
                </a:lnTo>
                <a:lnTo>
                  <a:pt x="2008" y="2315"/>
                </a:lnTo>
                <a:lnTo>
                  <a:pt x="2069" y="2293"/>
                </a:lnTo>
                <a:lnTo>
                  <a:pt x="2134" y="2277"/>
                </a:lnTo>
                <a:lnTo>
                  <a:pt x="2200" y="2266"/>
                </a:lnTo>
                <a:lnTo>
                  <a:pt x="2269" y="2263"/>
                </a:lnTo>
                <a:close/>
                <a:moveTo>
                  <a:pt x="980" y="2057"/>
                </a:moveTo>
                <a:lnTo>
                  <a:pt x="1547" y="2057"/>
                </a:lnTo>
                <a:lnTo>
                  <a:pt x="1563" y="2060"/>
                </a:lnTo>
                <a:lnTo>
                  <a:pt x="1577" y="2067"/>
                </a:lnTo>
                <a:lnTo>
                  <a:pt x="1589" y="2078"/>
                </a:lnTo>
                <a:lnTo>
                  <a:pt x="1596" y="2092"/>
                </a:lnTo>
                <a:lnTo>
                  <a:pt x="1599" y="2109"/>
                </a:lnTo>
                <a:lnTo>
                  <a:pt x="1599" y="2160"/>
                </a:lnTo>
                <a:lnTo>
                  <a:pt x="1596" y="2176"/>
                </a:lnTo>
                <a:lnTo>
                  <a:pt x="1589" y="2191"/>
                </a:lnTo>
                <a:lnTo>
                  <a:pt x="1577" y="2201"/>
                </a:lnTo>
                <a:lnTo>
                  <a:pt x="1563" y="2209"/>
                </a:lnTo>
                <a:lnTo>
                  <a:pt x="1547" y="2211"/>
                </a:lnTo>
                <a:lnTo>
                  <a:pt x="980" y="2211"/>
                </a:lnTo>
                <a:lnTo>
                  <a:pt x="963" y="2209"/>
                </a:lnTo>
                <a:lnTo>
                  <a:pt x="949" y="2201"/>
                </a:lnTo>
                <a:lnTo>
                  <a:pt x="938" y="2191"/>
                </a:lnTo>
                <a:lnTo>
                  <a:pt x="931" y="2176"/>
                </a:lnTo>
                <a:lnTo>
                  <a:pt x="928" y="2160"/>
                </a:lnTo>
                <a:lnTo>
                  <a:pt x="928" y="2109"/>
                </a:lnTo>
                <a:lnTo>
                  <a:pt x="931" y="2092"/>
                </a:lnTo>
                <a:lnTo>
                  <a:pt x="938" y="2078"/>
                </a:lnTo>
                <a:lnTo>
                  <a:pt x="949" y="2067"/>
                </a:lnTo>
                <a:lnTo>
                  <a:pt x="963" y="2060"/>
                </a:lnTo>
                <a:lnTo>
                  <a:pt x="980" y="2057"/>
                </a:lnTo>
                <a:close/>
                <a:moveTo>
                  <a:pt x="798" y="1964"/>
                </a:moveTo>
                <a:lnTo>
                  <a:pt x="812" y="1967"/>
                </a:lnTo>
                <a:lnTo>
                  <a:pt x="826" y="1976"/>
                </a:lnTo>
                <a:lnTo>
                  <a:pt x="835" y="1987"/>
                </a:lnTo>
                <a:lnTo>
                  <a:pt x="841" y="2001"/>
                </a:lnTo>
                <a:lnTo>
                  <a:pt x="841" y="2015"/>
                </a:lnTo>
                <a:lnTo>
                  <a:pt x="838" y="2029"/>
                </a:lnTo>
                <a:lnTo>
                  <a:pt x="830" y="2042"/>
                </a:lnTo>
                <a:lnTo>
                  <a:pt x="640" y="2255"/>
                </a:lnTo>
                <a:lnTo>
                  <a:pt x="629" y="2264"/>
                </a:lnTo>
                <a:lnTo>
                  <a:pt x="617" y="2269"/>
                </a:lnTo>
                <a:lnTo>
                  <a:pt x="604" y="2271"/>
                </a:lnTo>
                <a:lnTo>
                  <a:pt x="588" y="2268"/>
                </a:lnTo>
                <a:lnTo>
                  <a:pt x="574" y="2260"/>
                </a:lnTo>
                <a:lnTo>
                  <a:pt x="456" y="2165"/>
                </a:lnTo>
                <a:lnTo>
                  <a:pt x="446" y="2155"/>
                </a:lnTo>
                <a:lnTo>
                  <a:pt x="440" y="2141"/>
                </a:lnTo>
                <a:lnTo>
                  <a:pt x="438" y="2127"/>
                </a:lnTo>
                <a:lnTo>
                  <a:pt x="441" y="2113"/>
                </a:lnTo>
                <a:lnTo>
                  <a:pt x="448" y="2099"/>
                </a:lnTo>
                <a:lnTo>
                  <a:pt x="459" y="2089"/>
                </a:lnTo>
                <a:lnTo>
                  <a:pt x="473" y="2084"/>
                </a:lnTo>
                <a:lnTo>
                  <a:pt x="488" y="2081"/>
                </a:lnTo>
                <a:lnTo>
                  <a:pt x="502" y="2085"/>
                </a:lnTo>
                <a:lnTo>
                  <a:pt x="515" y="2092"/>
                </a:lnTo>
                <a:lnTo>
                  <a:pt x="598" y="2159"/>
                </a:lnTo>
                <a:lnTo>
                  <a:pt x="759" y="1979"/>
                </a:lnTo>
                <a:lnTo>
                  <a:pt x="770" y="1969"/>
                </a:lnTo>
                <a:lnTo>
                  <a:pt x="784" y="1965"/>
                </a:lnTo>
                <a:lnTo>
                  <a:pt x="798" y="1964"/>
                </a:lnTo>
                <a:close/>
                <a:moveTo>
                  <a:pt x="980" y="1646"/>
                </a:moveTo>
                <a:lnTo>
                  <a:pt x="1804" y="1646"/>
                </a:lnTo>
                <a:lnTo>
                  <a:pt x="1821" y="1648"/>
                </a:lnTo>
                <a:lnTo>
                  <a:pt x="1835" y="1656"/>
                </a:lnTo>
                <a:lnTo>
                  <a:pt x="1846" y="1667"/>
                </a:lnTo>
                <a:lnTo>
                  <a:pt x="1854" y="1681"/>
                </a:lnTo>
                <a:lnTo>
                  <a:pt x="1856" y="1697"/>
                </a:lnTo>
                <a:lnTo>
                  <a:pt x="1856" y="1749"/>
                </a:lnTo>
                <a:lnTo>
                  <a:pt x="1854" y="1765"/>
                </a:lnTo>
                <a:lnTo>
                  <a:pt x="1846" y="1779"/>
                </a:lnTo>
                <a:lnTo>
                  <a:pt x="1835" y="1790"/>
                </a:lnTo>
                <a:lnTo>
                  <a:pt x="1821" y="1798"/>
                </a:lnTo>
                <a:lnTo>
                  <a:pt x="1804" y="1800"/>
                </a:lnTo>
                <a:lnTo>
                  <a:pt x="980" y="1800"/>
                </a:lnTo>
                <a:lnTo>
                  <a:pt x="963" y="1798"/>
                </a:lnTo>
                <a:lnTo>
                  <a:pt x="949" y="1790"/>
                </a:lnTo>
                <a:lnTo>
                  <a:pt x="938" y="1779"/>
                </a:lnTo>
                <a:lnTo>
                  <a:pt x="931" y="1765"/>
                </a:lnTo>
                <a:lnTo>
                  <a:pt x="928" y="1749"/>
                </a:lnTo>
                <a:lnTo>
                  <a:pt x="928" y="1697"/>
                </a:lnTo>
                <a:lnTo>
                  <a:pt x="931" y="1681"/>
                </a:lnTo>
                <a:lnTo>
                  <a:pt x="938" y="1667"/>
                </a:lnTo>
                <a:lnTo>
                  <a:pt x="949" y="1656"/>
                </a:lnTo>
                <a:lnTo>
                  <a:pt x="963" y="1648"/>
                </a:lnTo>
                <a:lnTo>
                  <a:pt x="980" y="1646"/>
                </a:lnTo>
                <a:close/>
                <a:moveTo>
                  <a:pt x="798" y="1526"/>
                </a:moveTo>
                <a:lnTo>
                  <a:pt x="812" y="1529"/>
                </a:lnTo>
                <a:lnTo>
                  <a:pt x="826" y="1538"/>
                </a:lnTo>
                <a:lnTo>
                  <a:pt x="835" y="1549"/>
                </a:lnTo>
                <a:lnTo>
                  <a:pt x="841" y="1563"/>
                </a:lnTo>
                <a:lnTo>
                  <a:pt x="841" y="1577"/>
                </a:lnTo>
                <a:lnTo>
                  <a:pt x="838" y="1592"/>
                </a:lnTo>
                <a:lnTo>
                  <a:pt x="830" y="1605"/>
                </a:lnTo>
                <a:lnTo>
                  <a:pt x="640" y="1817"/>
                </a:lnTo>
                <a:lnTo>
                  <a:pt x="629" y="1826"/>
                </a:lnTo>
                <a:lnTo>
                  <a:pt x="617" y="1832"/>
                </a:lnTo>
                <a:lnTo>
                  <a:pt x="604" y="1834"/>
                </a:lnTo>
                <a:lnTo>
                  <a:pt x="588" y="1831"/>
                </a:lnTo>
                <a:lnTo>
                  <a:pt x="574" y="1823"/>
                </a:lnTo>
                <a:lnTo>
                  <a:pt x="456" y="1728"/>
                </a:lnTo>
                <a:lnTo>
                  <a:pt x="446" y="1717"/>
                </a:lnTo>
                <a:lnTo>
                  <a:pt x="440" y="1704"/>
                </a:lnTo>
                <a:lnTo>
                  <a:pt x="438" y="1690"/>
                </a:lnTo>
                <a:lnTo>
                  <a:pt x="441" y="1675"/>
                </a:lnTo>
                <a:lnTo>
                  <a:pt x="448" y="1661"/>
                </a:lnTo>
                <a:lnTo>
                  <a:pt x="459" y="1652"/>
                </a:lnTo>
                <a:lnTo>
                  <a:pt x="473" y="1646"/>
                </a:lnTo>
                <a:lnTo>
                  <a:pt x="488" y="1644"/>
                </a:lnTo>
                <a:lnTo>
                  <a:pt x="502" y="1647"/>
                </a:lnTo>
                <a:lnTo>
                  <a:pt x="515" y="1655"/>
                </a:lnTo>
                <a:lnTo>
                  <a:pt x="598" y="1721"/>
                </a:lnTo>
                <a:lnTo>
                  <a:pt x="759" y="1541"/>
                </a:lnTo>
                <a:lnTo>
                  <a:pt x="770" y="1532"/>
                </a:lnTo>
                <a:lnTo>
                  <a:pt x="784" y="1527"/>
                </a:lnTo>
                <a:lnTo>
                  <a:pt x="798" y="1526"/>
                </a:lnTo>
                <a:close/>
                <a:moveTo>
                  <a:pt x="980" y="1183"/>
                </a:moveTo>
                <a:lnTo>
                  <a:pt x="1804" y="1183"/>
                </a:lnTo>
                <a:lnTo>
                  <a:pt x="1821" y="1186"/>
                </a:lnTo>
                <a:lnTo>
                  <a:pt x="1835" y="1192"/>
                </a:lnTo>
                <a:lnTo>
                  <a:pt x="1846" y="1204"/>
                </a:lnTo>
                <a:lnTo>
                  <a:pt x="1854" y="1219"/>
                </a:lnTo>
                <a:lnTo>
                  <a:pt x="1856" y="1234"/>
                </a:lnTo>
                <a:lnTo>
                  <a:pt x="1856" y="1286"/>
                </a:lnTo>
                <a:lnTo>
                  <a:pt x="1854" y="1301"/>
                </a:lnTo>
                <a:lnTo>
                  <a:pt x="1846" y="1316"/>
                </a:lnTo>
                <a:lnTo>
                  <a:pt x="1835" y="1328"/>
                </a:lnTo>
                <a:lnTo>
                  <a:pt x="1821" y="1334"/>
                </a:lnTo>
                <a:lnTo>
                  <a:pt x="1804" y="1337"/>
                </a:lnTo>
                <a:lnTo>
                  <a:pt x="980" y="1337"/>
                </a:lnTo>
                <a:lnTo>
                  <a:pt x="963" y="1334"/>
                </a:lnTo>
                <a:lnTo>
                  <a:pt x="949" y="1328"/>
                </a:lnTo>
                <a:lnTo>
                  <a:pt x="938" y="1316"/>
                </a:lnTo>
                <a:lnTo>
                  <a:pt x="931" y="1301"/>
                </a:lnTo>
                <a:lnTo>
                  <a:pt x="928" y="1286"/>
                </a:lnTo>
                <a:lnTo>
                  <a:pt x="928" y="1234"/>
                </a:lnTo>
                <a:lnTo>
                  <a:pt x="931" y="1219"/>
                </a:lnTo>
                <a:lnTo>
                  <a:pt x="938" y="1204"/>
                </a:lnTo>
                <a:lnTo>
                  <a:pt x="949" y="1192"/>
                </a:lnTo>
                <a:lnTo>
                  <a:pt x="963" y="1186"/>
                </a:lnTo>
                <a:lnTo>
                  <a:pt x="980" y="1183"/>
                </a:lnTo>
                <a:close/>
                <a:moveTo>
                  <a:pt x="798" y="1068"/>
                </a:moveTo>
                <a:lnTo>
                  <a:pt x="812" y="1072"/>
                </a:lnTo>
                <a:lnTo>
                  <a:pt x="826" y="1080"/>
                </a:lnTo>
                <a:lnTo>
                  <a:pt x="835" y="1092"/>
                </a:lnTo>
                <a:lnTo>
                  <a:pt x="841" y="1105"/>
                </a:lnTo>
                <a:lnTo>
                  <a:pt x="841" y="1120"/>
                </a:lnTo>
                <a:lnTo>
                  <a:pt x="838" y="1135"/>
                </a:lnTo>
                <a:lnTo>
                  <a:pt x="830" y="1147"/>
                </a:lnTo>
                <a:lnTo>
                  <a:pt x="640" y="1360"/>
                </a:lnTo>
                <a:lnTo>
                  <a:pt x="629" y="1369"/>
                </a:lnTo>
                <a:lnTo>
                  <a:pt x="617" y="1375"/>
                </a:lnTo>
                <a:lnTo>
                  <a:pt x="604" y="1376"/>
                </a:lnTo>
                <a:lnTo>
                  <a:pt x="588" y="1373"/>
                </a:lnTo>
                <a:lnTo>
                  <a:pt x="574" y="1366"/>
                </a:lnTo>
                <a:lnTo>
                  <a:pt x="456" y="1271"/>
                </a:lnTo>
                <a:lnTo>
                  <a:pt x="446" y="1260"/>
                </a:lnTo>
                <a:lnTo>
                  <a:pt x="440" y="1246"/>
                </a:lnTo>
                <a:lnTo>
                  <a:pt x="438" y="1232"/>
                </a:lnTo>
                <a:lnTo>
                  <a:pt x="441" y="1217"/>
                </a:lnTo>
                <a:lnTo>
                  <a:pt x="448" y="1204"/>
                </a:lnTo>
                <a:lnTo>
                  <a:pt x="459" y="1195"/>
                </a:lnTo>
                <a:lnTo>
                  <a:pt x="473" y="1188"/>
                </a:lnTo>
                <a:lnTo>
                  <a:pt x="488" y="1187"/>
                </a:lnTo>
                <a:lnTo>
                  <a:pt x="502" y="1189"/>
                </a:lnTo>
                <a:lnTo>
                  <a:pt x="515" y="1197"/>
                </a:lnTo>
                <a:lnTo>
                  <a:pt x="598" y="1263"/>
                </a:lnTo>
                <a:lnTo>
                  <a:pt x="759" y="1084"/>
                </a:lnTo>
                <a:lnTo>
                  <a:pt x="770" y="1075"/>
                </a:lnTo>
                <a:lnTo>
                  <a:pt x="784" y="1069"/>
                </a:lnTo>
                <a:lnTo>
                  <a:pt x="798" y="1068"/>
                </a:lnTo>
                <a:close/>
                <a:moveTo>
                  <a:pt x="155" y="360"/>
                </a:moveTo>
                <a:lnTo>
                  <a:pt x="573" y="360"/>
                </a:lnTo>
                <a:lnTo>
                  <a:pt x="569" y="386"/>
                </a:lnTo>
                <a:lnTo>
                  <a:pt x="568" y="413"/>
                </a:lnTo>
                <a:lnTo>
                  <a:pt x="571" y="455"/>
                </a:lnTo>
                <a:lnTo>
                  <a:pt x="581" y="494"/>
                </a:lnTo>
                <a:lnTo>
                  <a:pt x="596" y="530"/>
                </a:lnTo>
                <a:lnTo>
                  <a:pt x="617" y="564"/>
                </a:lnTo>
                <a:lnTo>
                  <a:pt x="642" y="593"/>
                </a:lnTo>
                <a:lnTo>
                  <a:pt x="672" y="620"/>
                </a:lnTo>
                <a:lnTo>
                  <a:pt x="706" y="640"/>
                </a:lnTo>
                <a:lnTo>
                  <a:pt x="742" y="656"/>
                </a:lnTo>
                <a:lnTo>
                  <a:pt x="782" y="665"/>
                </a:lnTo>
                <a:lnTo>
                  <a:pt x="823" y="669"/>
                </a:lnTo>
                <a:lnTo>
                  <a:pt x="1497" y="669"/>
                </a:lnTo>
                <a:lnTo>
                  <a:pt x="1539" y="665"/>
                </a:lnTo>
                <a:lnTo>
                  <a:pt x="1578" y="656"/>
                </a:lnTo>
                <a:lnTo>
                  <a:pt x="1614" y="640"/>
                </a:lnTo>
                <a:lnTo>
                  <a:pt x="1648" y="619"/>
                </a:lnTo>
                <a:lnTo>
                  <a:pt x="1678" y="593"/>
                </a:lnTo>
                <a:lnTo>
                  <a:pt x="1704" y="563"/>
                </a:lnTo>
                <a:lnTo>
                  <a:pt x="1725" y="529"/>
                </a:lnTo>
                <a:lnTo>
                  <a:pt x="1740" y="492"/>
                </a:lnTo>
                <a:lnTo>
                  <a:pt x="1750" y="452"/>
                </a:lnTo>
                <a:lnTo>
                  <a:pt x="1753" y="410"/>
                </a:lnTo>
                <a:lnTo>
                  <a:pt x="1752" y="385"/>
                </a:lnTo>
                <a:lnTo>
                  <a:pt x="1748" y="360"/>
                </a:lnTo>
                <a:lnTo>
                  <a:pt x="2063" y="360"/>
                </a:lnTo>
                <a:lnTo>
                  <a:pt x="2106" y="362"/>
                </a:lnTo>
                <a:lnTo>
                  <a:pt x="2146" y="369"/>
                </a:lnTo>
                <a:lnTo>
                  <a:pt x="2181" y="380"/>
                </a:lnTo>
                <a:lnTo>
                  <a:pt x="2213" y="393"/>
                </a:lnTo>
                <a:lnTo>
                  <a:pt x="2241" y="410"/>
                </a:lnTo>
                <a:lnTo>
                  <a:pt x="2265" y="431"/>
                </a:lnTo>
                <a:lnTo>
                  <a:pt x="2285" y="454"/>
                </a:lnTo>
                <a:lnTo>
                  <a:pt x="2300" y="479"/>
                </a:lnTo>
                <a:lnTo>
                  <a:pt x="2311" y="506"/>
                </a:lnTo>
                <a:lnTo>
                  <a:pt x="2318" y="536"/>
                </a:lnTo>
                <a:lnTo>
                  <a:pt x="2321" y="566"/>
                </a:lnTo>
                <a:lnTo>
                  <a:pt x="2321" y="2111"/>
                </a:lnTo>
                <a:lnTo>
                  <a:pt x="2294" y="2110"/>
                </a:lnTo>
                <a:lnTo>
                  <a:pt x="2269" y="2109"/>
                </a:lnTo>
                <a:lnTo>
                  <a:pt x="2198" y="2112"/>
                </a:lnTo>
                <a:lnTo>
                  <a:pt x="2129" y="2121"/>
                </a:lnTo>
                <a:lnTo>
                  <a:pt x="2063" y="2136"/>
                </a:lnTo>
                <a:lnTo>
                  <a:pt x="2063" y="926"/>
                </a:lnTo>
                <a:lnTo>
                  <a:pt x="258" y="926"/>
                </a:lnTo>
                <a:lnTo>
                  <a:pt x="258" y="2983"/>
                </a:lnTo>
                <a:lnTo>
                  <a:pt x="1447" y="2983"/>
                </a:lnTo>
                <a:lnTo>
                  <a:pt x="1453" y="3050"/>
                </a:lnTo>
                <a:lnTo>
                  <a:pt x="1465" y="3116"/>
                </a:lnTo>
                <a:lnTo>
                  <a:pt x="1483" y="3179"/>
                </a:lnTo>
                <a:lnTo>
                  <a:pt x="1505" y="3240"/>
                </a:lnTo>
                <a:lnTo>
                  <a:pt x="207" y="3240"/>
                </a:lnTo>
                <a:lnTo>
                  <a:pt x="169" y="3237"/>
                </a:lnTo>
                <a:lnTo>
                  <a:pt x="134" y="3227"/>
                </a:lnTo>
                <a:lnTo>
                  <a:pt x="103" y="3212"/>
                </a:lnTo>
                <a:lnTo>
                  <a:pt x="73" y="3192"/>
                </a:lnTo>
                <a:lnTo>
                  <a:pt x="49" y="3167"/>
                </a:lnTo>
                <a:lnTo>
                  <a:pt x="28" y="3139"/>
                </a:lnTo>
                <a:lnTo>
                  <a:pt x="13" y="3106"/>
                </a:lnTo>
                <a:lnTo>
                  <a:pt x="3" y="3071"/>
                </a:lnTo>
                <a:lnTo>
                  <a:pt x="0" y="3034"/>
                </a:lnTo>
                <a:lnTo>
                  <a:pt x="0" y="566"/>
                </a:lnTo>
                <a:lnTo>
                  <a:pt x="3" y="532"/>
                </a:lnTo>
                <a:lnTo>
                  <a:pt x="10" y="501"/>
                </a:lnTo>
                <a:lnTo>
                  <a:pt x="22" y="471"/>
                </a:lnTo>
                <a:lnTo>
                  <a:pt x="37" y="444"/>
                </a:lnTo>
                <a:lnTo>
                  <a:pt x="55" y="420"/>
                </a:lnTo>
                <a:lnTo>
                  <a:pt x="73" y="399"/>
                </a:lnTo>
                <a:lnTo>
                  <a:pt x="94" y="383"/>
                </a:lnTo>
                <a:lnTo>
                  <a:pt x="115" y="371"/>
                </a:lnTo>
                <a:lnTo>
                  <a:pt x="136" y="362"/>
                </a:lnTo>
                <a:lnTo>
                  <a:pt x="155" y="360"/>
                </a:lnTo>
                <a:close/>
                <a:moveTo>
                  <a:pt x="1160" y="103"/>
                </a:moveTo>
                <a:lnTo>
                  <a:pt x="1139" y="106"/>
                </a:lnTo>
                <a:lnTo>
                  <a:pt x="1121" y="113"/>
                </a:lnTo>
                <a:lnTo>
                  <a:pt x="1106" y="125"/>
                </a:lnTo>
                <a:lnTo>
                  <a:pt x="1094" y="141"/>
                </a:lnTo>
                <a:lnTo>
                  <a:pt x="1086" y="159"/>
                </a:lnTo>
                <a:lnTo>
                  <a:pt x="1083" y="180"/>
                </a:lnTo>
                <a:lnTo>
                  <a:pt x="1086" y="201"/>
                </a:lnTo>
                <a:lnTo>
                  <a:pt x="1094" y="219"/>
                </a:lnTo>
                <a:lnTo>
                  <a:pt x="1106" y="235"/>
                </a:lnTo>
                <a:lnTo>
                  <a:pt x="1121" y="247"/>
                </a:lnTo>
                <a:lnTo>
                  <a:pt x="1139" y="254"/>
                </a:lnTo>
                <a:lnTo>
                  <a:pt x="1160" y="257"/>
                </a:lnTo>
                <a:lnTo>
                  <a:pt x="1181" y="254"/>
                </a:lnTo>
                <a:lnTo>
                  <a:pt x="1200" y="247"/>
                </a:lnTo>
                <a:lnTo>
                  <a:pt x="1215" y="235"/>
                </a:lnTo>
                <a:lnTo>
                  <a:pt x="1227" y="219"/>
                </a:lnTo>
                <a:lnTo>
                  <a:pt x="1235" y="201"/>
                </a:lnTo>
                <a:lnTo>
                  <a:pt x="1238" y="180"/>
                </a:lnTo>
                <a:lnTo>
                  <a:pt x="1235" y="159"/>
                </a:lnTo>
                <a:lnTo>
                  <a:pt x="1227" y="141"/>
                </a:lnTo>
                <a:lnTo>
                  <a:pt x="1215" y="125"/>
                </a:lnTo>
                <a:lnTo>
                  <a:pt x="1200" y="113"/>
                </a:lnTo>
                <a:lnTo>
                  <a:pt x="1181" y="106"/>
                </a:lnTo>
                <a:lnTo>
                  <a:pt x="1160" y="103"/>
                </a:lnTo>
                <a:close/>
                <a:moveTo>
                  <a:pt x="1158" y="0"/>
                </a:moveTo>
                <a:lnTo>
                  <a:pt x="1162" y="0"/>
                </a:lnTo>
                <a:lnTo>
                  <a:pt x="1194" y="3"/>
                </a:lnTo>
                <a:lnTo>
                  <a:pt x="1225" y="11"/>
                </a:lnTo>
                <a:lnTo>
                  <a:pt x="1252" y="24"/>
                </a:lnTo>
                <a:lnTo>
                  <a:pt x="1277" y="41"/>
                </a:lnTo>
                <a:lnTo>
                  <a:pt x="1299" y="63"/>
                </a:lnTo>
                <a:lnTo>
                  <a:pt x="1317" y="88"/>
                </a:lnTo>
                <a:lnTo>
                  <a:pt x="1330" y="116"/>
                </a:lnTo>
                <a:lnTo>
                  <a:pt x="1337" y="146"/>
                </a:lnTo>
                <a:lnTo>
                  <a:pt x="1341" y="178"/>
                </a:lnTo>
                <a:lnTo>
                  <a:pt x="1341" y="180"/>
                </a:lnTo>
                <a:lnTo>
                  <a:pt x="1343" y="201"/>
                </a:lnTo>
                <a:lnTo>
                  <a:pt x="1352" y="219"/>
                </a:lnTo>
                <a:lnTo>
                  <a:pt x="1364" y="235"/>
                </a:lnTo>
                <a:lnTo>
                  <a:pt x="1379" y="247"/>
                </a:lnTo>
                <a:lnTo>
                  <a:pt x="1396" y="254"/>
                </a:lnTo>
                <a:lnTo>
                  <a:pt x="1417" y="257"/>
                </a:lnTo>
                <a:lnTo>
                  <a:pt x="1497" y="257"/>
                </a:lnTo>
                <a:lnTo>
                  <a:pt x="1528" y="261"/>
                </a:lnTo>
                <a:lnTo>
                  <a:pt x="1556" y="269"/>
                </a:lnTo>
                <a:lnTo>
                  <a:pt x="1582" y="284"/>
                </a:lnTo>
                <a:lnTo>
                  <a:pt x="1605" y="302"/>
                </a:lnTo>
                <a:lnTo>
                  <a:pt x="1624" y="324"/>
                </a:lnTo>
                <a:lnTo>
                  <a:pt x="1638" y="350"/>
                </a:lnTo>
                <a:lnTo>
                  <a:pt x="1647" y="380"/>
                </a:lnTo>
                <a:lnTo>
                  <a:pt x="1650" y="410"/>
                </a:lnTo>
                <a:lnTo>
                  <a:pt x="1650" y="413"/>
                </a:lnTo>
                <a:lnTo>
                  <a:pt x="1647" y="444"/>
                </a:lnTo>
                <a:lnTo>
                  <a:pt x="1638" y="472"/>
                </a:lnTo>
                <a:lnTo>
                  <a:pt x="1624" y="499"/>
                </a:lnTo>
                <a:lnTo>
                  <a:pt x="1605" y="521"/>
                </a:lnTo>
                <a:lnTo>
                  <a:pt x="1582" y="540"/>
                </a:lnTo>
                <a:lnTo>
                  <a:pt x="1556" y="554"/>
                </a:lnTo>
                <a:lnTo>
                  <a:pt x="1528" y="563"/>
                </a:lnTo>
                <a:lnTo>
                  <a:pt x="1497" y="566"/>
                </a:lnTo>
                <a:lnTo>
                  <a:pt x="823" y="566"/>
                </a:lnTo>
                <a:lnTo>
                  <a:pt x="793" y="563"/>
                </a:lnTo>
                <a:lnTo>
                  <a:pt x="764" y="554"/>
                </a:lnTo>
                <a:lnTo>
                  <a:pt x="738" y="540"/>
                </a:lnTo>
                <a:lnTo>
                  <a:pt x="715" y="521"/>
                </a:lnTo>
                <a:lnTo>
                  <a:pt x="697" y="499"/>
                </a:lnTo>
                <a:lnTo>
                  <a:pt x="682" y="472"/>
                </a:lnTo>
                <a:lnTo>
                  <a:pt x="674" y="444"/>
                </a:lnTo>
                <a:lnTo>
                  <a:pt x="670" y="413"/>
                </a:lnTo>
                <a:lnTo>
                  <a:pt x="670" y="410"/>
                </a:lnTo>
                <a:lnTo>
                  <a:pt x="674" y="380"/>
                </a:lnTo>
                <a:lnTo>
                  <a:pt x="682" y="350"/>
                </a:lnTo>
                <a:lnTo>
                  <a:pt x="697" y="324"/>
                </a:lnTo>
                <a:lnTo>
                  <a:pt x="715" y="302"/>
                </a:lnTo>
                <a:lnTo>
                  <a:pt x="738" y="284"/>
                </a:lnTo>
                <a:lnTo>
                  <a:pt x="764" y="269"/>
                </a:lnTo>
                <a:lnTo>
                  <a:pt x="793" y="261"/>
                </a:lnTo>
                <a:lnTo>
                  <a:pt x="823" y="257"/>
                </a:lnTo>
                <a:lnTo>
                  <a:pt x="903" y="257"/>
                </a:lnTo>
                <a:lnTo>
                  <a:pt x="923" y="254"/>
                </a:lnTo>
                <a:lnTo>
                  <a:pt x="942" y="247"/>
                </a:lnTo>
                <a:lnTo>
                  <a:pt x="957" y="235"/>
                </a:lnTo>
                <a:lnTo>
                  <a:pt x="969" y="219"/>
                </a:lnTo>
                <a:lnTo>
                  <a:pt x="977" y="201"/>
                </a:lnTo>
                <a:lnTo>
                  <a:pt x="980" y="180"/>
                </a:lnTo>
                <a:lnTo>
                  <a:pt x="980" y="178"/>
                </a:lnTo>
                <a:lnTo>
                  <a:pt x="983" y="146"/>
                </a:lnTo>
                <a:lnTo>
                  <a:pt x="991" y="116"/>
                </a:lnTo>
                <a:lnTo>
                  <a:pt x="1004" y="88"/>
                </a:lnTo>
                <a:lnTo>
                  <a:pt x="1021" y="63"/>
                </a:lnTo>
                <a:lnTo>
                  <a:pt x="1043" y="41"/>
                </a:lnTo>
                <a:lnTo>
                  <a:pt x="1068" y="24"/>
                </a:lnTo>
                <a:lnTo>
                  <a:pt x="1096" y="11"/>
                </a:lnTo>
                <a:lnTo>
                  <a:pt x="1126" y="3"/>
                </a:lnTo>
                <a:lnTo>
                  <a:pt x="115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914484"/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xmlns="" id="{C88054CC-B121-4E1E-923B-5053C43933C0}"/>
              </a:ext>
            </a:extLst>
          </p:cNvPr>
          <p:cNvSpPr>
            <a:spLocks noEditPoints="1"/>
          </p:cNvSpPr>
          <p:nvPr/>
        </p:nvSpPr>
        <p:spPr bwMode="auto">
          <a:xfrm>
            <a:off x="7412960" y="2447905"/>
            <a:ext cx="471724" cy="634801"/>
          </a:xfrm>
          <a:custGeom>
            <a:avLst/>
            <a:gdLst>
              <a:gd name="T0" fmla="*/ 111 w 2668"/>
              <a:gd name="T1" fmla="*/ 2901 h 3346"/>
              <a:gd name="T2" fmla="*/ 255 w 2668"/>
              <a:gd name="T3" fmla="*/ 2958 h 3346"/>
              <a:gd name="T4" fmla="*/ 369 w 2668"/>
              <a:gd name="T5" fmla="*/ 3057 h 3346"/>
              <a:gd name="T6" fmla="*/ 444 w 2668"/>
              <a:gd name="T7" fmla="*/ 3188 h 3346"/>
              <a:gd name="T8" fmla="*/ 471 w 2668"/>
              <a:gd name="T9" fmla="*/ 3346 h 3346"/>
              <a:gd name="T10" fmla="*/ 0 w 2668"/>
              <a:gd name="T11" fmla="*/ 2281 h 3346"/>
              <a:gd name="T12" fmla="*/ 254 w 2668"/>
              <a:gd name="T13" fmla="*/ 2309 h 3346"/>
              <a:gd name="T14" fmla="*/ 485 w 2668"/>
              <a:gd name="T15" fmla="*/ 2389 h 3346"/>
              <a:gd name="T16" fmla="*/ 690 w 2668"/>
              <a:gd name="T17" fmla="*/ 2513 h 3346"/>
              <a:gd name="T18" fmla="*/ 859 w 2668"/>
              <a:gd name="T19" fmla="*/ 2677 h 3346"/>
              <a:gd name="T20" fmla="*/ 988 w 2668"/>
              <a:gd name="T21" fmla="*/ 2875 h 3346"/>
              <a:gd name="T22" fmla="*/ 1070 w 2668"/>
              <a:gd name="T23" fmla="*/ 3100 h 3346"/>
              <a:gd name="T24" fmla="*/ 1099 w 2668"/>
              <a:gd name="T25" fmla="*/ 3346 h 3346"/>
              <a:gd name="T26" fmla="*/ 772 w 2668"/>
              <a:gd name="T27" fmla="*/ 3207 h 3346"/>
              <a:gd name="T28" fmla="*/ 710 w 2668"/>
              <a:gd name="T29" fmla="*/ 3016 h 3346"/>
              <a:gd name="T30" fmla="*/ 602 w 2668"/>
              <a:gd name="T31" fmla="*/ 2853 h 3346"/>
              <a:gd name="T32" fmla="*/ 455 w 2668"/>
              <a:gd name="T33" fmla="*/ 2722 h 3346"/>
              <a:gd name="T34" fmla="*/ 277 w 2668"/>
              <a:gd name="T35" fmla="*/ 2633 h 3346"/>
              <a:gd name="T36" fmla="*/ 72 w 2668"/>
              <a:gd name="T37" fmla="*/ 2589 h 3346"/>
              <a:gd name="T38" fmla="*/ 0 w 2668"/>
              <a:gd name="T39" fmla="*/ 1673 h 3346"/>
              <a:gd name="T40" fmla="*/ 323 w 2668"/>
              <a:gd name="T41" fmla="*/ 1702 h 3346"/>
              <a:gd name="T42" fmla="*/ 625 w 2668"/>
              <a:gd name="T43" fmla="*/ 1785 h 3346"/>
              <a:gd name="T44" fmla="*/ 902 w 2668"/>
              <a:gd name="T45" fmla="*/ 1917 h 3346"/>
              <a:gd name="T46" fmla="*/ 1148 w 2668"/>
              <a:gd name="T47" fmla="*/ 2094 h 3346"/>
              <a:gd name="T48" fmla="*/ 1357 w 2668"/>
              <a:gd name="T49" fmla="*/ 2309 h 3346"/>
              <a:gd name="T50" fmla="*/ 1524 w 2668"/>
              <a:gd name="T51" fmla="*/ 2557 h 3346"/>
              <a:gd name="T52" fmla="*/ 1645 w 2668"/>
              <a:gd name="T53" fmla="*/ 2835 h 3346"/>
              <a:gd name="T54" fmla="*/ 1713 w 2668"/>
              <a:gd name="T55" fmla="*/ 3135 h 3346"/>
              <a:gd name="T56" fmla="*/ 1412 w 2668"/>
              <a:gd name="T57" fmla="*/ 3346 h 3346"/>
              <a:gd name="T58" fmla="*/ 1381 w 2668"/>
              <a:gd name="T59" fmla="*/ 3057 h 3346"/>
              <a:gd name="T60" fmla="*/ 1293 w 2668"/>
              <a:gd name="T61" fmla="*/ 2790 h 3346"/>
              <a:gd name="T62" fmla="*/ 1152 w 2668"/>
              <a:gd name="T63" fmla="*/ 2550 h 3346"/>
              <a:gd name="T64" fmla="*/ 966 w 2668"/>
              <a:gd name="T65" fmla="*/ 2345 h 3346"/>
              <a:gd name="T66" fmla="*/ 742 w 2668"/>
              <a:gd name="T67" fmla="*/ 2179 h 3346"/>
              <a:gd name="T68" fmla="*/ 484 w 2668"/>
              <a:gd name="T69" fmla="*/ 2058 h 3346"/>
              <a:gd name="T70" fmla="*/ 201 w 2668"/>
              <a:gd name="T71" fmla="*/ 1990 h 3346"/>
              <a:gd name="T72" fmla="*/ 0 w 2668"/>
              <a:gd name="T73" fmla="*/ 1673 h 3346"/>
              <a:gd name="T74" fmla="*/ 2399 w 2668"/>
              <a:gd name="T75" fmla="*/ 4 h 3346"/>
              <a:gd name="T76" fmla="*/ 2524 w 2668"/>
              <a:gd name="T77" fmla="*/ 50 h 3346"/>
              <a:gd name="T78" fmla="*/ 2617 w 2668"/>
              <a:gd name="T79" fmla="*/ 139 h 3346"/>
              <a:gd name="T80" fmla="*/ 2665 w 2668"/>
              <a:gd name="T81" fmla="*/ 261 h 3346"/>
              <a:gd name="T82" fmla="*/ 2665 w 2668"/>
              <a:gd name="T83" fmla="*/ 2933 h 3346"/>
              <a:gd name="T84" fmla="*/ 2617 w 2668"/>
              <a:gd name="T85" fmla="*/ 3054 h 3346"/>
              <a:gd name="T86" fmla="*/ 2524 w 2668"/>
              <a:gd name="T87" fmla="*/ 3143 h 3346"/>
              <a:gd name="T88" fmla="*/ 2399 w 2668"/>
              <a:gd name="T89" fmla="*/ 3190 h 3346"/>
              <a:gd name="T90" fmla="*/ 2015 w 2668"/>
              <a:gd name="T91" fmla="*/ 3102 h 3346"/>
              <a:gd name="T92" fmla="*/ 1967 w 2668"/>
              <a:gd name="T93" fmla="*/ 2834 h 3346"/>
              <a:gd name="T94" fmla="*/ 1883 w 2668"/>
              <a:gd name="T95" fmla="*/ 2585 h 3346"/>
              <a:gd name="T96" fmla="*/ 785 w 2668"/>
              <a:gd name="T97" fmla="*/ 609 h 3346"/>
              <a:gd name="T98" fmla="*/ 633 w 2668"/>
              <a:gd name="T99" fmla="*/ 1475 h 3346"/>
              <a:gd name="T100" fmla="*/ 471 w 2668"/>
              <a:gd name="T101" fmla="*/ 306 h 3346"/>
              <a:gd name="T102" fmla="*/ 500 w 2668"/>
              <a:gd name="T103" fmla="*/ 178 h 3346"/>
              <a:gd name="T104" fmla="*/ 579 w 2668"/>
              <a:gd name="T105" fmla="*/ 76 h 3346"/>
              <a:gd name="T106" fmla="*/ 694 w 2668"/>
              <a:gd name="T107" fmla="*/ 14 h 3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68" h="3346">
                <a:moveTo>
                  <a:pt x="0" y="2888"/>
                </a:moveTo>
                <a:lnTo>
                  <a:pt x="56" y="2892"/>
                </a:lnTo>
                <a:lnTo>
                  <a:pt x="111" y="2901"/>
                </a:lnTo>
                <a:lnTo>
                  <a:pt x="161" y="2915"/>
                </a:lnTo>
                <a:lnTo>
                  <a:pt x="210" y="2934"/>
                </a:lnTo>
                <a:lnTo>
                  <a:pt x="255" y="2958"/>
                </a:lnTo>
                <a:lnTo>
                  <a:pt x="297" y="2987"/>
                </a:lnTo>
                <a:lnTo>
                  <a:pt x="335" y="3020"/>
                </a:lnTo>
                <a:lnTo>
                  <a:pt x="369" y="3057"/>
                </a:lnTo>
                <a:lnTo>
                  <a:pt x="398" y="3097"/>
                </a:lnTo>
                <a:lnTo>
                  <a:pt x="423" y="3141"/>
                </a:lnTo>
                <a:lnTo>
                  <a:pt x="444" y="3188"/>
                </a:lnTo>
                <a:lnTo>
                  <a:pt x="458" y="3239"/>
                </a:lnTo>
                <a:lnTo>
                  <a:pt x="467" y="3291"/>
                </a:lnTo>
                <a:lnTo>
                  <a:pt x="471" y="3346"/>
                </a:lnTo>
                <a:lnTo>
                  <a:pt x="0" y="3346"/>
                </a:lnTo>
                <a:lnTo>
                  <a:pt x="0" y="2888"/>
                </a:lnTo>
                <a:close/>
                <a:moveTo>
                  <a:pt x="0" y="2281"/>
                </a:moveTo>
                <a:lnTo>
                  <a:pt x="87" y="2285"/>
                </a:lnTo>
                <a:lnTo>
                  <a:pt x="172" y="2293"/>
                </a:lnTo>
                <a:lnTo>
                  <a:pt x="254" y="2309"/>
                </a:lnTo>
                <a:lnTo>
                  <a:pt x="334" y="2329"/>
                </a:lnTo>
                <a:lnTo>
                  <a:pt x="411" y="2357"/>
                </a:lnTo>
                <a:lnTo>
                  <a:pt x="485" y="2389"/>
                </a:lnTo>
                <a:lnTo>
                  <a:pt x="557" y="2425"/>
                </a:lnTo>
                <a:lnTo>
                  <a:pt x="625" y="2467"/>
                </a:lnTo>
                <a:lnTo>
                  <a:pt x="690" y="2513"/>
                </a:lnTo>
                <a:lnTo>
                  <a:pt x="750" y="2564"/>
                </a:lnTo>
                <a:lnTo>
                  <a:pt x="807" y="2618"/>
                </a:lnTo>
                <a:lnTo>
                  <a:pt x="859" y="2677"/>
                </a:lnTo>
                <a:lnTo>
                  <a:pt x="907" y="2740"/>
                </a:lnTo>
                <a:lnTo>
                  <a:pt x="949" y="2805"/>
                </a:lnTo>
                <a:lnTo>
                  <a:pt x="988" y="2875"/>
                </a:lnTo>
                <a:lnTo>
                  <a:pt x="1021" y="2948"/>
                </a:lnTo>
                <a:lnTo>
                  <a:pt x="1048" y="3022"/>
                </a:lnTo>
                <a:lnTo>
                  <a:pt x="1070" y="3100"/>
                </a:lnTo>
                <a:lnTo>
                  <a:pt x="1086" y="3179"/>
                </a:lnTo>
                <a:lnTo>
                  <a:pt x="1095" y="3262"/>
                </a:lnTo>
                <a:lnTo>
                  <a:pt x="1099" y="3346"/>
                </a:lnTo>
                <a:lnTo>
                  <a:pt x="785" y="3346"/>
                </a:lnTo>
                <a:lnTo>
                  <a:pt x="781" y="3276"/>
                </a:lnTo>
                <a:lnTo>
                  <a:pt x="772" y="3207"/>
                </a:lnTo>
                <a:lnTo>
                  <a:pt x="756" y="3141"/>
                </a:lnTo>
                <a:lnTo>
                  <a:pt x="736" y="3078"/>
                </a:lnTo>
                <a:lnTo>
                  <a:pt x="710" y="3016"/>
                </a:lnTo>
                <a:lnTo>
                  <a:pt x="678" y="2958"/>
                </a:lnTo>
                <a:lnTo>
                  <a:pt x="642" y="2904"/>
                </a:lnTo>
                <a:lnTo>
                  <a:pt x="602" y="2853"/>
                </a:lnTo>
                <a:lnTo>
                  <a:pt x="557" y="2805"/>
                </a:lnTo>
                <a:lnTo>
                  <a:pt x="508" y="2762"/>
                </a:lnTo>
                <a:lnTo>
                  <a:pt x="455" y="2722"/>
                </a:lnTo>
                <a:lnTo>
                  <a:pt x="398" y="2687"/>
                </a:lnTo>
                <a:lnTo>
                  <a:pt x="339" y="2658"/>
                </a:lnTo>
                <a:lnTo>
                  <a:pt x="277" y="2633"/>
                </a:lnTo>
                <a:lnTo>
                  <a:pt x="211" y="2612"/>
                </a:lnTo>
                <a:lnTo>
                  <a:pt x="142" y="2597"/>
                </a:lnTo>
                <a:lnTo>
                  <a:pt x="72" y="2589"/>
                </a:lnTo>
                <a:lnTo>
                  <a:pt x="0" y="2585"/>
                </a:lnTo>
                <a:lnTo>
                  <a:pt x="0" y="2281"/>
                </a:lnTo>
                <a:close/>
                <a:moveTo>
                  <a:pt x="0" y="1673"/>
                </a:moveTo>
                <a:lnTo>
                  <a:pt x="109" y="1676"/>
                </a:lnTo>
                <a:lnTo>
                  <a:pt x="218" y="1686"/>
                </a:lnTo>
                <a:lnTo>
                  <a:pt x="323" y="1702"/>
                </a:lnTo>
                <a:lnTo>
                  <a:pt x="427" y="1725"/>
                </a:lnTo>
                <a:lnTo>
                  <a:pt x="527" y="1752"/>
                </a:lnTo>
                <a:lnTo>
                  <a:pt x="625" y="1785"/>
                </a:lnTo>
                <a:lnTo>
                  <a:pt x="720" y="1824"/>
                </a:lnTo>
                <a:lnTo>
                  <a:pt x="813" y="1868"/>
                </a:lnTo>
                <a:lnTo>
                  <a:pt x="902" y="1917"/>
                </a:lnTo>
                <a:lnTo>
                  <a:pt x="988" y="1972"/>
                </a:lnTo>
                <a:lnTo>
                  <a:pt x="1070" y="2031"/>
                </a:lnTo>
                <a:lnTo>
                  <a:pt x="1148" y="2094"/>
                </a:lnTo>
                <a:lnTo>
                  <a:pt x="1222" y="2161"/>
                </a:lnTo>
                <a:lnTo>
                  <a:pt x="1292" y="2233"/>
                </a:lnTo>
                <a:lnTo>
                  <a:pt x="1357" y="2309"/>
                </a:lnTo>
                <a:lnTo>
                  <a:pt x="1418" y="2389"/>
                </a:lnTo>
                <a:lnTo>
                  <a:pt x="1473" y="2471"/>
                </a:lnTo>
                <a:lnTo>
                  <a:pt x="1524" y="2557"/>
                </a:lnTo>
                <a:lnTo>
                  <a:pt x="1571" y="2647"/>
                </a:lnTo>
                <a:lnTo>
                  <a:pt x="1610" y="2740"/>
                </a:lnTo>
                <a:lnTo>
                  <a:pt x="1645" y="2835"/>
                </a:lnTo>
                <a:lnTo>
                  <a:pt x="1673" y="2932"/>
                </a:lnTo>
                <a:lnTo>
                  <a:pt x="1696" y="3033"/>
                </a:lnTo>
                <a:lnTo>
                  <a:pt x="1713" y="3135"/>
                </a:lnTo>
                <a:lnTo>
                  <a:pt x="1723" y="3240"/>
                </a:lnTo>
                <a:lnTo>
                  <a:pt x="1726" y="3346"/>
                </a:lnTo>
                <a:lnTo>
                  <a:pt x="1412" y="3346"/>
                </a:lnTo>
                <a:lnTo>
                  <a:pt x="1408" y="3247"/>
                </a:lnTo>
                <a:lnTo>
                  <a:pt x="1398" y="3151"/>
                </a:lnTo>
                <a:lnTo>
                  <a:pt x="1381" y="3057"/>
                </a:lnTo>
                <a:lnTo>
                  <a:pt x="1357" y="2965"/>
                </a:lnTo>
                <a:lnTo>
                  <a:pt x="1328" y="2875"/>
                </a:lnTo>
                <a:lnTo>
                  <a:pt x="1293" y="2790"/>
                </a:lnTo>
                <a:lnTo>
                  <a:pt x="1251" y="2707"/>
                </a:lnTo>
                <a:lnTo>
                  <a:pt x="1204" y="2626"/>
                </a:lnTo>
                <a:lnTo>
                  <a:pt x="1152" y="2550"/>
                </a:lnTo>
                <a:lnTo>
                  <a:pt x="1095" y="2477"/>
                </a:lnTo>
                <a:lnTo>
                  <a:pt x="1033" y="2408"/>
                </a:lnTo>
                <a:lnTo>
                  <a:pt x="966" y="2345"/>
                </a:lnTo>
                <a:lnTo>
                  <a:pt x="895" y="2285"/>
                </a:lnTo>
                <a:lnTo>
                  <a:pt x="821" y="2229"/>
                </a:lnTo>
                <a:lnTo>
                  <a:pt x="742" y="2179"/>
                </a:lnTo>
                <a:lnTo>
                  <a:pt x="659" y="2133"/>
                </a:lnTo>
                <a:lnTo>
                  <a:pt x="573" y="2093"/>
                </a:lnTo>
                <a:lnTo>
                  <a:pt x="484" y="2058"/>
                </a:lnTo>
                <a:lnTo>
                  <a:pt x="393" y="2030"/>
                </a:lnTo>
                <a:lnTo>
                  <a:pt x="298" y="2007"/>
                </a:lnTo>
                <a:lnTo>
                  <a:pt x="201" y="1990"/>
                </a:lnTo>
                <a:lnTo>
                  <a:pt x="101" y="1981"/>
                </a:lnTo>
                <a:lnTo>
                  <a:pt x="0" y="1976"/>
                </a:lnTo>
                <a:lnTo>
                  <a:pt x="0" y="1673"/>
                </a:lnTo>
                <a:close/>
                <a:moveTo>
                  <a:pt x="785" y="0"/>
                </a:moveTo>
                <a:lnTo>
                  <a:pt x="2353" y="0"/>
                </a:lnTo>
                <a:lnTo>
                  <a:pt x="2399" y="4"/>
                </a:lnTo>
                <a:lnTo>
                  <a:pt x="2443" y="14"/>
                </a:lnTo>
                <a:lnTo>
                  <a:pt x="2485" y="29"/>
                </a:lnTo>
                <a:lnTo>
                  <a:pt x="2524" y="50"/>
                </a:lnTo>
                <a:lnTo>
                  <a:pt x="2560" y="76"/>
                </a:lnTo>
                <a:lnTo>
                  <a:pt x="2590" y="106"/>
                </a:lnTo>
                <a:lnTo>
                  <a:pt x="2617" y="139"/>
                </a:lnTo>
                <a:lnTo>
                  <a:pt x="2639" y="178"/>
                </a:lnTo>
                <a:lnTo>
                  <a:pt x="2655" y="217"/>
                </a:lnTo>
                <a:lnTo>
                  <a:pt x="2665" y="261"/>
                </a:lnTo>
                <a:lnTo>
                  <a:pt x="2668" y="306"/>
                </a:lnTo>
                <a:lnTo>
                  <a:pt x="2668" y="2888"/>
                </a:lnTo>
                <a:lnTo>
                  <a:pt x="2665" y="2933"/>
                </a:lnTo>
                <a:lnTo>
                  <a:pt x="2655" y="2976"/>
                </a:lnTo>
                <a:lnTo>
                  <a:pt x="2639" y="3016"/>
                </a:lnTo>
                <a:lnTo>
                  <a:pt x="2617" y="3054"/>
                </a:lnTo>
                <a:lnTo>
                  <a:pt x="2590" y="3088"/>
                </a:lnTo>
                <a:lnTo>
                  <a:pt x="2560" y="3118"/>
                </a:lnTo>
                <a:lnTo>
                  <a:pt x="2524" y="3143"/>
                </a:lnTo>
                <a:lnTo>
                  <a:pt x="2485" y="3165"/>
                </a:lnTo>
                <a:lnTo>
                  <a:pt x="2443" y="3181"/>
                </a:lnTo>
                <a:lnTo>
                  <a:pt x="2399" y="3190"/>
                </a:lnTo>
                <a:lnTo>
                  <a:pt x="2353" y="3194"/>
                </a:lnTo>
                <a:lnTo>
                  <a:pt x="2024" y="3194"/>
                </a:lnTo>
                <a:lnTo>
                  <a:pt x="2015" y="3102"/>
                </a:lnTo>
                <a:lnTo>
                  <a:pt x="2003" y="3011"/>
                </a:lnTo>
                <a:lnTo>
                  <a:pt x="1986" y="2921"/>
                </a:lnTo>
                <a:lnTo>
                  <a:pt x="1967" y="2834"/>
                </a:lnTo>
                <a:lnTo>
                  <a:pt x="1942" y="2748"/>
                </a:lnTo>
                <a:lnTo>
                  <a:pt x="1915" y="2665"/>
                </a:lnTo>
                <a:lnTo>
                  <a:pt x="1883" y="2585"/>
                </a:lnTo>
                <a:lnTo>
                  <a:pt x="2353" y="2585"/>
                </a:lnTo>
                <a:lnTo>
                  <a:pt x="2353" y="609"/>
                </a:lnTo>
                <a:lnTo>
                  <a:pt x="785" y="609"/>
                </a:lnTo>
                <a:lnTo>
                  <a:pt x="785" y="1521"/>
                </a:lnTo>
                <a:lnTo>
                  <a:pt x="711" y="1498"/>
                </a:lnTo>
                <a:lnTo>
                  <a:pt x="633" y="1475"/>
                </a:lnTo>
                <a:lnTo>
                  <a:pt x="553" y="1452"/>
                </a:lnTo>
                <a:lnTo>
                  <a:pt x="471" y="1430"/>
                </a:lnTo>
                <a:lnTo>
                  <a:pt x="471" y="306"/>
                </a:lnTo>
                <a:lnTo>
                  <a:pt x="474" y="261"/>
                </a:lnTo>
                <a:lnTo>
                  <a:pt x="484" y="217"/>
                </a:lnTo>
                <a:lnTo>
                  <a:pt x="500" y="178"/>
                </a:lnTo>
                <a:lnTo>
                  <a:pt x="522" y="139"/>
                </a:lnTo>
                <a:lnTo>
                  <a:pt x="548" y="106"/>
                </a:lnTo>
                <a:lnTo>
                  <a:pt x="579" y="76"/>
                </a:lnTo>
                <a:lnTo>
                  <a:pt x="614" y="50"/>
                </a:lnTo>
                <a:lnTo>
                  <a:pt x="653" y="29"/>
                </a:lnTo>
                <a:lnTo>
                  <a:pt x="694" y="14"/>
                </a:lnTo>
                <a:lnTo>
                  <a:pt x="738" y="4"/>
                </a:lnTo>
                <a:lnTo>
                  <a:pt x="78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9" name="Picture 20" descr="Image result for approach icon white">
            <a:extLst>
              <a:ext uri="{FF2B5EF4-FFF2-40B4-BE49-F238E27FC236}">
                <a16:creationId xmlns:a16="http://schemas.microsoft.com/office/drawing/2014/main" xmlns="" id="{5800BFE3-3501-41A6-B8C2-4039AA93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53" y="2381113"/>
            <a:ext cx="764048" cy="7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9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B34667C-51D0-4E2D-A79A-BC796D8726B5}"/>
              </a:ext>
            </a:extLst>
          </p:cNvPr>
          <p:cNvGrpSpPr/>
          <p:nvPr/>
        </p:nvGrpSpPr>
        <p:grpSpPr>
          <a:xfrm>
            <a:off x="261573" y="220895"/>
            <a:ext cx="943442" cy="943442"/>
            <a:chOff x="2278795" y="3022042"/>
            <a:chExt cx="943442" cy="943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D8DB0F7C-11AA-4A3A-A784-364BBAA4EF79}"/>
                </a:ext>
              </a:extLst>
            </p:cNvPr>
            <p:cNvGrpSpPr/>
            <p:nvPr/>
          </p:nvGrpSpPr>
          <p:grpSpPr>
            <a:xfrm>
              <a:off x="2278795" y="3022042"/>
              <a:ext cx="943442" cy="943442"/>
              <a:chOff x="2278795" y="3022042"/>
              <a:chExt cx="943442" cy="94344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F9DB8100-96C3-4686-9446-37F65C4B8B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8795" y="3022042"/>
                <a:ext cx="943442" cy="943442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7E43DE4D-ED95-4EF6-AAE7-1DE5D583D2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81871" y="3121125"/>
                <a:ext cx="737290" cy="737290"/>
              </a:xfrm>
              <a:prstGeom prst="ellipse">
                <a:avLst/>
              </a:prstGeom>
              <a:solidFill>
                <a:srgbClr val="70AFB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9" name="Graphic 28" descr="Cursor">
              <a:extLst>
                <a:ext uri="{FF2B5EF4-FFF2-40B4-BE49-F238E27FC236}">
                  <a16:creationId xmlns:a16="http://schemas.microsoft.com/office/drawing/2014/main" xmlns="" id="{261376DA-7341-4657-97D7-A5B0FA8CF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519255" y="3265914"/>
              <a:ext cx="458375" cy="458375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3E9D23-7546-4CD8-925A-9444ED97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15,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504DE8-7D22-49E5-BF8F-9AE89FB34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3E376C-5DE6-4DB9-BB14-3385B8BED7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Sacramento Environmental Commission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6BD176A-E8A5-42AB-BC09-9E4C86B8B8CC}"/>
              </a:ext>
            </a:extLst>
          </p:cNvPr>
          <p:cNvSpPr/>
          <p:nvPr/>
        </p:nvSpPr>
        <p:spPr>
          <a:xfrm>
            <a:off x="1308091" y="396235"/>
            <a:ext cx="4126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529CA8"/>
                </a:solidFill>
              </a:rPr>
              <a:t>Risk-Based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178619-066F-47CD-B72B-41E8576F267E}"/>
              </a:ext>
            </a:extLst>
          </p:cNvPr>
          <p:cNvSpPr txBox="1"/>
          <p:nvPr/>
        </p:nvSpPr>
        <p:spPr>
          <a:xfrm>
            <a:off x="755499" y="1298076"/>
            <a:ext cx="6298231" cy="580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35550"/>
                </a:solidFill>
              </a:rPr>
              <a:t>Comprehensive assessment of key risk drivers and impacts of wildfire related to SMUD electric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35550"/>
                </a:solidFill>
              </a:rPr>
              <a:t>Public Outreach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35550"/>
                </a:solidFill>
              </a:rPr>
              <a:t>Public Comment Period</a:t>
            </a:r>
          </a:p>
          <a:p>
            <a:pPr marL="742950" lvl="1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35550"/>
                </a:solidFill>
              </a:rPr>
              <a:t>Dedicated Webpage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35550"/>
                </a:solidFill>
              </a:rPr>
              <a:t>Qualified Independent 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35550"/>
                </a:solidFill>
              </a:rPr>
              <a:t>Comprehensive</a:t>
            </a:r>
          </a:p>
          <a:p>
            <a:pPr marL="742950" lvl="1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35550"/>
                </a:solidFill>
              </a:rPr>
              <a:t>Meets regulatory requirements and industry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35550"/>
                </a:solidFill>
              </a:rPr>
              <a:t>Board Presentations/Adoption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35550"/>
                </a:solidFill>
              </a:rPr>
              <a:t>September 11,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35550"/>
                </a:solidFill>
              </a:rPr>
              <a:t>October 17, 2019</a:t>
            </a:r>
          </a:p>
          <a:p>
            <a:pPr lvl="1"/>
            <a:endParaRPr lang="en-US" dirty="0">
              <a:solidFill>
                <a:srgbClr val="6355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35550"/>
              </a:solidFill>
            </a:endParaRPr>
          </a:p>
          <a:p>
            <a:endParaRPr lang="en-US" b="1" dirty="0">
              <a:solidFill>
                <a:srgbClr val="635550"/>
              </a:solidFill>
            </a:endParaRPr>
          </a:p>
          <a:p>
            <a:endParaRPr lang="en-US" dirty="0">
              <a:solidFill>
                <a:srgbClr val="6355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ABD8C7D-14EE-4CCB-843A-966DE84B68A0}"/>
              </a:ext>
            </a:extLst>
          </p:cNvPr>
          <p:cNvGrpSpPr/>
          <p:nvPr/>
        </p:nvGrpSpPr>
        <p:grpSpPr>
          <a:xfrm>
            <a:off x="259499" y="212571"/>
            <a:ext cx="943442" cy="943442"/>
            <a:chOff x="3056092" y="2189726"/>
            <a:chExt cx="943442" cy="94344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FA780B2-B672-4139-9F7B-FF97AF740E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56092" y="2189726"/>
              <a:ext cx="943442" cy="94344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DE40AE6-8584-4A92-B1ED-53CC894D81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8199" y="2282607"/>
              <a:ext cx="737290" cy="737290"/>
            </a:xfrm>
            <a:prstGeom prst="ellipse">
              <a:avLst/>
            </a:prstGeom>
            <a:solidFill>
              <a:srgbClr val="8BB7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85495D6-5FEA-4BA0-B326-527BC228502D}"/>
                </a:ext>
              </a:extLst>
            </p:cNvPr>
            <p:cNvSpPr txBox="1"/>
            <p:nvPr/>
          </p:nvSpPr>
          <p:spPr>
            <a:xfrm>
              <a:off x="3350521" y="2262842"/>
              <a:ext cx="3545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i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3E9D23-7546-4CD8-925A-9444ED97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15,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504DE8-7D22-49E5-BF8F-9AE89FB34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3E376C-5DE6-4DB9-BB14-3385B8BED7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Sacramento Environmental Commission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6BD176A-E8A5-42AB-BC09-9E4C86B8B8CC}"/>
              </a:ext>
            </a:extLst>
          </p:cNvPr>
          <p:cNvSpPr/>
          <p:nvPr/>
        </p:nvSpPr>
        <p:spPr>
          <a:xfrm>
            <a:off x="1308091" y="391904"/>
            <a:ext cx="4820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69C3E"/>
                </a:solidFill>
              </a:rPr>
              <a:t>SMUD’s WMP Objectives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D238B50-43A5-4C84-B09A-6AABC63F1C61}"/>
              </a:ext>
            </a:extLst>
          </p:cNvPr>
          <p:cNvSpPr/>
          <p:nvPr/>
        </p:nvSpPr>
        <p:spPr>
          <a:xfrm>
            <a:off x="-8792" y="1481004"/>
            <a:ext cx="9152792" cy="787824"/>
          </a:xfrm>
          <a:prstGeom prst="rect">
            <a:avLst/>
          </a:prstGeom>
          <a:solidFill>
            <a:srgbClr val="868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D707BF4-FFFC-4FB7-8D4D-E8B7D428DDC4}"/>
              </a:ext>
            </a:extLst>
          </p:cNvPr>
          <p:cNvSpPr/>
          <p:nvPr/>
        </p:nvSpPr>
        <p:spPr>
          <a:xfrm>
            <a:off x="1718837" y="1446812"/>
            <a:ext cx="825315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500" kern="0" dirty="0">
                <a:solidFill>
                  <a:prstClr val="white"/>
                </a:solidFill>
                <a:latin typeface="Arial Nova" panose="020B0504020202020204" pitchFamily="34" charset="0"/>
                <a:cs typeface="Arial" pitchFamily="34" charset="0"/>
              </a:rPr>
              <a:t>SMUD’s priority is delivering safe, reliable, </a:t>
            </a:r>
          </a:p>
          <a:p>
            <a:pPr defTabSz="685800"/>
            <a:r>
              <a:rPr lang="en-US" sz="2500" kern="0" dirty="0">
                <a:solidFill>
                  <a:prstClr val="white"/>
                </a:solidFill>
                <a:latin typeface="Arial Nova" panose="020B0504020202020204" pitchFamily="34" charset="0"/>
                <a:cs typeface="Arial" pitchFamily="34" charset="0"/>
              </a:rPr>
              <a:t>environmentally sustainable and affordable power</a:t>
            </a:r>
          </a:p>
        </p:txBody>
      </p:sp>
      <p:pic>
        <p:nvPicPr>
          <p:cNvPr id="41" name="Picture 2" descr="Image result for suggestions icon">
            <a:extLst>
              <a:ext uri="{FF2B5EF4-FFF2-40B4-BE49-F238E27FC236}">
                <a16:creationId xmlns:a16="http://schemas.microsoft.com/office/drawing/2014/main" xmlns="" id="{B2BE1D5D-CC36-4CDC-AA34-93A60D759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89" y="1416750"/>
            <a:ext cx="905377" cy="9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19AEB52-E82D-41B7-B70D-CDC5CA2A7491}"/>
              </a:ext>
            </a:extLst>
          </p:cNvPr>
          <p:cNvSpPr txBox="1"/>
          <p:nvPr/>
        </p:nvSpPr>
        <p:spPr>
          <a:xfrm>
            <a:off x="1692975" y="2586200"/>
            <a:ext cx="74510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35550"/>
                </a:solidFill>
              </a:rPr>
              <a:t>Minimize the probability that SMUD’s transmission and distribution (T&amp;D) system may be the origin or contributing source for the ignition of a wildfire</a:t>
            </a:r>
          </a:p>
          <a:p>
            <a:endParaRPr lang="en-US" sz="3200" dirty="0">
              <a:solidFill>
                <a:srgbClr val="635550"/>
              </a:solidFill>
            </a:endParaRPr>
          </a:p>
          <a:p>
            <a:r>
              <a:rPr lang="en-US" sz="2000" dirty="0">
                <a:solidFill>
                  <a:srgbClr val="635550"/>
                </a:solidFill>
              </a:rPr>
              <a:t>Implement a wildfire plan that embraces safety, prevention, mitigation and recovery as a central priority for SMUD</a:t>
            </a:r>
          </a:p>
          <a:p>
            <a:endParaRPr lang="en-US" sz="4000" dirty="0">
              <a:solidFill>
                <a:srgbClr val="635550"/>
              </a:solidFill>
            </a:endParaRPr>
          </a:p>
          <a:p>
            <a:r>
              <a:rPr lang="en-US" sz="2000" dirty="0">
                <a:solidFill>
                  <a:srgbClr val="635550"/>
                </a:solidFill>
              </a:rPr>
              <a:t>Create a WMP that is consistent with state law and objectives.</a:t>
            </a:r>
          </a:p>
          <a:p>
            <a:endParaRPr lang="en-US" dirty="0">
              <a:solidFill>
                <a:srgbClr val="635550"/>
              </a:solidFill>
            </a:endParaRPr>
          </a:p>
        </p:txBody>
      </p:sp>
      <p:pic>
        <p:nvPicPr>
          <p:cNvPr id="48" name="Picture 16" descr="Related image">
            <a:extLst>
              <a:ext uri="{FF2B5EF4-FFF2-40B4-BE49-F238E27FC236}">
                <a16:creationId xmlns:a16="http://schemas.microsoft.com/office/drawing/2014/main" xmlns="" id="{480A11C1-C397-425B-A188-10D6621E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91" y="2710321"/>
            <a:ext cx="520567" cy="72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EBB59B16-AE05-42EC-8468-749046BF9C23}"/>
              </a:ext>
            </a:extLst>
          </p:cNvPr>
          <p:cNvSpPr>
            <a:spLocks/>
          </p:cNvSpPr>
          <p:nvPr/>
        </p:nvSpPr>
        <p:spPr>
          <a:xfrm>
            <a:off x="739727" y="3878349"/>
            <a:ext cx="955192" cy="92305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546171A-E7D8-4207-844D-6DE66A38361A}"/>
              </a:ext>
            </a:extLst>
          </p:cNvPr>
          <p:cNvGrpSpPr/>
          <p:nvPr/>
        </p:nvGrpSpPr>
        <p:grpSpPr>
          <a:xfrm>
            <a:off x="922670" y="3992462"/>
            <a:ext cx="627828" cy="672890"/>
            <a:chOff x="917033" y="4075638"/>
            <a:chExt cx="627828" cy="672890"/>
          </a:xfrm>
        </p:grpSpPr>
        <p:pic>
          <p:nvPicPr>
            <p:cNvPr id="72" name="Picture 26" descr="Related image">
              <a:extLst>
                <a:ext uri="{FF2B5EF4-FFF2-40B4-BE49-F238E27FC236}">
                  <a16:creationId xmlns:a16="http://schemas.microsoft.com/office/drawing/2014/main" xmlns="" id="{8DD24DE8-11EB-4BB3-9EE4-634E2E1E40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2" r="9378"/>
            <a:stretch/>
          </p:blipFill>
          <p:spPr bwMode="auto">
            <a:xfrm>
              <a:off x="1087220" y="4169808"/>
              <a:ext cx="324575" cy="424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Image result for shield icon">
              <a:extLst>
                <a:ext uri="{FF2B5EF4-FFF2-40B4-BE49-F238E27FC236}">
                  <a16:creationId xmlns:a16="http://schemas.microsoft.com/office/drawing/2014/main" xmlns="" id="{1158C95E-7821-4E4B-8346-7AACE6BF2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033" y="4075638"/>
              <a:ext cx="627828" cy="672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8" name="Picture 20" descr="Related image">
            <a:extLst>
              <a:ext uri="{FF2B5EF4-FFF2-40B4-BE49-F238E27FC236}">
                <a16:creationId xmlns:a16="http://schemas.microsoft.com/office/drawing/2014/main" xmlns="" id="{79E057ED-5F16-4AA9-99B8-C361D2E7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40" y="4957243"/>
            <a:ext cx="720818" cy="5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8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ABD8C7D-14EE-4CCB-843A-966DE84B68A0}"/>
              </a:ext>
            </a:extLst>
          </p:cNvPr>
          <p:cNvGrpSpPr/>
          <p:nvPr/>
        </p:nvGrpSpPr>
        <p:grpSpPr>
          <a:xfrm>
            <a:off x="259499" y="212571"/>
            <a:ext cx="943442" cy="943442"/>
            <a:chOff x="3056092" y="2189726"/>
            <a:chExt cx="943442" cy="94344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FA780B2-B672-4139-9F7B-FF97AF740E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56092" y="2189726"/>
              <a:ext cx="943442" cy="94344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DE40AE6-8584-4A92-B1ED-53CC894D81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8199" y="2282607"/>
              <a:ext cx="737290" cy="737290"/>
            </a:xfrm>
            <a:prstGeom prst="ellipse">
              <a:avLst/>
            </a:prstGeom>
            <a:solidFill>
              <a:srgbClr val="8BB7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85495D6-5FEA-4BA0-B326-527BC228502D}"/>
                </a:ext>
              </a:extLst>
            </p:cNvPr>
            <p:cNvSpPr txBox="1"/>
            <p:nvPr/>
          </p:nvSpPr>
          <p:spPr>
            <a:xfrm>
              <a:off x="3350521" y="2262842"/>
              <a:ext cx="3545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i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3E9D23-7546-4CD8-925A-9444ED97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15,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504DE8-7D22-49E5-BF8F-9AE89FB34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3E376C-5DE6-4DB9-BB14-3385B8BED7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Sacramento Environmental Commission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6BD176A-E8A5-42AB-BC09-9E4C86B8B8CC}"/>
              </a:ext>
            </a:extLst>
          </p:cNvPr>
          <p:cNvSpPr/>
          <p:nvPr/>
        </p:nvSpPr>
        <p:spPr>
          <a:xfrm>
            <a:off x="1308091" y="392586"/>
            <a:ext cx="3527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69C3E"/>
                </a:solidFill>
              </a:rPr>
              <a:t>SMUD’s Fire Risk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850576B-F738-4ADC-899E-D743AC3138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2" t="1544" r="4407"/>
          <a:stretch/>
        </p:blipFill>
        <p:spPr>
          <a:xfrm>
            <a:off x="5077728" y="1310386"/>
            <a:ext cx="3806190" cy="43613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C5020A-3320-488D-BFE9-9397160AB55C}"/>
              </a:ext>
            </a:extLst>
          </p:cNvPr>
          <p:cNvSpPr txBox="1"/>
          <p:nvPr/>
        </p:nvSpPr>
        <p:spPr>
          <a:xfrm flipH="1">
            <a:off x="5752775" y="5687119"/>
            <a:ext cx="2408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CPUC Fire-Threat Map</a:t>
            </a:r>
          </a:p>
          <a:p>
            <a:pPr algn="ctr"/>
            <a:r>
              <a:rPr lang="en-US" sz="1100" dirty="0"/>
              <a:t>Adopted January 19, 2018</a:t>
            </a: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xmlns="" id="{BA98D55F-1D70-4F50-8520-5C82D74EAC8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3302" y="3561868"/>
            <a:ext cx="391031" cy="505563"/>
          </a:xfrm>
          <a:custGeom>
            <a:avLst/>
            <a:gdLst>
              <a:gd name="T0" fmla="*/ 795 w 1590"/>
              <a:gd name="T1" fmla="*/ 0 h 2057"/>
              <a:gd name="T2" fmla="*/ 0 w 1590"/>
              <a:gd name="T3" fmla="*/ 795 h 2057"/>
              <a:gd name="T4" fmla="*/ 719 w 1590"/>
              <a:gd name="T5" fmla="*/ 2022 h 2057"/>
              <a:gd name="T6" fmla="*/ 871 w 1590"/>
              <a:gd name="T7" fmla="*/ 2022 h 2057"/>
              <a:gd name="T8" fmla="*/ 1590 w 1590"/>
              <a:gd name="T9" fmla="*/ 795 h 2057"/>
              <a:gd name="T10" fmla="*/ 795 w 1590"/>
              <a:gd name="T11" fmla="*/ 0 h 2057"/>
              <a:gd name="T12" fmla="*/ 795 w 1590"/>
              <a:gd name="T13" fmla="*/ 1196 h 2057"/>
              <a:gd name="T14" fmla="*/ 395 w 1590"/>
              <a:gd name="T15" fmla="*/ 795 h 2057"/>
              <a:gd name="T16" fmla="*/ 795 w 1590"/>
              <a:gd name="T17" fmla="*/ 395 h 2057"/>
              <a:gd name="T18" fmla="*/ 1195 w 1590"/>
              <a:gd name="T19" fmla="*/ 795 h 2057"/>
              <a:gd name="T20" fmla="*/ 795 w 1590"/>
              <a:gd name="T21" fmla="*/ 1196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90" h="2057">
                <a:moveTo>
                  <a:pt x="795" y="0"/>
                </a:moveTo>
                <a:cubicBezTo>
                  <a:pt x="356" y="0"/>
                  <a:pt x="0" y="356"/>
                  <a:pt x="0" y="795"/>
                </a:cubicBezTo>
                <a:cubicBezTo>
                  <a:pt x="0" y="1432"/>
                  <a:pt x="719" y="2022"/>
                  <a:pt x="719" y="2022"/>
                </a:cubicBezTo>
                <a:cubicBezTo>
                  <a:pt x="761" y="2057"/>
                  <a:pt x="829" y="2057"/>
                  <a:pt x="871" y="2022"/>
                </a:cubicBezTo>
                <a:cubicBezTo>
                  <a:pt x="871" y="2022"/>
                  <a:pt x="1590" y="1432"/>
                  <a:pt x="1590" y="795"/>
                </a:cubicBezTo>
                <a:cubicBezTo>
                  <a:pt x="1590" y="356"/>
                  <a:pt x="1234" y="0"/>
                  <a:pt x="795" y="0"/>
                </a:cubicBezTo>
                <a:close/>
                <a:moveTo>
                  <a:pt x="795" y="1196"/>
                </a:moveTo>
                <a:cubicBezTo>
                  <a:pt x="574" y="1196"/>
                  <a:pt x="395" y="1016"/>
                  <a:pt x="395" y="795"/>
                </a:cubicBezTo>
                <a:cubicBezTo>
                  <a:pt x="395" y="575"/>
                  <a:pt x="574" y="395"/>
                  <a:pt x="795" y="395"/>
                </a:cubicBezTo>
                <a:cubicBezTo>
                  <a:pt x="1016" y="395"/>
                  <a:pt x="1195" y="575"/>
                  <a:pt x="1195" y="795"/>
                </a:cubicBezTo>
                <a:cubicBezTo>
                  <a:pt x="1195" y="1016"/>
                  <a:pt x="1016" y="1196"/>
                  <a:pt x="795" y="1196"/>
                </a:cubicBezTo>
                <a:close/>
              </a:path>
            </a:pathLst>
          </a:cu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19AEB52-E82D-41B7-B70D-CDC5CA2A7491}"/>
              </a:ext>
            </a:extLst>
          </p:cNvPr>
          <p:cNvSpPr txBox="1"/>
          <p:nvPr/>
        </p:nvSpPr>
        <p:spPr>
          <a:xfrm>
            <a:off x="1080152" y="3517949"/>
            <a:ext cx="416429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35550"/>
                </a:solidFill>
              </a:rPr>
              <a:t>Highest wildfire risk area is outside SMUD’s service territory where we maintain the Upper American River Project (UARP) in El Dorado County.</a:t>
            </a:r>
          </a:p>
          <a:p>
            <a:r>
              <a:rPr lang="en-US" sz="2000" dirty="0">
                <a:solidFill>
                  <a:srgbClr val="635550"/>
                </a:solidFill>
              </a:rPr>
              <a:t>(PG&amp;E provides electric service to end use customers in this area.)</a:t>
            </a:r>
          </a:p>
          <a:p>
            <a:endParaRPr lang="en-US" sz="1900" dirty="0">
              <a:solidFill>
                <a:srgbClr val="6355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329CAC-B0A2-4F83-A186-B35A4E7E1235}"/>
              </a:ext>
            </a:extLst>
          </p:cNvPr>
          <p:cNvSpPr/>
          <p:nvPr/>
        </p:nvSpPr>
        <p:spPr>
          <a:xfrm>
            <a:off x="1076054" y="1380244"/>
            <a:ext cx="4164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SMUD’s service territory is outside CPUC High Fire Threat District.</a:t>
            </a:r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xmlns="" id="{209500E8-5D1C-49EB-A826-3617870A34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3302" y="1399695"/>
            <a:ext cx="391031" cy="505563"/>
          </a:xfrm>
          <a:custGeom>
            <a:avLst/>
            <a:gdLst>
              <a:gd name="T0" fmla="*/ 795 w 1590"/>
              <a:gd name="T1" fmla="*/ 0 h 2057"/>
              <a:gd name="T2" fmla="*/ 0 w 1590"/>
              <a:gd name="T3" fmla="*/ 795 h 2057"/>
              <a:gd name="T4" fmla="*/ 719 w 1590"/>
              <a:gd name="T5" fmla="*/ 2022 h 2057"/>
              <a:gd name="T6" fmla="*/ 871 w 1590"/>
              <a:gd name="T7" fmla="*/ 2022 h 2057"/>
              <a:gd name="T8" fmla="*/ 1590 w 1590"/>
              <a:gd name="T9" fmla="*/ 795 h 2057"/>
              <a:gd name="T10" fmla="*/ 795 w 1590"/>
              <a:gd name="T11" fmla="*/ 0 h 2057"/>
              <a:gd name="T12" fmla="*/ 795 w 1590"/>
              <a:gd name="T13" fmla="*/ 1196 h 2057"/>
              <a:gd name="T14" fmla="*/ 395 w 1590"/>
              <a:gd name="T15" fmla="*/ 795 h 2057"/>
              <a:gd name="T16" fmla="*/ 795 w 1590"/>
              <a:gd name="T17" fmla="*/ 395 h 2057"/>
              <a:gd name="T18" fmla="*/ 1195 w 1590"/>
              <a:gd name="T19" fmla="*/ 795 h 2057"/>
              <a:gd name="T20" fmla="*/ 795 w 1590"/>
              <a:gd name="T21" fmla="*/ 1196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90" h="2057">
                <a:moveTo>
                  <a:pt x="795" y="0"/>
                </a:moveTo>
                <a:cubicBezTo>
                  <a:pt x="356" y="0"/>
                  <a:pt x="0" y="356"/>
                  <a:pt x="0" y="795"/>
                </a:cubicBezTo>
                <a:cubicBezTo>
                  <a:pt x="0" y="1432"/>
                  <a:pt x="719" y="2022"/>
                  <a:pt x="719" y="2022"/>
                </a:cubicBezTo>
                <a:cubicBezTo>
                  <a:pt x="761" y="2057"/>
                  <a:pt x="829" y="2057"/>
                  <a:pt x="871" y="2022"/>
                </a:cubicBezTo>
                <a:cubicBezTo>
                  <a:pt x="871" y="2022"/>
                  <a:pt x="1590" y="1432"/>
                  <a:pt x="1590" y="795"/>
                </a:cubicBezTo>
                <a:cubicBezTo>
                  <a:pt x="1590" y="356"/>
                  <a:pt x="1234" y="0"/>
                  <a:pt x="795" y="0"/>
                </a:cubicBezTo>
                <a:close/>
                <a:moveTo>
                  <a:pt x="795" y="1196"/>
                </a:moveTo>
                <a:cubicBezTo>
                  <a:pt x="574" y="1196"/>
                  <a:pt x="395" y="1016"/>
                  <a:pt x="395" y="795"/>
                </a:cubicBezTo>
                <a:cubicBezTo>
                  <a:pt x="395" y="575"/>
                  <a:pt x="574" y="395"/>
                  <a:pt x="795" y="395"/>
                </a:cubicBezTo>
                <a:cubicBezTo>
                  <a:pt x="1016" y="395"/>
                  <a:pt x="1195" y="575"/>
                  <a:pt x="1195" y="795"/>
                </a:cubicBezTo>
                <a:cubicBezTo>
                  <a:pt x="1195" y="1016"/>
                  <a:pt x="1016" y="1196"/>
                  <a:pt x="795" y="1196"/>
                </a:cubicBezTo>
                <a:close/>
              </a:path>
            </a:pathLst>
          </a:cu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1940BA-2058-4541-A377-D18B01AD57CA}"/>
              </a:ext>
            </a:extLst>
          </p:cNvPr>
          <p:cNvSpPr txBox="1"/>
          <p:nvPr/>
        </p:nvSpPr>
        <p:spPr>
          <a:xfrm>
            <a:off x="1110578" y="2115134"/>
            <a:ext cx="380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SMUD takes all existing risk seriously and prioritizes activities in higher fire hazard zones within its service territory</a:t>
            </a:r>
          </a:p>
        </p:txBody>
      </p:sp>
    </p:spTree>
    <p:extLst>
      <p:ext uri="{BB962C8B-B14F-4D97-AF65-F5344CB8AC3E}">
        <p14:creationId xmlns:p14="http://schemas.microsoft.com/office/powerpoint/2010/main" val="80272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251F254-569A-43AC-B6BC-5AD974F2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15,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B7742BE-52DA-4108-9FE3-DFF7E2AA81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E5D3D1-6D06-4001-9C82-A99A1E6010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Sacramento Environmental Commission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F57D54E6-04AC-4120-8759-7240A029314F}"/>
              </a:ext>
            </a:extLst>
          </p:cNvPr>
          <p:cNvGrpSpPr/>
          <p:nvPr/>
        </p:nvGrpSpPr>
        <p:grpSpPr>
          <a:xfrm>
            <a:off x="168728" y="1697941"/>
            <a:ext cx="1468068" cy="3438405"/>
            <a:chOff x="332686" y="1496820"/>
            <a:chExt cx="1468068" cy="3438405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301EE2FC-AA86-4470-81C9-31A5AE276A59}"/>
                </a:ext>
              </a:extLst>
            </p:cNvPr>
            <p:cNvGrpSpPr/>
            <p:nvPr/>
          </p:nvGrpSpPr>
          <p:grpSpPr>
            <a:xfrm>
              <a:off x="417864" y="1496820"/>
              <a:ext cx="1297712" cy="3438405"/>
              <a:chOff x="957483" y="1496819"/>
              <a:chExt cx="1297712" cy="3438405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7C3FE045-93F0-4AD9-8F68-D7004EAEF66C}"/>
                  </a:ext>
                </a:extLst>
              </p:cNvPr>
              <p:cNvSpPr/>
              <p:nvPr/>
            </p:nvSpPr>
            <p:spPr>
              <a:xfrm>
                <a:off x="957483" y="1496819"/>
                <a:ext cx="1297712" cy="3438405"/>
              </a:xfrm>
              <a:prstGeom prst="rect">
                <a:avLst/>
              </a:prstGeom>
              <a:solidFill>
                <a:srgbClr val="8BB74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DAA178FD-B073-4C2A-8C62-61EA8C8AD5CF}"/>
                  </a:ext>
                </a:extLst>
              </p:cNvPr>
              <p:cNvSpPr/>
              <p:nvPr/>
            </p:nvSpPr>
            <p:spPr>
              <a:xfrm>
                <a:off x="957483" y="1496819"/>
                <a:ext cx="1297712" cy="87031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224B2E64-30DE-45BC-A345-E7BC2A07CC8A}"/>
                </a:ext>
              </a:extLst>
            </p:cNvPr>
            <p:cNvSpPr/>
            <p:nvPr/>
          </p:nvSpPr>
          <p:spPr>
            <a:xfrm>
              <a:off x="332686" y="2461603"/>
              <a:ext cx="1468068" cy="2292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8987">
                <a:defRPr/>
              </a:pPr>
              <a:r>
                <a:rPr lang="en-US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Vegetation Management </a:t>
              </a:r>
            </a:p>
            <a:p>
              <a:pPr lvl="0" algn="ctr" defTabSz="1218987">
                <a:defRPr/>
              </a:pPr>
              <a:r>
                <a:rPr lang="en-US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&amp; Fuels Reduction</a:t>
              </a:r>
            </a:p>
            <a:p>
              <a:pPr lvl="0" defTabSz="1218987">
                <a:defRPr/>
              </a:pPr>
              <a:endParaRPr lang="en-US" sz="8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  <a:p>
              <a:pPr marL="111125" lvl="0" indent="-111125" defTabSz="1218987"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Pole and wire clearing</a:t>
              </a:r>
            </a:p>
            <a:p>
              <a:pPr marL="111125" lvl="0" indent="-111125" defTabSz="1218987">
                <a:buFont typeface="Arial" panose="020B0604020202020204" pitchFamily="34" charset="0"/>
                <a:buChar char="•"/>
                <a:defRPr/>
              </a:pPr>
              <a:endParaRPr lang="en-US" sz="1300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111125" lvl="0" indent="-111125" defTabSz="1218987"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schemeClr val="bg1"/>
                  </a:solidFill>
                  <a:cs typeface="Arial" panose="020B0604020202020204" pitchFamily="34" charset="0"/>
                </a:rPr>
                <a:t>Right of way maintenance</a:t>
              </a:r>
            </a:p>
            <a:p>
              <a:pPr lvl="0" defTabSz="1218987">
                <a:defRPr/>
              </a:pPr>
              <a:endParaRPr lang="en-US" sz="13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5122" name="Picture 2" descr="Image result for trees icon">
              <a:extLst>
                <a:ext uri="{FF2B5EF4-FFF2-40B4-BE49-F238E27FC236}">
                  <a16:creationId xmlns:a16="http://schemas.microsoft.com/office/drawing/2014/main" xmlns="" id="{0C9FDD14-02E1-49F7-9A9A-F9DA33916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75" y="1585009"/>
              <a:ext cx="699323" cy="699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FD399E11-999B-4B6D-9E56-171FE50F66AE}"/>
              </a:ext>
            </a:extLst>
          </p:cNvPr>
          <p:cNvGrpSpPr/>
          <p:nvPr/>
        </p:nvGrpSpPr>
        <p:grpSpPr>
          <a:xfrm>
            <a:off x="1694522" y="1697942"/>
            <a:ext cx="1305696" cy="3457773"/>
            <a:chOff x="1955744" y="1496820"/>
            <a:chExt cx="1305696" cy="3457773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93293FA1-07B3-40AA-A337-A98F9C85AE5C}"/>
                </a:ext>
              </a:extLst>
            </p:cNvPr>
            <p:cNvGrpSpPr/>
            <p:nvPr/>
          </p:nvGrpSpPr>
          <p:grpSpPr>
            <a:xfrm>
              <a:off x="1963727" y="1496820"/>
              <a:ext cx="1297713" cy="3438405"/>
              <a:chOff x="3490193" y="1534445"/>
              <a:chExt cx="1468069" cy="3438405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F6051333-5126-4577-8C1D-CC44B33D156F}"/>
                  </a:ext>
                </a:extLst>
              </p:cNvPr>
              <p:cNvSpPr/>
              <p:nvPr/>
            </p:nvSpPr>
            <p:spPr>
              <a:xfrm>
                <a:off x="3490194" y="1534445"/>
                <a:ext cx="1468068" cy="3438405"/>
              </a:xfrm>
              <a:prstGeom prst="rect">
                <a:avLst/>
              </a:prstGeom>
              <a:solidFill>
                <a:srgbClr val="8BB74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E8DBFD60-BC0F-4AE7-A48C-2D77F6EFCA2D}"/>
                  </a:ext>
                </a:extLst>
              </p:cNvPr>
              <p:cNvSpPr/>
              <p:nvPr/>
            </p:nvSpPr>
            <p:spPr>
              <a:xfrm>
                <a:off x="3490193" y="1534445"/>
                <a:ext cx="1468068" cy="87031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18C19D5B-5F89-46D8-8899-E2DDEE05F2A2}"/>
                </a:ext>
              </a:extLst>
            </p:cNvPr>
            <p:cNvSpPr/>
            <p:nvPr/>
          </p:nvSpPr>
          <p:spPr>
            <a:xfrm>
              <a:off x="1955744" y="2461603"/>
              <a:ext cx="1297711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8987">
                <a:defRPr/>
              </a:pPr>
              <a:r>
                <a:rPr lang="en-US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Design </a:t>
              </a:r>
            </a:p>
            <a:p>
              <a:pPr lvl="0" algn="ctr" defTabSz="1218987">
                <a:defRPr/>
              </a:pPr>
              <a:r>
                <a:rPr lang="en-US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&amp; </a:t>
              </a:r>
            </a:p>
            <a:p>
              <a:pPr lvl="0" algn="ctr" defTabSz="1218987">
                <a:defRPr/>
              </a:pPr>
              <a:r>
                <a:rPr lang="en-US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Construction</a:t>
              </a:r>
            </a:p>
            <a:p>
              <a:pPr lvl="0" algn="ctr" defTabSz="1218987">
                <a:defRPr/>
              </a:pPr>
              <a:endParaRPr lang="en-US" sz="13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  <a:p>
              <a:pPr lvl="0" algn="ctr" defTabSz="1218987">
                <a:defRPr/>
              </a:pPr>
              <a:endParaRPr lang="en-US" sz="8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  <a:p>
              <a:pPr marL="111125" lvl="0" indent="-111125" defTabSz="1218987"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Non-expulsion equipment</a:t>
              </a:r>
            </a:p>
            <a:p>
              <a:pPr marL="111125" lvl="0" indent="-111125" defTabSz="1218987">
                <a:buFont typeface="Arial" panose="020B0604020202020204" pitchFamily="34" charset="0"/>
                <a:buChar char="•"/>
                <a:defRPr/>
              </a:pPr>
              <a:endParaRPr lang="en-US" sz="13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  <a:p>
              <a:pPr marL="111125" lvl="0" indent="-111125" defTabSz="1218987"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System upgrades</a:t>
              </a:r>
            </a:p>
            <a:p>
              <a:pPr lvl="0" defTabSz="1218987">
                <a:defRPr/>
              </a:pPr>
              <a:endParaRPr lang="en-US" sz="13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5136" name="Picture 16" descr="Related image">
              <a:extLst>
                <a:ext uri="{FF2B5EF4-FFF2-40B4-BE49-F238E27FC236}">
                  <a16:creationId xmlns:a16="http://schemas.microsoft.com/office/drawing/2014/main" xmlns="" id="{82A767FB-A02A-4E33-95B5-8B4C762F7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341" y="1568555"/>
              <a:ext cx="697218" cy="69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FC51935E-89FB-4938-8302-0890F5628FBD}"/>
              </a:ext>
            </a:extLst>
          </p:cNvPr>
          <p:cNvGrpSpPr/>
          <p:nvPr/>
        </p:nvGrpSpPr>
        <p:grpSpPr>
          <a:xfrm>
            <a:off x="6071696" y="1697943"/>
            <a:ext cx="1297712" cy="3438405"/>
            <a:chOff x="6279833" y="1496819"/>
            <a:chExt cx="1297712" cy="3438405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203CAA53-3341-4D6F-BB83-84083F4FF180}"/>
                </a:ext>
              </a:extLst>
            </p:cNvPr>
            <p:cNvGrpSpPr/>
            <p:nvPr/>
          </p:nvGrpSpPr>
          <p:grpSpPr>
            <a:xfrm>
              <a:off x="6279833" y="1496819"/>
              <a:ext cx="1297712" cy="3438405"/>
              <a:chOff x="3490193" y="1534445"/>
              <a:chExt cx="1468069" cy="3438405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CDF1C401-9119-4EDE-89C9-47013A84DBFC}"/>
                  </a:ext>
                </a:extLst>
              </p:cNvPr>
              <p:cNvSpPr/>
              <p:nvPr/>
            </p:nvSpPr>
            <p:spPr>
              <a:xfrm>
                <a:off x="3490193" y="1534445"/>
                <a:ext cx="1468069" cy="3438405"/>
              </a:xfrm>
              <a:prstGeom prst="rect">
                <a:avLst/>
              </a:prstGeom>
              <a:solidFill>
                <a:srgbClr val="8BB74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6C454C00-4F3A-45BB-8005-607860F3AE70}"/>
                  </a:ext>
                </a:extLst>
              </p:cNvPr>
              <p:cNvSpPr/>
              <p:nvPr/>
            </p:nvSpPr>
            <p:spPr>
              <a:xfrm>
                <a:off x="3490193" y="1534445"/>
                <a:ext cx="1468068" cy="87031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B3C0FB8D-268C-45EE-9BAB-3DB5CE167C3E}"/>
                </a:ext>
              </a:extLst>
            </p:cNvPr>
            <p:cNvSpPr txBox="1"/>
            <p:nvPr/>
          </p:nvSpPr>
          <p:spPr>
            <a:xfrm>
              <a:off x="6303354" y="2464951"/>
              <a:ext cx="1274191" cy="22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8987">
                <a:defRPr/>
              </a:pPr>
              <a:r>
                <a:rPr lang="en-US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Situational Awareness</a:t>
              </a: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111125" lvl="0" indent="-111125" defTabSz="1218987"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Weather stations</a:t>
              </a:r>
            </a:p>
            <a:p>
              <a:pPr marL="111125" lvl="0" indent="-111125" defTabSz="1218987">
                <a:buFont typeface="Arial" panose="020B0604020202020204" pitchFamily="34" charset="0"/>
                <a:buChar char="•"/>
                <a:defRPr/>
              </a:pPr>
              <a:endParaRPr lang="en-US" sz="13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  <a:p>
              <a:pPr marL="111125" lvl="0" indent="-111125" defTabSz="1218987"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Camera pilot</a:t>
              </a: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5142" name="Picture 22" descr="Related image">
              <a:extLst>
                <a:ext uri="{FF2B5EF4-FFF2-40B4-BE49-F238E27FC236}">
                  <a16:creationId xmlns:a16="http://schemas.microsoft.com/office/drawing/2014/main" xmlns="" id="{ADE05090-1ED7-4D87-B4B6-BDED2B0D6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497" y="1592663"/>
              <a:ext cx="681391" cy="68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039B2EC8-B8C3-46DB-961A-5E51BBC45E1A}"/>
              </a:ext>
            </a:extLst>
          </p:cNvPr>
          <p:cNvGrpSpPr/>
          <p:nvPr/>
        </p:nvGrpSpPr>
        <p:grpSpPr>
          <a:xfrm>
            <a:off x="4633858" y="1697944"/>
            <a:ext cx="1301137" cy="3438405"/>
            <a:chOff x="4861741" y="1496820"/>
            <a:chExt cx="1301137" cy="343840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74E0F212-333A-4B89-AD4D-DB69F1E9C177}"/>
                </a:ext>
              </a:extLst>
            </p:cNvPr>
            <p:cNvGrpSpPr/>
            <p:nvPr/>
          </p:nvGrpSpPr>
          <p:grpSpPr>
            <a:xfrm>
              <a:off x="4861741" y="1496820"/>
              <a:ext cx="1297712" cy="3438405"/>
              <a:chOff x="3490193" y="1534445"/>
              <a:chExt cx="1297712" cy="3438405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8181EB0D-D322-4705-A315-696C4DDF3E7F}"/>
                  </a:ext>
                </a:extLst>
              </p:cNvPr>
              <p:cNvSpPr/>
              <p:nvPr/>
            </p:nvSpPr>
            <p:spPr>
              <a:xfrm>
                <a:off x="3490194" y="1534445"/>
                <a:ext cx="1297711" cy="3438405"/>
              </a:xfrm>
              <a:prstGeom prst="rect">
                <a:avLst/>
              </a:prstGeom>
              <a:solidFill>
                <a:srgbClr val="8BB74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131E5485-E497-49F9-BD79-0E54045E4C1E}"/>
                  </a:ext>
                </a:extLst>
              </p:cNvPr>
              <p:cNvSpPr/>
              <p:nvPr/>
            </p:nvSpPr>
            <p:spPr>
              <a:xfrm>
                <a:off x="3490193" y="1534445"/>
                <a:ext cx="1297712" cy="87031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D35D97CC-18FA-4495-B6DC-C2238E14A788}"/>
                </a:ext>
              </a:extLst>
            </p:cNvPr>
            <p:cNvSpPr txBox="1"/>
            <p:nvPr/>
          </p:nvSpPr>
          <p:spPr>
            <a:xfrm>
              <a:off x="4865167" y="2460838"/>
              <a:ext cx="1297711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Recloser &amp;</a:t>
              </a:r>
            </a:p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De-Energization</a:t>
              </a: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111125" lvl="0" indent="-111125" defTabSz="1218987"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Transmission and distribution protocols</a:t>
              </a: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147" name="Picture 146" descr="Image result for electric utility insurance icon">
              <a:extLst>
                <a:ext uri="{FF2B5EF4-FFF2-40B4-BE49-F238E27FC236}">
                  <a16:creationId xmlns:a16="http://schemas.microsoft.com/office/drawing/2014/main" xmlns="" id="{031B66CB-2C28-4E17-9A0E-03C2F2A9F6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8" t="10168" r="17936" b="4307"/>
            <a:stretch/>
          </p:blipFill>
          <p:spPr bwMode="auto">
            <a:xfrm>
              <a:off x="5077110" y="1592663"/>
              <a:ext cx="878159" cy="71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7580E53C-3771-4149-A5B1-D828896574DF}"/>
              </a:ext>
            </a:extLst>
          </p:cNvPr>
          <p:cNvGrpSpPr/>
          <p:nvPr/>
        </p:nvGrpSpPr>
        <p:grpSpPr>
          <a:xfrm>
            <a:off x="3140963" y="1697944"/>
            <a:ext cx="1352151" cy="3657063"/>
            <a:chOff x="3381817" y="1496820"/>
            <a:chExt cx="1352151" cy="365706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15935BC7-4E95-4BA9-A0C6-F23682327848}"/>
                </a:ext>
              </a:extLst>
            </p:cNvPr>
            <p:cNvGrpSpPr/>
            <p:nvPr/>
          </p:nvGrpSpPr>
          <p:grpSpPr>
            <a:xfrm>
              <a:off x="3412735" y="1496820"/>
              <a:ext cx="1297712" cy="3438405"/>
              <a:chOff x="3490193" y="1534445"/>
              <a:chExt cx="1297712" cy="3438405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DCACA746-BE2B-4456-AECB-78BA4B406A05}"/>
                  </a:ext>
                </a:extLst>
              </p:cNvPr>
              <p:cNvSpPr/>
              <p:nvPr/>
            </p:nvSpPr>
            <p:spPr>
              <a:xfrm>
                <a:off x="3490194" y="1534445"/>
                <a:ext cx="1297711" cy="3438405"/>
              </a:xfrm>
              <a:prstGeom prst="rect">
                <a:avLst/>
              </a:prstGeom>
              <a:solidFill>
                <a:srgbClr val="8BB74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BED00DBA-6B40-45A8-9BD7-E262B68100AF}"/>
                  </a:ext>
                </a:extLst>
              </p:cNvPr>
              <p:cNvSpPr/>
              <p:nvPr/>
            </p:nvSpPr>
            <p:spPr>
              <a:xfrm>
                <a:off x="3490193" y="1534445"/>
                <a:ext cx="1297712" cy="87031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E82ADABC-EFCC-41F4-9A34-50012D228C63}"/>
                </a:ext>
              </a:extLst>
            </p:cNvPr>
            <p:cNvSpPr/>
            <p:nvPr/>
          </p:nvSpPr>
          <p:spPr>
            <a:xfrm>
              <a:off x="3381817" y="2460838"/>
              <a:ext cx="1352151" cy="2693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8987">
                <a:defRPr/>
              </a:pPr>
              <a:r>
                <a:rPr lang="en-US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Inspection </a:t>
              </a:r>
            </a:p>
            <a:p>
              <a:pPr lvl="0" algn="ctr" defTabSz="1218987">
                <a:defRPr/>
              </a:pPr>
              <a:r>
                <a:rPr lang="en-US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&amp; </a:t>
              </a:r>
            </a:p>
            <a:p>
              <a:pPr lvl="0" algn="ctr" defTabSz="1218987">
                <a:defRPr/>
              </a:pPr>
              <a:r>
                <a:rPr lang="en-US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Maintenance</a:t>
              </a:r>
            </a:p>
            <a:p>
              <a:pPr lvl="0" algn="ctr" defTabSz="1218987">
                <a:defRPr/>
              </a:pPr>
              <a:endParaRPr lang="en-US" sz="13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  <a:p>
              <a:pPr lvl="0" algn="ctr" defTabSz="1218987">
                <a:defRPr/>
              </a:pPr>
              <a:endParaRPr lang="en-US" sz="8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  <a:p>
              <a:pPr marL="111125" lvl="0" indent="-111125" defTabSz="1218987"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Aerial and ground patrols</a:t>
              </a:r>
            </a:p>
            <a:p>
              <a:pPr marL="111125" lvl="0" indent="-111125" defTabSz="1218987">
                <a:buFont typeface="Arial" panose="020B0604020202020204" pitchFamily="34" charset="0"/>
                <a:buChar char="•"/>
                <a:defRPr/>
              </a:pPr>
              <a:endParaRPr lang="en-US" sz="13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  <a:p>
              <a:pPr marL="111125" lvl="0" indent="-111125" defTabSz="1218987"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LiDAR and infrared technologies</a:t>
              </a:r>
            </a:p>
            <a:p>
              <a:pPr lvl="0" defTabSz="1218987">
                <a:defRPr/>
              </a:pPr>
              <a:endParaRPr lang="en-US" sz="13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50" name="Picture 14" descr="Related image">
              <a:extLst>
                <a:ext uri="{FF2B5EF4-FFF2-40B4-BE49-F238E27FC236}">
                  <a16:creationId xmlns:a16="http://schemas.microsoft.com/office/drawing/2014/main" xmlns="" id="{FD5B19B4-FABA-4FEF-A4E3-828E4F8C1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188" y="1564453"/>
              <a:ext cx="802678" cy="80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D7224911-64C8-48BF-98D9-E9FC034D3C2E}"/>
              </a:ext>
            </a:extLst>
          </p:cNvPr>
          <p:cNvGrpSpPr/>
          <p:nvPr/>
        </p:nvGrpSpPr>
        <p:grpSpPr>
          <a:xfrm>
            <a:off x="7509533" y="1697943"/>
            <a:ext cx="1297713" cy="3438405"/>
            <a:chOff x="7697924" y="1496818"/>
            <a:chExt cx="1297713" cy="343840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B7DCED19-E979-4796-B63B-95343BC4AA9E}"/>
                </a:ext>
              </a:extLst>
            </p:cNvPr>
            <p:cNvGrpSpPr/>
            <p:nvPr/>
          </p:nvGrpSpPr>
          <p:grpSpPr>
            <a:xfrm>
              <a:off x="7697924" y="1496818"/>
              <a:ext cx="1297713" cy="3438405"/>
              <a:chOff x="3490193" y="1534445"/>
              <a:chExt cx="1297713" cy="3438405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78CB523-85AE-4756-A12B-80ADA0FAB2E1}"/>
                  </a:ext>
                </a:extLst>
              </p:cNvPr>
              <p:cNvSpPr/>
              <p:nvPr/>
            </p:nvSpPr>
            <p:spPr>
              <a:xfrm>
                <a:off x="3490194" y="1534445"/>
                <a:ext cx="1297712" cy="3438405"/>
              </a:xfrm>
              <a:prstGeom prst="rect">
                <a:avLst/>
              </a:prstGeom>
              <a:solidFill>
                <a:srgbClr val="8BB74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9DADFF5B-28D5-4191-B3B6-D2B9C4801E49}"/>
                  </a:ext>
                </a:extLst>
              </p:cNvPr>
              <p:cNvSpPr/>
              <p:nvPr/>
            </p:nvSpPr>
            <p:spPr>
              <a:xfrm>
                <a:off x="3490193" y="1534445"/>
                <a:ext cx="1297712" cy="87031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C2B28E1F-7A5F-42BB-B4A7-769F2E730F2D}"/>
                </a:ext>
              </a:extLst>
            </p:cNvPr>
            <p:cNvSpPr txBox="1"/>
            <p:nvPr/>
          </p:nvSpPr>
          <p:spPr>
            <a:xfrm>
              <a:off x="7709684" y="2464951"/>
              <a:ext cx="1274191" cy="22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8987">
                <a:defRPr/>
              </a:pPr>
              <a:r>
                <a:rPr lang="en-US" sz="1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Education &amp; Outage Comm.</a:t>
              </a:r>
            </a:p>
            <a:p>
              <a:pPr lvl="0" defTabSz="1218987">
                <a:defRPr/>
              </a:pPr>
              <a:endParaRPr lang="en-US" sz="1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lvl="0" defTabSz="1218987">
                <a:defRPr/>
              </a:pPr>
              <a:endParaRPr lang="en-US" sz="8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  <a:p>
              <a:pPr marL="111125" lvl="0" indent="-111125" defTabSz="1218987"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Critical event messaging</a:t>
              </a:r>
            </a:p>
            <a:p>
              <a:pPr lvl="0" defTabSz="1218987">
                <a:defRPr/>
              </a:pPr>
              <a:endParaRPr lang="en-US" sz="13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5148" name="Picture 28" descr="Related image">
              <a:extLst>
                <a:ext uri="{FF2B5EF4-FFF2-40B4-BE49-F238E27FC236}">
                  <a16:creationId xmlns:a16="http://schemas.microsoft.com/office/drawing/2014/main" xmlns="" id="{49971B8A-3261-464C-975D-1ED18C7016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5" t="15182" r="8367" b="15059"/>
            <a:stretch/>
          </p:blipFill>
          <p:spPr bwMode="auto">
            <a:xfrm>
              <a:off x="8011544" y="1659812"/>
              <a:ext cx="674400" cy="561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BBAF8378-914A-4567-9C66-1E81676E0459}"/>
              </a:ext>
            </a:extLst>
          </p:cNvPr>
          <p:cNvGrpSpPr/>
          <p:nvPr/>
        </p:nvGrpSpPr>
        <p:grpSpPr>
          <a:xfrm>
            <a:off x="258530" y="220895"/>
            <a:ext cx="943442" cy="943442"/>
            <a:chOff x="4119586" y="1893330"/>
            <a:chExt cx="943442" cy="943442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C178539E-DFCA-4FC2-A280-47DE8A5C31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9586" y="1893330"/>
              <a:ext cx="943442" cy="94344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89D4C06D-3584-471C-BD92-B38FD861C4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0291" y="1984590"/>
              <a:ext cx="737290" cy="73729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7" name="Graphic 156" descr="Checklist RTL">
              <a:extLst>
                <a:ext uri="{FF2B5EF4-FFF2-40B4-BE49-F238E27FC236}">
                  <a16:creationId xmlns:a16="http://schemas.microsoft.com/office/drawing/2014/main" xmlns="" id="{D8BC4742-8A19-4068-A422-53DD3FE34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334261" y="2089234"/>
              <a:ext cx="529207" cy="529207"/>
            </a:xfrm>
            <a:prstGeom prst="rect">
              <a:avLst/>
            </a:prstGeom>
          </p:spPr>
        </p:pic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xmlns="" id="{8B811773-8549-49F2-9E8C-82C072A0DB76}"/>
              </a:ext>
            </a:extLst>
          </p:cNvPr>
          <p:cNvSpPr/>
          <p:nvPr/>
        </p:nvSpPr>
        <p:spPr>
          <a:xfrm>
            <a:off x="1308091" y="380574"/>
            <a:ext cx="5514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Wildfire Prevention Programs</a:t>
            </a:r>
          </a:p>
        </p:txBody>
      </p:sp>
    </p:spTree>
    <p:extLst>
      <p:ext uri="{BB962C8B-B14F-4D97-AF65-F5344CB8AC3E}">
        <p14:creationId xmlns:p14="http://schemas.microsoft.com/office/powerpoint/2010/main" val="278452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3E9D23-7546-4CD8-925A-9444ED97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15,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504DE8-7D22-49E5-BF8F-9AE89FB34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C87ED-0213-A843-B214-D212A8CFC8F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3E376C-5DE6-4DB9-BB14-3385B8BED7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Sacramento Environmental Commission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F613C28-7EB6-4CAB-8B40-522B320C7255}"/>
              </a:ext>
            </a:extLst>
          </p:cNvPr>
          <p:cNvGrpSpPr/>
          <p:nvPr/>
        </p:nvGrpSpPr>
        <p:grpSpPr>
          <a:xfrm>
            <a:off x="258530" y="220895"/>
            <a:ext cx="943442" cy="943442"/>
            <a:chOff x="4119586" y="1893330"/>
            <a:chExt cx="943442" cy="94344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14451C3F-25E1-4EAD-B066-99482E92A4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9586" y="1893330"/>
              <a:ext cx="943442" cy="94344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B1000560-A99D-4ED0-9C79-7D37CBC12E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0291" y="1984590"/>
              <a:ext cx="737290" cy="73729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 descr="Checklist RTL">
              <a:extLst>
                <a:ext uri="{FF2B5EF4-FFF2-40B4-BE49-F238E27FC236}">
                  <a16:creationId xmlns:a16="http://schemas.microsoft.com/office/drawing/2014/main" xmlns="" id="{E6CE6AB9-3749-41F8-AD86-98A5A43A1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34261" y="2089234"/>
              <a:ext cx="529207" cy="529207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0395551-4121-4F22-AC2F-2ED59FB8A08C}"/>
              </a:ext>
            </a:extLst>
          </p:cNvPr>
          <p:cNvSpPr/>
          <p:nvPr/>
        </p:nvSpPr>
        <p:spPr>
          <a:xfrm>
            <a:off x="1308091" y="380574"/>
            <a:ext cx="5721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Expanded Mitigation Activities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9CA6745-A26A-4B45-A620-01322D579142}"/>
              </a:ext>
            </a:extLst>
          </p:cNvPr>
          <p:cNvSpPr txBox="1"/>
          <p:nvPr/>
        </p:nvSpPr>
        <p:spPr>
          <a:xfrm>
            <a:off x="851902" y="2104827"/>
            <a:ext cx="79595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35550"/>
                </a:solidFill>
              </a:rPr>
              <a:t>Increased scope of vegetation management in high fire threat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6355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35550"/>
                </a:solidFill>
              </a:rPr>
              <a:t>System improvement capital projects</a:t>
            </a:r>
          </a:p>
          <a:p>
            <a:pPr marL="800100" lvl="1" indent="-342900">
              <a:buFont typeface="Arial" panose="020B0604020202020204" pitchFamily="34" charset="0"/>
              <a:buChar char="­"/>
            </a:pPr>
            <a:r>
              <a:rPr lang="en-US" sz="2000" dirty="0">
                <a:solidFill>
                  <a:srgbClr val="635550"/>
                </a:solidFill>
              </a:rPr>
              <a:t>Non-expulsion devices and arresters with arc protection</a:t>
            </a:r>
          </a:p>
          <a:p>
            <a:pPr marL="800100" lvl="1" indent="-342900">
              <a:buFont typeface="Arial" panose="020B0604020202020204" pitchFamily="34" charset="0"/>
              <a:buChar char="­"/>
            </a:pPr>
            <a:r>
              <a:rPr lang="en-US" sz="2000" dirty="0">
                <a:solidFill>
                  <a:srgbClr val="635550"/>
                </a:solidFill>
              </a:rPr>
              <a:t>Study to identify project to replace bare 4kV wire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6355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35550"/>
                </a:solidFill>
              </a:rPr>
              <a:t>Increased situational awareness</a:t>
            </a:r>
          </a:p>
          <a:p>
            <a:pPr marL="800100" lvl="1" indent="-342900">
              <a:buFont typeface="Arial" panose="020B0604020202020204" pitchFamily="34" charset="0"/>
              <a:buChar char="­"/>
            </a:pPr>
            <a:r>
              <a:rPr lang="en-US" sz="2000" dirty="0">
                <a:solidFill>
                  <a:srgbClr val="635550"/>
                </a:solidFill>
              </a:rPr>
              <a:t>Additional weather stations in UARP</a:t>
            </a:r>
          </a:p>
          <a:p>
            <a:pPr marL="800100" lvl="1" indent="-342900">
              <a:buFont typeface="Arial" panose="020B0604020202020204" pitchFamily="34" charset="0"/>
              <a:buChar char="­"/>
            </a:pPr>
            <a:r>
              <a:rPr lang="en-US" sz="2000" dirty="0">
                <a:solidFill>
                  <a:srgbClr val="635550"/>
                </a:solidFill>
              </a:rPr>
              <a:t>Real-time situational awareness tool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6355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35550"/>
                </a:solidFill>
              </a:rPr>
              <a:t>Pilot projects</a:t>
            </a:r>
          </a:p>
          <a:p>
            <a:pPr marL="800100" lvl="1" indent="-342900">
              <a:buFont typeface="Arial" panose="020B0604020202020204" pitchFamily="34" charset="0"/>
              <a:buChar char="­"/>
            </a:pPr>
            <a:r>
              <a:rPr lang="en-US" sz="2000" dirty="0">
                <a:solidFill>
                  <a:srgbClr val="635550"/>
                </a:solidFill>
              </a:rPr>
              <a:t>Hyper spectral imagery</a:t>
            </a:r>
          </a:p>
          <a:p>
            <a:pPr marL="800100" lvl="1" indent="-342900">
              <a:buFont typeface="Arial" panose="020B0604020202020204" pitchFamily="34" charset="0"/>
              <a:buChar char="­"/>
            </a:pPr>
            <a:r>
              <a:rPr lang="en-US" sz="2000" dirty="0">
                <a:solidFill>
                  <a:srgbClr val="635550"/>
                </a:solidFill>
              </a:rPr>
              <a:t>Fire monitoring cameras in UARP transmission corridor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355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A3FBF35-4E47-4B89-9606-6C2B437057EC}"/>
              </a:ext>
            </a:extLst>
          </p:cNvPr>
          <p:cNvSpPr/>
          <p:nvPr/>
        </p:nvSpPr>
        <p:spPr>
          <a:xfrm>
            <a:off x="-8792" y="1231625"/>
            <a:ext cx="9152792" cy="787824"/>
          </a:xfrm>
          <a:prstGeom prst="rect">
            <a:avLst/>
          </a:prstGeom>
          <a:solidFill>
            <a:srgbClr val="868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Image result for suggestions icon">
            <a:extLst>
              <a:ext uri="{FF2B5EF4-FFF2-40B4-BE49-F238E27FC236}">
                <a16:creationId xmlns:a16="http://schemas.microsoft.com/office/drawing/2014/main" xmlns="" id="{1F9F1759-29B6-41E6-ACF7-816A27664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89" y="1164337"/>
            <a:ext cx="905377" cy="9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61274D-B424-4154-BBA9-75B7AF7813BC}"/>
              </a:ext>
            </a:extLst>
          </p:cNvPr>
          <p:cNvSpPr txBox="1"/>
          <p:nvPr/>
        </p:nvSpPr>
        <p:spPr>
          <a:xfrm>
            <a:off x="1773384" y="1201624"/>
            <a:ext cx="66594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Arial Nova" panose="020B0604020202020204" pitchFamily="34" charset="0"/>
              </a:rPr>
              <a:t>SMUD is making substantial investments </a:t>
            </a:r>
          </a:p>
          <a:p>
            <a:r>
              <a:rPr lang="en-US" sz="2500" dirty="0">
                <a:solidFill>
                  <a:schemeClr val="bg1"/>
                </a:solidFill>
                <a:latin typeface="Arial Nova" panose="020B0604020202020204" pitchFamily="34" charset="0"/>
              </a:rPr>
              <a:t>in wildfire prevention</a:t>
            </a:r>
          </a:p>
          <a:p>
            <a:endParaRPr lang="en-US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49254"/>
      </p:ext>
    </p:extLst>
  </p:cSld>
  <p:clrMapOvr>
    <a:masterClrMapping/>
  </p:clrMapOvr>
</p:sld>
</file>

<file path=ppt/theme/theme1.xml><?xml version="1.0" encoding="utf-8"?>
<a:theme xmlns:a="http://schemas.openxmlformats.org/drawingml/2006/main" name="0903-11 SMUD Brand brights">
  <a:themeElements>
    <a:clrScheme name="SMUD color palette">
      <a:dk1>
        <a:srgbClr val="1A0F14"/>
      </a:dk1>
      <a:lt1>
        <a:srgbClr val="FFFFFF"/>
      </a:lt1>
      <a:dk2>
        <a:srgbClr val="517891"/>
      </a:dk2>
      <a:lt2>
        <a:srgbClr val="CFC3B5"/>
      </a:lt2>
      <a:accent1>
        <a:srgbClr val="FDB414"/>
      </a:accent1>
      <a:accent2>
        <a:srgbClr val="F15C22"/>
      </a:accent2>
      <a:accent3>
        <a:srgbClr val="C1D32B"/>
      </a:accent3>
      <a:accent4>
        <a:srgbClr val="70AFB9"/>
      </a:accent4>
      <a:accent5>
        <a:srgbClr val="A6978A"/>
      </a:accent5>
      <a:accent6>
        <a:srgbClr val="FFFE00"/>
      </a:accent6>
      <a:hlink>
        <a:srgbClr val="F15C22"/>
      </a:hlink>
      <a:folHlink>
        <a:srgbClr val="70AFB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86A92AA27C2849A4314B3DBE2FC4EE" ma:contentTypeVersion="2" ma:contentTypeDescription="Create a new document." ma:contentTypeScope="" ma:versionID="babc5f145af1fdf557a301ae6e2f22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8623f1c1f06a6864f74772fcc109f8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F6E4F3-09BD-4100-BA1B-A91B8A1F9D22}"/>
</file>

<file path=customXml/itemProps2.xml><?xml version="1.0" encoding="utf-8"?>
<ds:datastoreItem xmlns:ds="http://schemas.openxmlformats.org/officeDocument/2006/customXml" ds:itemID="{E47C66CF-5511-48BB-9A56-DF29764ED924}"/>
</file>

<file path=customXml/itemProps3.xml><?xml version="1.0" encoding="utf-8"?>
<ds:datastoreItem xmlns:ds="http://schemas.openxmlformats.org/officeDocument/2006/customXml" ds:itemID="{DFBAB2A3-4DD9-427D-AE08-2C69E792E52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614</Words>
  <Application>Microsoft Office PowerPoint</Application>
  <PresentationFormat>On-screen Show (4:3)</PresentationFormat>
  <Paragraphs>170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Nova</vt:lpstr>
      <vt:lpstr>Bookman Old Style</vt:lpstr>
      <vt:lpstr>Calibri</vt:lpstr>
      <vt:lpstr>Open Sans</vt:lpstr>
      <vt:lpstr>Wingdings 2</vt:lpstr>
      <vt:lpstr>0903-11 SMUD Brand brights</vt:lpstr>
      <vt:lpstr>PowerPoint Presentation</vt:lpstr>
      <vt:lpstr>PowerPoint Presentation</vt:lpstr>
      <vt:lpstr>SMUD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Established Protocols for De-energization</vt:lpstr>
      <vt:lpstr>PowerPoint Presentation</vt:lpstr>
    </vt:vector>
  </TitlesOfParts>
  <Company>SMUD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Committee presentation template</dc:title>
  <dc:creator>Graphics 5</dc:creator>
  <cp:lastModifiedBy>Koehn. Jill</cp:lastModifiedBy>
  <cp:revision>339</cp:revision>
  <cp:lastPrinted>2020-01-14T16:54:25Z</cp:lastPrinted>
  <dcterms:created xsi:type="dcterms:W3CDTF">2011-07-20T21:07:51Z</dcterms:created>
  <dcterms:modified xsi:type="dcterms:W3CDTF">2020-01-15T01:00:10Z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0x0101005486A92AA27C2849A4314B3DBE2FC4EE</vt:lpwstr>
  </property>
  <property fmtid="{D5CDD505-2E9C-101B-9397-08002B2CF9AE}" pid="3" name="FileLeafRef">
    <vt:lpwstr>Board Committee Presentation Template.pptx</vt:lpwstr>
  </property>
  <property fmtid="{D5CDD505-2E9C-101B-9397-08002B2CF9AE}" pid="4" name="Modified By">
    <vt:lpwstr>CORPORATE\boneill</vt:lpwstr>
  </property>
  <property fmtid="{D5CDD505-2E9C-101B-9397-08002B2CF9AE}" pid="5" name="source_item_id">
    <vt:lpwstr>76</vt:lpwstr>
  </property>
  <property fmtid="{D5CDD505-2E9C-101B-9397-08002B2CF9AE}" pid="6" name="Created By">
    <vt:lpwstr>CORPORATE\boneill</vt:lpwstr>
  </property>
  <property fmtid="{D5CDD505-2E9C-101B-9397-08002B2CF9AE}" pid="7" name="_dlc_DocIdItemGuid">
    <vt:lpwstr>36d1ad4f-ca5a-4c57-9cf4-c9bcefe28a27</vt:lpwstr>
  </property>
</Properties>
</file>