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3" r:id="rId5"/>
    <p:sldId id="264" r:id="rId6"/>
    <p:sldId id="266" r:id="rId7"/>
    <p:sldId id="267" r:id="rId8"/>
    <p:sldId id="262" r:id="rId9"/>
    <p:sldId id="258" r:id="rId10"/>
    <p:sldId id="261" r:id="rId11"/>
    <p:sldId id="268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7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California </a:t>
            </a:r>
            <a:r>
              <a:rPr lang="en-US" dirty="0"/>
              <a:t>S</a:t>
            </a:r>
            <a:r>
              <a:rPr lang="en-US" dirty="0" smtClean="0"/>
              <a:t>tate University Sacramento Sustainability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 Maddox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" y="2852529"/>
            <a:ext cx="5318021" cy="37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6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04" y="1142381"/>
            <a:ext cx="8596668" cy="1320800"/>
          </a:xfrm>
        </p:spPr>
        <p:txBody>
          <a:bodyPr/>
          <a:lstStyle/>
          <a:p>
            <a:pPr algn="r"/>
            <a:r>
              <a:rPr lang="en-US" dirty="0" smtClean="0"/>
              <a:t>Built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557" y="2183209"/>
            <a:ext cx="4560588" cy="3880773"/>
          </a:xfrm>
        </p:spPr>
        <p:txBody>
          <a:bodyPr/>
          <a:lstStyle/>
          <a:p>
            <a:r>
              <a:rPr lang="en-US" dirty="0" smtClean="0"/>
              <a:t>Grid-tied Solar Production</a:t>
            </a:r>
          </a:p>
          <a:p>
            <a:pPr lvl="1"/>
            <a:r>
              <a:rPr lang="en-US" dirty="0" smtClean="0"/>
              <a:t>The WELL &amp; the Library</a:t>
            </a:r>
          </a:p>
          <a:p>
            <a:r>
              <a:rPr lang="en-US" dirty="0" smtClean="0"/>
              <a:t>LEED Certified Buildings</a:t>
            </a:r>
          </a:p>
          <a:p>
            <a:pPr lvl="1"/>
            <a:r>
              <a:rPr lang="en-US" dirty="0" smtClean="0"/>
              <a:t>The WELL-&gt; LEED Gold</a:t>
            </a:r>
          </a:p>
          <a:p>
            <a:pPr lvl="1"/>
            <a:r>
              <a:rPr lang="en-US" dirty="0" smtClean="0"/>
              <a:t>American river Courtyard (Student housing)-&gt; LEED Gold</a:t>
            </a:r>
          </a:p>
          <a:p>
            <a:pPr lvl="1"/>
            <a:r>
              <a:rPr lang="fr-FR" dirty="0"/>
              <a:t>Ernest E. </a:t>
            </a:r>
            <a:r>
              <a:rPr lang="fr-FR" dirty="0" err="1"/>
              <a:t>Tschannen</a:t>
            </a:r>
            <a:r>
              <a:rPr lang="fr-FR" dirty="0"/>
              <a:t> Science </a:t>
            </a:r>
            <a:r>
              <a:rPr lang="fr-FR" dirty="0" smtClean="0"/>
              <a:t>Complex (</a:t>
            </a:r>
            <a:r>
              <a:rPr lang="en-US" dirty="0" smtClean="0"/>
              <a:t>Science Building II)-&gt;LEED Gold</a:t>
            </a:r>
          </a:p>
          <a:p>
            <a:r>
              <a:rPr lang="en-US" dirty="0" smtClean="0"/>
              <a:t>Living Building Challenge (LBC)</a:t>
            </a:r>
          </a:p>
          <a:p>
            <a:pPr lvl="1"/>
            <a:r>
              <a:rPr lang="en-US" dirty="0" smtClean="0"/>
              <a:t>Arboretum </a:t>
            </a:r>
            <a:r>
              <a:rPr lang="en-US" dirty="0"/>
              <a:t>V</a:t>
            </a:r>
            <a:r>
              <a:rPr lang="en-US" dirty="0" smtClean="0"/>
              <a:t>isitor 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7" y="4205347"/>
            <a:ext cx="3187858" cy="211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6" y="4205347"/>
            <a:ext cx="2115941" cy="2115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7" y="1142381"/>
            <a:ext cx="5087108" cy="28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7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89" y="4696758"/>
            <a:ext cx="2905553" cy="1435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Structure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11" y="1375399"/>
            <a:ext cx="4669919" cy="491607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Parksmart</a:t>
            </a:r>
            <a:r>
              <a:rPr lang="en-US" dirty="0" smtClean="0"/>
              <a:t> Certified (USGBC)</a:t>
            </a:r>
          </a:p>
          <a:p>
            <a:pPr lvl="0"/>
            <a:r>
              <a:rPr lang="en-US" dirty="0" smtClean="0"/>
              <a:t>Use </a:t>
            </a:r>
            <a:r>
              <a:rPr lang="en-US" dirty="0"/>
              <a:t>of precast building elements to reduce traffic impact on campus during construction</a:t>
            </a:r>
          </a:p>
          <a:p>
            <a:pPr lvl="0"/>
            <a:r>
              <a:rPr lang="en-US" dirty="0" err="1"/>
              <a:t>Bioswales</a:t>
            </a:r>
            <a:r>
              <a:rPr lang="en-US" dirty="0"/>
              <a:t> designed throughout landscaped areas to reduce storm water run off</a:t>
            </a:r>
          </a:p>
          <a:p>
            <a:pPr lvl="0"/>
            <a:r>
              <a:rPr lang="en-US" dirty="0"/>
              <a:t>Installation of a tire filling station to increase car safety and gas mileage</a:t>
            </a:r>
          </a:p>
          <a:p>
            <a:pPr lvl="0"/>
            <a:r>
              <a:rPr lang="en-US" dirty="0"/>
              <a:t>EV charging stations</a:t>
            </a:r>
          </a:p>
          <a:p>
            <a:pPr lvl="0"/>
            <a:r>
              <a:rPr lang="en-US" dirty="0"/>
              <a:t>Carpool and EV/Clean Vehicle designated parking</a:t>
            </a:r>
          </a:p>
          <a:p>
            <a:pPr lvl="0"/>
            <a:r>
              <a:rPr lang="en-US" dirty="0"/>
              <a:t>Installation of parking count system to reduce idle vehicles and assists drivers in finding open spaces through the integrated lighting system</a:t>
            </a:r>
          </a:p>
          <a:p>
            <a:pPr lvl="0"/>
            <a:r>
              <a:rPr lang="en-US" dirty="0"/>
              <a:t>Painted white at the interior to increase visibility within the structure</a:t>
            </a:r>
          </a:p>
          <a:p>
            <a:pPr lvl="0"/>
            <a:r>
              <a:rPr lang="en-US" dirty="0"/>
              <a:t>LED lighting throughout, which is tied to a control system which reduces lighting levels when areas are not in use, and sensors do not detect movement.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54" y="1470991"/>
            <a:ext cx="4549429" cy="28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5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a collaborative effort!</a:t>
            </a:r>
          </a:p>
          <a:p>
            <a:r>
              <a:rPr lang="en-US" dirty="0" smtClean="0"/>
              <a:t>In unison we stand a chance to make a difference</a:t>
            </a:r>
          </a:p>
          <a:p>
            <a:r>
              <a:rPr lang="en-US" dirty="0" smtClean="0"/>
              <a:t>Not just a department, sustainability is </a:t>
            </a:r>
            <a:r>
              <a:rPr lang="en-US" smtClean="0"/>
              <a:t>a state of mind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2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mple Energy Closes $6M Series B Funding |FinSM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03" y="1477617"/>
            <a:ext cx="2865783" cy="2865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3427527" cy="38807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Water Use</a:t>
            </a:r>
          </a:p>
          <a:p>
            <a:r>
              <a:rPr lang="en-US" sz="2400" dirty="0" smtClean="0"/>
              <a:t>Energy</a:t>
            </a:r>
          </a:p>
          <a:p>
            <a:r>
              <a:rPr lang="en-US" sz="2400" dirty="0" smtClean="0"/>
              <a:t>Waste Diversion/Reduction</a:t>
            </a:r>
          </a:p>
          <a:p>
            <a:r>
              <a:rPr lang="en-US" sz="2400" dirty="0" smtClean="0"/>
              <a:t>Reduce overall GHG Emissions</a:t>
            </a:r>
            <a:endParaRPr lang="en-US" sz="2400" dirty="0"/>
          </a:p>
        </p:txBody>
      </p:sp>
      <p:pic>
        <p:nvPicPr>
          <p:cNvPr id="4" name="Picture 3" descr="EL BLOG DEL SEGUNDO CICL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69" y="1655284"/>
            <a:ext cx="2129971" cy="1992376"/>
          </a:xfrm>
          <a:prstGeom prst="rect">
            <a:avLst/>
          </a:prstGeom>
        </p:spPr>
      </p:pic>
      <p:pic>
        <p:nvPicPr>
          <p:cNvPr id="6" name="Picture 5" descr="Faucet Drip 1 | Explore sfxeric's photos on Flickr. sfxeric … | Flickr - Photo Sharing!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42" y="3963510"/>
            <a:ext cx="2359460" cy="2359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5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Emission Scopes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5" y="1390236"/>
            <a:ext cx="6987025" cy="521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0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91" y="1142796"/>
            <a:ext cx="8596668" cy="1320800"/>
          </a:xfrm>
        </p:spPr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891" y="2279741"/>
            <a:ext cx="5789934" cy="68359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All the cars with one person versus public transportation</a:t>
            </a:r>
          </a:p>
          <a:p>
            <a:r>
              <a:rPr lang="en-US" dirty="0" err="1" smtClean="0"/>
              <a:t>OneCard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01" y="2963331"/>
            <a:ext cx="6863627" cy="3637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84" y="422533"/>
            <a:ext cx="2676525" cy="1895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94" y="422533"/>
            <a:ext cx="3099684" cy="2395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0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47" y="1930400"/>
            <a:ext cx="3020023" cy="3880773"/>
          </a:xfrm>
        </p:spPr>
        <p:txBody>
          <a:bodyPr/>
          <a:lstStyle/>
          <a:p>
            <a:r>
              <a:rPr lang="en-US" dirty="0" smtClean="0"/>
              <a:t>Lighting Retrofits in existing buildings</a:t>
            </a:r>
          </a:p>
          <a:p>
            <a:r>
              <a:rPr lang="en-US" dirty="0" smtClean="0"/>
              <a:t>SMUD’s Auto-Demand Response (ADR) Program</a:t>
            </a:r>
          </a:p>
          <a:p>
            <a:r>
              <a:rPr lang="en-US" dirty="0" smtClean="0"/>
              <a:t>Chilled </a:t>
            </a:r>
            <a:r>
              <a:rPr lang="en-US" dirty="0"/>
              <a:t>W</a:t>
            </a:r>
            <a:r>
              <a:rPr lang="en-US" dirty="0" smtClean="0"/>
              <a:t>ater Tower </a:t>
            </a:r>
          </a:p>
          <a:p>
            <a:r>
              <a:rPr lang="en-US" dirty="0" smtClean="0"/>
              <a:t>Renewable Energy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57" y="230809"/>
            <a:ext cx="5412945" cy="2989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57" y="3477409"/>
            <a:ext cx="5419617" cy="30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96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2" y="330511"/>
            <a:ext cx="8596668" cy="1320800"/>
          </a:xfrm>
        </p:spPr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6" y="1182758"/>
            <a:ext cx="3627783" cy="1331842"/>
          </a:xfrm>
        </p:spPr>
        <p:txBody>
          <a:bodyPr>
            <a:normAutofit/>
          </a:bodyPr>
          <a:lstStyle/>
          <a:p>
            <a:r>
              <a:rPr lang="en-US" dirty="0" smtClean="0"/>
              <a:t>DWR Grant</a:t>
            </a:r>
          </a:p>
          <a:p>
            <a:r>
              <a:rPr lang="en-US" dirty="0" smtClean="0"/>
              <a:t>LID (Low Impact Development)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58" y="2706447"/>
            <a:ext cx="2737177" cy="3651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11" y="912584"/>
            <a:ext cx="5357983" cy="3571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534" y="609600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Waste Diversion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733" y="2357783"/>
            <a:ext cx="3268501" cy="3880773"/>
          </a:xfrm>
        </p:spPr>
        <p:txBody>
          <a:bodyPr/>
          <a:lstStyle/>
          <a:p>
            <a:r>
              <a:rPr lang="en-US" dirty="0" smtClean="0"/>
              <a:t>Recycling</a:t>
            </a:r>
          </a:p>
          <a:p>
            <a:pPr lvl="1"/>
            <a:r>
              <a:rPr lang="en-US" dirty="0" smtClean="0"/>
              <a:t>E-waste</a:t>
            </a:r>
            <a:endParaRPr lang="en-US" dirty="0"/>
          </a:p>
          <a:p>
            <a:pPr lvl="1"/>
            <a:r>
              <a:rPr lang="en-US" dirty="0" smtClean="0"/>
              <a:t>Plastics/glass/aluminum</a:t>
            </a:r>
          </a:p>
          <a:p>
            <a:r>
              <a:rPr lang="en-US" dirty="0" smtClean="0"/>
              <a:t>Composting</a:t>
            </a:r>
          </a:p>
          <a:p>
            <a:pPr lvl="1"/>
            <a:r>
              <a:rPr lang="en-US" dirty="0" smtClean="0"/>
              <a:t>BAC Yard</a:t>
            </a:r>
          </a:p>
          <a:p>
            <a:pPr lvl="1"/>
            <a:r>
              <a:rPr lang="en-US" dirty="0" smtClean="0"/>
              <a:t>Organic waste pickups from eateries/ coffee shops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247" y="2409734"/>
            <a:ext cx="4860235" cy="3240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9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 State’s Climate Action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754" y="1409146"/>
            <a:ext cx="4948214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Carbon Neutrality Goals &amp; Milestones</a:t>
            </a:r>
          </a:p>
          <a:p>
            <a:pPr lvl="1"/>
            <a:r>
              <a:rPr lang="en-US" dirty="0" smtClean="0"/>
              <a:t>Reduce total GHG emissions by 50% by 2030</a:t>
            </a:r>
          </a:p>
          <a:p>
            <a:pPr lvl="1"/>
            <a:r>
              <a:rPr lang="en-US" dirty="0"/>
              <a:t>Reduce total GHG emissions by </a:t>
            </a:r>
            <a:r>
              <a:rPr lang="en-US" dirty="0" smtClean="0"/>
              <a:t>80</a:t>
            </a:r>
            <a:r>
              <a:rPr lang="en-US" dirty="0"/>
              <a:t>% by </a:t>
            </a:r>
            <a:r>
              <a:rPr lang="en-US" dirty="0" smtClean="0"/>
              <a:t>2035</a:t>
            </a:r>
          </a:p>
          <a:p>
            <a:pPr lvl="1"/>
            <a:r>
              <a:rPr lang="en-US" dirty="0"/>
              <a:t>Reduce total GHG emissions </a:t>
            </a:r>
            <a:r>
              <a:rPr lang="en-US" dirty="0" smtClean="0"/>
              <a:t>to net zero by 2040</a:t>
            </a:r>
            <a:endParaRPr lang="en-US" dirty="0"/>
          </a:p>
          <a:p>
            <a:r>
              <a:rPr lang="en-US" dirty="0" smtClean="0"/>
              <a:t>Energy </a:t>
            </a:r>
          </a:p>
          <a:p>
            <a:pPr lvl="1"/>
            <a:r>
              <a:rPr lang="en-US" dirty="0"/>
              <a:t>New construction, existing building &amp; infrastructure improvements</a:t>
            </a:r>
          </a:p>
          <a:p>
            <a:pPr lvl="1"/>
            <a:r>
              <a:rPr lang="en-US" dirty="0"/>
              <a:t>Renewable energy</a:t>
            </a:r>
          </a:p>
          <a:p>
            <a:pPr lvl="1"/>
            <a:r>
              <a:rPr lang="en-US" dirty="0"/>
              <a:t>Student, faculty, &amp; staff behavioral </a:t>
            </a:r>
            <a:r>
              <a:rPr lang="en-US" dirty="0" smtClean="0"/>
              <a:t>changes</a:t>
            </a:r>
          </a:p>
          <a:p>
            <a:r>
              <a:rPr lang="en-US" dirty="0" smtClean="0"/>
              <a:t>Waste</a:t>
            </a:r>
          </a:p>
          <a:p>
            <a:pPr lvl="1"/>
            <a:r>
              <a:rPr lang="en-US" dirty="0" smtClean="0"/>
              <a:t>Waste reduction and diversion strategies</a:t>
            </a:r>
          </a:p>
          <a:p>
            <a:pPr lvl="1"/>
            <a:r>
              <a:rPr lang="en-US" dirty="0" smtClean="0"/>
              <a:t>Dining </a:t>
            </a:r>
          </a:p>
          <a:p>
            <a:pPr lvl="1"/>
            <a:r>
              <a:rPr lang="en-US" dirty="0" smtClean="0"/>
              <a:t>Procurement</a:t>
            </a:r>
          </a:p>
          <a:p>
            <a:r>
              <a:rPr lang="en-US" dirty="0" smtClean="0"/>
              <a:t>Water</a:t>
            </a:r>
          </a:p>
          <a:p>
            <a:pPr lvl="1"/>
            <a:r>
              <a:rPr lang="en-US" dirty="0"/>
              <a:t>New </a:t>
            </a:r>
            <a:r>
              <a:rPr lang="en-US" dirty="0" smtClean="0"/>
              <a:t>construction </a:t>
            </a:r>
          </a:p>
          <a:p>
            <a:pPr lvl="1"/>
            <a:r>
              <a:rPr lang="en-US" dirty="0" smtClean="0"/>
              <a:t>existing </a:t>
            </a:r>
            <a:r>
              <a:rPr lang="en-US" dirty="0"/>
              <a:t>building &amp; infrastructure </a:t>
            </a:r>
            <a:r>
              <a:rPr lang="en-US" dirty="0" smtClean="0"/>
              <a:t>improvements</a:t>
            </a:r>
          </a:p>
          <a:p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Bicycle circulation</a:t>
            </a:r>
          </a:p>
          <a:p>
            <a:pPr lvl="1"/>
            <a:r>
              <a:rPr lang="en-US" dirty="0" smtClean="0"/>
              <a:t>Parking</a:t>
            </a:r>
          </a:p>
          <a:p>
            <a:pPr lvl="1"/>
            <a:r>
              <a:rPr lang="en-US" dirty="0" smtClean="0"/>
              <a:t>Commuting reduction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565558"/>
            <a:ext cx="4298334" cy="4651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8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Fit Into the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Student/community engagement</a:t>
            </a:r>
          </a:p>
          <a:p>
            <a:pPr lvl="1"/>
            <a:r>
              <a:rPr lang="en-US" dirty="0" smtClean="0"/>
              <a:t>Tours</a:t>
            </a:r>
          </a:p>
          <a:p>
            <a:pPr lvl="1"/>
            <a:r>
              <a:rPr lang="en-US" dirty="0" smtClean="0"/>
              <a:t>Internships</a:t>
            </a:r>
          </a:p>
          <a:p>
            <a:pPr lvl="1"/>
            <a:r>
              <a:rPr lang="en-US" dirty="0" smtClean="0"/>
              <a:t>Honey harvests</a:t>
            </a:r>
          </a:p>
          <a:p>
            <a:pPr lvl="1"/>
            <a:r>
              <a:rPr lang="en-US" dirty="0" smtClean="0"/>
              <a:t>Campus as a Living Lab (CALL)</a:t>
            </a:r>
          </a:p>
          <a:p>
            <a:r>
              <a:rPr lang="en-US" dirty="0" smtClean="0"/>
              <a:t>Faculty Collaboration</a:t>
            </a:r>
          </a:p>
          <a:p>
            <a:pPr lvl="1"/>
            <a:r>
              <a:rPr lang="en-US" dirty="0" smtClean="0"/>
              <a:t>Sustainability </a:t>
            </a:r>
            <a:r>
              <a:rPr lang="en-US" dirty="0"/>
              <a:t>S</a:t>
            </a:r>
            <a:r>
              <a:rPr lang="en-US" dirty="0" smtClean="0"/>
              <a:t>teering Committee</a:t>
            </a:r>
          </a:p>
          <a:p>
            <a:pPr lvl="1"/>
            <a:r>
              <a:rPr lang="en-US" dirty="0" smtClean="0"/>
              <a:t>Curriculum enrichment</a:t>
            </a:r>
          </a:p>
          <a:p>
            <a:r>
              <a:rPr lang="en-US" dirty="0" smtClean="0"/>
              <a:t>Campus Infrastructure</a:t>
            </a:r>
          </a:p>
          <a:p>
            <a:pPr lvl="1"/>
            <a:r>
              <a:rPr lang="en-US" dirty="0" smtClean="0"/>
              <a:t>Maintenance of current buildings’ energy use</a:t>
            </a:r>
          </a:p>
          <a:p>
            <a:pPr lvl="1"/>
            <a:r>
              <a:rPr lang="en-US" dirty="0" smtClean="0"/>
              <a:t>Monitoring data to drive </a:t>
            </a:r>
            <a:r>
              <a:rPr lang="en-US" dirty="0"/>
              <a:t>s</a:t>
            </a:r>
            <a:r>
              <a:rPr lang="en-US" dirty="0" smtClean="0"/>
              <a:t>ustainable change</a:t>
            </a:r>
          </a:p>
          <a:p>
            <a:pPr lvl="1"/>
            <a:endParaRPr lang="en-US" dirty="0"/>
          </a:p>
        </p:txBody>
      </p:sp>
      <p:pic>
        <p:nvPicPr>
          <p:cNvPr id="4" name="Picture 3" descr="confusione Archives - La Chiave di Soph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15" y="1930400"/>
            <a:ext cx="4448589" cy="2939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1" y="5143240"/>
            <a:ext cx="2599744" cy="18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476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6A92AA27C2849A4314B3DBE2FC4EE" ma:contentTypeVersion="2" ma:contentTypeDescription="Create a new document." ma:contentTypeScope="" ma:versionID="babc5f145af1fdf557a301ae6e2f225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8623f1c1f06a6864f74772fcc109f8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53F808-DBD0-445B-A7A6-3A56DCC91BC2}"/>
</file>

<file path=customXml/itemProps2.xml><?xml version="1.0" encoding="utf-8"?>
<ds:datastoreItem xmlns:ds="http://schemas.openxmlformats.org/officeDocument/2006/customXml" ds:itemID="{5FF8E1E6-2420-44EF-A630-CB02249DE7E1}"/>
</file>

<file path=customXml/itemProps3.xml><?xml version="1.0" encoding="utf-8"?>
<ds:datastoreItem xmlns:ds="http://schemas.openxmlformats.org/officeDocument/2006/customXml" ds:itemID="{3C82B83A-3994-4337-9FAE-1338C6B8E04F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9289</TotalTime>
  <Words>391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California State University Sacramento Sustainability</vt:lpstr>
      <vt:lpstr>What We Do</vt:lpstr>
      <vt:lpstr>Emission Scopes</vt:lpstr>
      <vt:lpstr>Transportation</vt:lpstr>
      <vt:lpstr>Energy</vt:lpstr>
      <vt:lpstr>Water</vt:lpstr>
      <vt:lpstr>Waste Diversion</vt:lpstr>
      <vt:lpstr>Sac State’s Climate Action Plan</vt:lpstr>
      <vt:lpstr>Where We Fit Into the University</vt:lpstr>
      <vt:lpstr>Built Environment</vt:lpstr>
      <vt:lpstr>Parking Structure V</vt:lpstr>
      <vt:lpstr>We NEED you!</vt:lpstr>
    </vt:vector>
  </TitlesOfParts>
  <Company>CSUS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State University Sacramento Sustainability</dc:title>
  <dc:creator>Maddox, Joshua Andrew</dc:creator>
  <cp:lastModifiedBy>Maddox, Joshua Andrew</cp:lastModifiedBy>
  <cp:revision>31</cp:revision>
  <dcterms:created xsi:type="dcterms:W3CDTF">2019-08-12T22:13:10Z</dcterms:created>
  <dcterms:modified xsi:type="dcterms:W3CDTF">2019-09-16T17:05:32Z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0x0101005486A92AA27C2849A4314B3DBE2FC4EE</vt:lpwstr>
  </property>
</Properties>
</file>