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60" r:id="rId4"/>
    <p:sldId id="261" r:id="rId5"/>
    <p:sldId id="262" r:id="rId6"/>
    <p:sldId id="264" r:id="rId7"/>
    <p:sldId id="265" r:id="rId8"/>
    <p:sldId id="266" r:id="rId9"/>
    <p:sldId id="267" r:id="rId10"/>
    <p:sldId id="268" r:id="rId11"/>
    <p:sldId id="269" r:id="rId12"/>
    <p:sldId id="270" r:id="rId13"/>
    <p:sldId id="263"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DCAC312-4DBC-4BD4-AD47-E762D2752A1D}" type="datetimeFigureOut">
              <a:rPr lang="en-US" smtClean="0"/>
              <a:t>10/15/2018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5646C22-8B97-4B66-A5B6-6D233548B6D4}" type="slidenum">
              <a:rPr lang="en-US" smtClean="0"/>
              <a:t>‹#›</a:t>
            </a:fld>
            <a:endParaRPr lang="en-US"/>
          </a:p>
        </p:txBody>
      </p:sp>
    </p:spTree>
    <p:extLst>
      <p:ext uri="{BB962C8B-B14F-4D97-AF65-F5344CB8AC3E}">
        <p14:creationId xmlns:p14="http://schemas.microsoft.com/office/powerpoint/2010/main" val="192537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1B8160-C91D-456E-8A8D-EF446FFD4489}" type="datetimeFigureOut">
              <a:rPr lang="en-US" smtClean="0"/>
              <a:t>10/15/2018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5A5C70-700A-418D-931D-9BF0B57D3FDD}" type="slidenum">
              <a:rPr lang="en-US" smtClean="0"/>
              <a:t>‹#›</a:t>
            </a:fld>
            <a:endParaRPr lang="en-US"/>
          </a:p>
        </p:txBody>
      </p:sp>
    </p:spTree>
    <p:extLst>
      <p:ext uri="{BB962C8B-B14F-4D97-AF65-F5344CB8AC3E}">
        <p14:creationId xmlns:p14="http://schemas.microsoft.com/office/powerpoint/2010/main" val="16799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597E79-DB00-43AD-8049-C3FC7635EF1A}" type="slidenum">
              <a:rPr lang="en-US" smtClean="0"/>
              <a:pPr>
                <a:defRPr/>
              </a:pPr>
              <a:t>4</a:t>
            </a:fld>
            <a:endParaRPr lang="en-US" dirty="0"/>
          </a:p>
        </p:txBody>
      </p:sp>
    </p:spTree>
    <p:extLst>
      <p:ext uri="{BB962C8B-B14F-4D97-AF65-F5344CB8AC3E}">
        <p14:creationId xmlns:p14="http://schemas.microsoft.com/office/powerpoint/2010/main" val="12588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Talk about coalition, media out reach: website, facebook and twitter account</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4" eaLnBrk="0" hangingPunct="0">
              <a:spcBef>
                <a:spcPct val="30000"/>
              </a:spcBef>
              <a:defRPr sz="1200">
                <a:solidFill>
                  <a:schemeClr val="tx1"/>
                </a:solidFill>
                <a:latin typeface="Arial" charset="0"/>
              </a:defRPr>
            </a:lvl2pPr>
            <a:lvl3pPr marL="1142937" indent="-228587" eaLnBrk="0" hangingPunct="0">
              <a:spcBef>
                <a:spcPct val="30000"/>
              </a:spcBef>
              <a:defRPr sz="1200">
                <a:solidFill>
                  <a:schemeClr val="tx1"/>
                </a:solidFill>
                <a:latin typeface="Arial" charset="0"/>
              </a:defRPr>
            </a:lvl3pPr>
            <a:lvl4pPr marL="1600111" indent="-228587" eaLnBrk="0" hangingPunct="0">
              <a:spcBef>
                <a:spcPct val="30000"/>
              </a:spcBef>
              <a:defRPr sz="1200">
                <a:solidFill>
                  <a:schemeClr val="tx1"/>
                </a:solidFill>
                <a:latin typeface="Arial" charset="0"/>
              </a:defRPr>
            </a:lvl4pPr>
            <a:lvl5pPr marL="2057287" indent="-228587" eaLnBrk="0" hangingPunct="0">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1"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589C25-410A-4005-B9C1-2908FDB0106D}"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17891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Passing</a:t>
            </a:r>
            <a:r>
              <a:rPr lang="en-US" altLang="en-US" baseline="0" dirty="0" smtClean="0"/>
              <a:t> of SB 212 that will provide drug disposal mechanism</a:t>
            </a:r>
            <a:endParaRPr lang="en-US" alt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4" eaLnBrk="0" hangingPunct="0">
              <a:spcBef>
                <a:spcPct val="30000"/>
              </a:spcBef>
              <a:defRPr sz="1200">
                <a:solidFill>
                  <a:schemeClr val="tx1"/>
                </a:solidFill>
                <a:latin typeface="Arial" charset="0"/>
              </a:defRPr>
            </a:lvl2pPr>
            <a:lvl3pPr marL="1142937" indent="-228587" eaLnBrk="0" hangingPunct="0">
              <a:spcBef>
                <a:spcPct val="30000"/>
              </a:spcBef>
              <a:defRPr sz="1200">
                <a:solidFill>
                  <a:schemeClr val="tx1"/>
                </a:solidFill>
                <a:latin typeface="Arial" charset="0"/>
              </a:defRPr>
            </a:lvl3pPr>
            <a:lvl4pPr marL="1600111" indent="-228587" eaLnBrk="0" hangingPunct="0">
              <a:spcBef>
                <a:spcPct val="30000"/>
              </a:spcBef>
              <a:defRPr sz="1200">
                <a:solidFill>
                  <a:schemeClr val="tx1"/>
                </a:solidFill>
                <a:latin typeface="Arial" charset="0"/>
              </a:defRPr>
            </a:lvl4pPr>
            <a:lvl5pPr marL="2057287" indent="-228587" eaLnBrk="0" hangingPunct="0">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1"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C3C5BF-A537-4D88-A406-2DE3020BB935}" type="slidenum">
              <a:rPr lang="en-US"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98339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From CHDP dashboard on state data – top row</a:t>
            </a:r>
          </a:p>
          <a:p>
            <a:r>
              <a:rPr lang="en-US" altLang="en-US" smtClean="0"/>
              <a:t>County data – bottom row</a:t>
            </a:r>
          </a:p>
          <a:p>
            <a:endParaRPr lang="en-US" altLang="en-US" smtClean="0"/>
          </a:p>
          <a:p>
            <a:r>
              <a:rPr lang="en-US" altLang="en-US" smtClean="0"/>
              <a:t>Overdose mortality is not the only adverse public health outcome associated with increased OPR use. The rise in opioid consumption has also been associated with a sharp increase in emergency room visits for nonmedical OPR use (69) and in neonatal abstinence syndrome (57).</a:t>
            </a:r>
          </a:p>
          <a:p>
            <a:endParaRPr lang="en-US" altLang="en-US" smtClean="0"/>
          </a:p>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4" eaLnBrk="0" hangingPunct="0">
              <a:spcBef>
                <a:spcPct val="30000"/>
              </a:spcBef>
              <a:defRPr sz="1200">
                <a:solidFill>
                  <a:schemeClr val="tx1"/>
                </a:solidFill>
                <a:latin typeface="Arial" charset="0"/>
              </a:defRPr>
            </a:lvl2pPr>
            <a:lvl3pPr marL="1142937" indent="-228587" eaLnBrk="0" hangingPunct="0">
              <a:spcBef>
                <a:spcPct val="30000"/>
              </a:spcBef>
              <a:defRPr sz="1200">
                <a:solidFill>
                  <a:schemeClr val="tx1"/>
                </a:solidFill>
                <a:latin typeface="Arial" charset="0"/>
              </a:defRPr>
            </a:lvl3pPr>
            <a:lvl4pPr marL="1600111" indent="-228587" eaLnBrk="0" hangingPunct="0">
              <a:spcBef>
                <a:spcPct val="30000"/>
              </a:spcBef>
              <a:defRPr sz="1200">
                <a:solidFill>
                  <a:schemeClr val="tx1"/>
                </a:solidFill>
                <a:latin typeface="Arial" charset="0"/>
              </a:defRPr>
            </a:lvl4pPr>
            <a:lvl5pPr marL="2057287" indent="-228587" eaLnBrk="0" hangingPunct="0">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1"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B2E8C-C6F6-4AE0-B326-80A6252156C6}"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90573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597E79-DB00-43AD-8049-C3FC7635EF1A}" type="slidenum">
              <a:rPr lang="en-US" smtClean="0"/>
              <a:pPr>
                <a:defRPr/>
              </a:pPr>
              <a:t>5</a:t>
            </a:fld>
            <a:endParaRPr lang="en-US" dirty="0"/>
          </a:p>
        </p:txBody>
      </p:sp>
    </p:spTree>
    <p:extLst>
      <p:ext uri="{BB962C8B-B14F-4D97-AF65-F5344CB8AC3E}">
        <p14:creationId xmlns:p14="http://schemas.microsoft.com/office/powerpoint/2010/main" val="290802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23752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7659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81100" y="696913"/>
            <a:ext cx="4648200" cy="348615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 shows the results of the vaccination efforts, the blue bars are the number of hepatitis cases per month, while the orange line is the number of adult hepatitis A vaccinations given and entered into the immunization registry.  The dashed line is the baseline of around 1,000 per month. The number increased after healthcare</a:t>
            </a:r>
            <a:r>
              <a:rPr lang="en-US" altLang="en-US" baseline="0" dirty="0"/>
              <a:t> provider </a:t>
            </a:r>
            <a:r>
              <a:rPr lang="en-US" altLang="en-US" dirty="0"/>
              <a:t>alert but really increased after the public health emergency was declared in September, and peaked at over 30,000 vaccinations in October. </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4739">
              <a:defRPr sz="5500">
                <a:solidFill>
                  <a:schemeClr val="tx1"/>
                </a:solidFill>
                <a:latin typeface="Times New Roman" panose="02020603050405020304" pitchFamily="18" charset="0"/>
              </a:defRPr>
            </a:lvl1pPr>
            <a:lvl2pPr defTabSz="474739">
              <a:defRPr sz="5500">
                <a:solidFill>
                  <a:schemeClr val="tx1"/>
                </a:solidFill>
                <a:latin typeface="Times New Roman" panose="02020603050405020304" pitchFamily="18" charset="0"/>
              </a:defRPr>
            </a:lvl2pPr>
            <a:lvl3pPr defTabSz="474739">
              <a:defRPr sz="5500">
                <a:solidFill>
                  <a:schemeClr val="tx1"/>
                </a:solidFill>
                <a:latin typeface="Times New Roman" panose="02020603050405020304" pitchFamily="18" charset="0"/>
              </a:defRPr>
            </a:lvl3pPr>
            <a:lvl4pPr defTabSz="474739">
              <a:defRPr sz="5500">
                <a:solidFill>
                  <a:schemeClr val="tx1"/>
                </a:solidFill>
                <a:latin typeface="Times New Roman" panose="02020603050405020304" pitchFamily="18" charset="0"/>
              </a:defRPr>
            </a:lvl4pPr>
            <a:lvl5pPr defTabSz="474739">
              <a:defRPr sz="5500">
                <a:solidFill>
                  <a:schemeClr val="tx1"/>
                </a:solidFill>
                <a:latin typeface="Times New Roman" panose="02020603050405020304" pitchFamily="18" charset="0"/>
              </a:defRPr>
            </a:lvl5pPr>
            <a:lvl6pPr marL="2372046" indent="1649" defTabSz="474739" eaLnBrk="0" fontAlgn="base" hangingPunct="0">
              <a:spcBef>
                <a:spcPct val="0"/>
              </a:spcBef>
              <a:spcAft>
                <a:spcPct val="0"/>
              </a:spcAft>
              <a:defRPr sz="5500">
                <a:solidFill>
                  <a:schemeClr val="tx1"/>
                </a:solidFill>
                <a:latin typeface="Times New Roman" panose="02020603050405020304" pitchFamily="18" charset="0"/>
              </a:defRPr>
            </a:lvl6pPr>
            <a:lvl7pPr marL="2846784" indent="1649" defTabSz="474739" eaLnBrk="0" fontAlgn="base" hangingPunct="0">
              <a:spcBef>
                <a:spcPct val="0"/>
              </a:spcBef>
              <a:spcAft>
                <a:spcPct val="0"/>
              </a:spcAft>
              <a:defRPr sz="5500">
                <a:solidFill>
                  <a:schemeClr val="tx1"/>
                </a:solidFill>
                <a:latin typeface="Times New Roman" panose="02020603050405020304" pitchFamily="18" charset="0"/>
              </a:defRPr>
            </a:lvl7pPr>
            <a:lvl8pPr marL="3321522" indent="1649" defTabSz="474739" eaLnBrk="0" fontAlgn="base" hangingPunct="0">
              <a:spcBef>
                <a:spcPct val="0"/>
              </a:spcBef>
              <a:spcAft>
                <a:spcPct val="0"/>
              </a:spcAft>
              <a:defRPr sz="5500">
                <a:solidFill>
                  <a:schemeClr val="tx1"/>
                </a:solidFill>
                <a:latin typeface="Times New Roman" panose="02020603050405020304" pitchFamily="18" charset="0"/>
              </a:defRPr>
            </a:lvl8pPr>
            <a:lvl9pPr marL="3796261" indent="1649" defTabSz="474739" eaLnBrk="0" fontAlgn="base" hangingPunct="0">
              <a:spcBef>
                <a:spcPct val="0"/>
              </a:spcBef>
              <a:spcAft>
                <a:spcPct val="0"/>
              </a:spcAft>
              <a:defRPr sz="5500">
                <a:solidFill>
                  <a:schemeClr val="tx1"/>
                </a:solidFill>
                <a:latin typeface="Times New Roman" panose="02020603050405020304" pitchFamily="18" charset="0"/>
              </a:defRPr>
            </a:lvl9pPr>
          </a:lstStyle>
          <a:p>
            <a:fld id="{56AED584-3250-4A99-A46C-3741CCF505DC}" type="slidenum">
              <a:rPr lang="en-US" altLang="en-US" sz="1200">
                <a:solidFill>
                  <a:srgbClr val="000000"/>
                </a:solidFill>
                <a:latin typeface="Calibri" panose="020F0502020204030204" pitchFamily="34" charset="0"/>
              </a:rPr>
              <a:pPr/>
              <a:t>8</a:t>
            </a:fld>
            <a:endParaRPr lang="en-US"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5442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9944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2244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Despite stringent drug policies and punitive drug laws, the United States has high levels of illicit drug use. In 2016, over 20 million Americans were estimated to have a substance use disorder.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597E79-DB00-43AD-8049-C3FC7635EF1A}" type="slidenum">
              <a:rPr lang="en-US" smtClean="0"/>
              <a:pPr>
                <a:defRPr/>
              </a:pPr>
              <a:t>13</a:t>
            </a:fld>
            <a:endParaRPr lang="en-US" dirty="0"/>
          </a:p>
        </p:txBody>
      </p:sp>
    </p:spTree>
    <p:extLst>
      <p:ext uri="{BB962C8B-B14F-4D97-AF65-F5344CB8AC3E}">
        <p14:creationId xmlns:p14="http://schemas.microsoft.com/office/powerpoint/2010/main" val="358971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slide 1 and 2 together, cause and response</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4" eaLnBrk="0" hangingPunct="0">
              <a:spcBef>
                <a:spcPct val="30000"/>
              </a:spcBef>
              <a:defRPr sz="1200">
                <a:solidFill>
                  <a:schemeClr val="tx1"/>
                </a:solidFill>
                <a:latin typeface="Arial" charset="0"/>
              </a:defRPr>
            </a:lvl2pPr>
            <a:lvl3pPr marL="1142937" indent="-228587" eaLnBrk="0" hangingPunct="0">
              <a:spcBef>
                <a:spcPct val="30000"/>
              </a:spcBef>
              <a:defRPr sz="1200">
                <a:solidFill>
                  <a:schemeClr val="tx1"/>
                </a:solidFill>
                <a:latin typeface="Arial" charset="0"/>
              </a:defRPr>
            </a:lvl3pPr>
            <a:lvl4pPr marL="1600111" indent="-228587" eaLnBrk="0" hangingPunct="0">
              <a:spcBef>
                <a:spcPct val="30000"/>
              </a:spcBef>
              <a:defRPr sz="1200">
                <a:solidFill>
                  <a:schemeClr val="tx1"/>
                </a:solidFill>
                <a:latin typeface="Arial" charset="0"/>
              </a:defRPr>
            </a:lvl4pPr>
            <a:lvl5pPr marL="2057287" indent="-228587" eaLnBrk="0" hangingPunct="0">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1"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D95F15-B554-4111-AD23-91F53307CB73}"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219318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41CE2-C939-4507-A14A-79DC4B1BB28E}"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66951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41CE2-C939-4507-A14A-79DC4B1BB28E}"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106969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41CE2-C939-4507-A14A-79DC4B1BB28E}"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93308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489" y="6245879"/>
            <a:ext cx="2895023" cy="476250"/>
          </a:xfrm>
          <a:prstGeom prst="rect">
            <a:avLst/>
          </a:prstGeom>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3AF693C0-342F-461A-98F4-203FE0FE0683}" type="slidenum">
              <a:rPr lang="en-US" altLang="en-US"/>
              <a:pPr/>
              <a:t>‹#›</a:t>
            </a:fld>
            <a:endParaRPr lang="en-US" altLang="en-US" dirty="0"/>
          </a:p>
        </p:txBody>
      </p:sp>
    </p:spTree>
    <p:extLst>
      <p:ext uri="{BB962C8B-B14F-4D97-AF65-F5344CB8AC3E}">
        <p14:creationId xmlns:p14="http://schemas.microsoft.com/office/powerpoint/2010/main" val="133278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41CE2-C939-4507-A14A-79DC4B1BB28E}"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81417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41CE2-C939-4507-A14A-79DC4B1BB28E}"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17750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41CE2-C939-4507-A14A-79DC4B1BB28E}"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11250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41CE2-C939-4507-A14A-79DC4B1BB28E}"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383321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41CE2-C939-4507-A14A-79DC4B1BB28E}"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36171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41CE2-C939-4507-A14A-79DC4B1BB28E}"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35915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41CE2-C939-4507-A14A-79DC4B1BB28E}"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342332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41CE2-C939-4507-A14A-79DC4B1BB28E}"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82DF-A576-4229-ADBA-98C78F5294B1}" type="slidenum">
              <a:rPr lang="en-US" smtClean="0"/>
              <a:t>‹#›</a:t>
            </a:fld>
            <a:endParaRPr lang="en-US"/>
          </a:p>
        </p:txBody>
      </p:sp>
    </p:spTree>
    <p:extLst>
      <p:ext uri="{BB962C8B-B14F-4D97-AF65-F5344CB8AC3E}">
        <p14:creationId xmlns:p14="http://schemas.microsoft.com/office/powerpoint/2010/main" val="398197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41CE2-C939-4507-A14A-79DC4B1BB28E}" type="datetimeFigureOut">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F82DF-A576-4229-ADBA-98C78F5294B1}" type="slidenum">
              <a:rPr lang="en-US" smtClean="0"/>
              <a:t>‹#›</a:t>
            </a:fld>
            <a:endParaRPr lang="en-US"/>
          </a:p>
        </p:txBody>
      </p:sp>
    </p:spTree>
    <p:extLst>
      <p:ext uri="{BB962C8B-B14F-4D97-AF65-F5344CB8AC3E}">
        <p14:creationId xmlns:p14="http://schemas.microsoft.com/office/powerpoint/2010/main" val="291355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sandiegocounty.gov/content/sdc/hhsa/programs/phs/community_epidemiology/dc/Hepatitis_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samhsa.gov/data/sites/default/files/NSDUH-FFR1-2016/NSDUH-FFR1-2016.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udexchange.info/resources/documents/2017-AHAR-Part-1.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udexchange.info/resource/reportmanagement/published/CoC_PopSub_State_CA_201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Public Health Presentation to SEC</a:t>
            </a:r>
            <a:br>
              <a:rPr lang="en-US" dirty="0" smtClean="0"/>
            </a:br>
            <a:r>
              <a:rPr lang="en-US" dirty="0" smtClean="0"/>
              <a:t>October 15, 2018</a:t>
            </a:r>
            <a:br>
              <a:rPr lang="en-US" dirty="0" smtClean="0"/>
            </a:br>
            <a:endParaRPr lang="en-US" dirty="0"/>
          </a:p>
        </p:txBody>
      </p:sp>
      <p:sp>
        <p:nvSpPr>
          <p:cNvPr id="3" name="Subtitle 2"/>
          <p:cNvSpPr>
            <a:spLocks noGrp="1"/>
          </p:cNvSpPr>
          <p:nvPr>
            <p:ph type="subTitle" idx="1"/>
          </p:nvPr>
        </p:nvSpPr>
        <p:spPr/>
        <p:txBody>
          <a:bodyPr/>
          <a:lstStyle/>
          <a:p>
            <a:r>
              <a:rPr lang="en-US" dirty="0" smtClean="0"/>
              <a:t>Olivia Kasirye, MD, MS</a:t>
            </a:r>
          </a:p>
          <a:p>
            <a:r>
              <a:rPr lang="en-US" dirty="0" smtClean="0"/>
              <a:t>County Health Officer</a:t>
            </a:r>
            <a:endParaRPr lang="en-US" dirty="0"/>
          </a:p>
        </p:txBody>
      </p:sp>
      <p:pic>
        <p:nvPicPr>
          <p:cNvPr id="4" name="Picture 4" descr="saccty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76200"/>
            <a:ext cx="6400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665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0821" y="1"/>
            <a:ext cx="3631121" cy="6846849"/>
          </a:xfrm>
          <a:prstGeom prst="rect">
            <a:avLst/>
          </a:prstGeom>
          <a:blipFill>
            <a:blip r:embed="rId3" cstate="email">
              <a:extLst>
                <a:ext uri="{28A0092B-C50C-407E-A947-70E740481C1C}">
                  <a14:useLocalDpi xmlns:a14="http://schemas.microsoft.com/office/drawing/2010/main"/>
                </a:ext>
              </a:extLst>
            </a:blip>
            <a:stretch>
              <a:fillRect/>
            </a:stretch>
          </a:blipFill>
          <a:ln>
            <a:solidFill>
              <a:srgbClr val="0070C0"/>
            </a:solidFill>
          </a:ln>
        </p:spPr>
        <p:txBody>
          <a:bodyPr wrap="square" lIns="0" tIns="0" rIns="0" bIns="0" rtlCol="0"/>
          <a:lstStyle/>
          <a:p>
            <a:endParaRPr dirty="0"/>
          </a:p>
        </p:txBody>
      </p:sp>
      <p:sp>
        <p:nvSpPr>
          <p:cNvPr id="3" name="object 3"/>
          <p:cNvSpPr txBox="1"/>
          <p:nvPr/>
        </p:nvSpPr>
        <p:spPr>
          <a:xfrm>
            <a:off x="4713890" y="1066800"/>
            <a:ext cx="3896710" cy="3323987"/>
          </a:xfrm>
          <a:prstGeom prst="rect">
            <a:avLst/>
          </a:prstGeom>
        </p:spPr>
        <p:txBody>
          <a:bodyPr vert="horz" wrap="square" lIns="0" tIns="0" rIns="0" bIns="0" rtlCol="0">
            <a:spAutoFit/>
          </a:bodyPr>
          <a:lstStyle/>
          <a:p>
            <a:pPr marL="282575" marR="26670" indent="-254000">
              <a:lnSpc>
                <a:spcPct val="90000"/>
              </a:lnSpc>
              <a:buClr>
                <a:srgbClr val="FF9900"/>
              </a:buClr>
              <a:buFont typeface="Arial" panose="020B0604020202020204" pitchFamily="34" charset="0"/>
              <a:buChar char="•"/>
            </a:pPr>
            <a:r>
              <a:rPr lang="en-US" sz="2400" dirty="0">
                <a:ln w="0"/>
                <a:effectLst>
                  <a:outerShdw blurRad="38100" dist="38100" dir="2700000" algn="tl">
                    <a:srgbClr val="000000">
                      <a:alpha val="43137"/>
                    </a:srgbClr>
                  </a:outerShdw>
                </a:effectLst>
                <a:latin typeface="+mn-lt"/>
                <a:cs typeface="Arial"/>
              </a:rPr>
              <a:t>County</a:t>
            </a:r>
            <a:r>
              <a:rPr sz="2400" dirty="0">
                <a:ln w="0"/>
                <a:effectLst>
                  <a:outerShdw blurRad="38100" dist="38100" dir="2700000" algn="tl">
                    <a:srgbClr val="000000">
                      <a:alpha val="43137"/>
                    </a:srgbClr>
                  </a:outerShdw>
                </a:effectLst>
                <a:latin typeface="+mn-lt"/>
                <a:cs typeface="Arial"/>
              </a:rPr>
              <a:t> staff developed and disseminated disinfection guidelines to &gt;10,000 business, government, and other stakeholders to </a:t>
            </a:r>
            <a:r>
              <a:rPr lang="en-AU" sz="2400" dirty="0">
                <a:ln w="0"/>
                <a:effectLst>
                  <a:outerShdw blurRad="38100" dist="38100" dir="2700000" algn="tl">
                    <a:srgbClr val="000000">
                      <a:alpha val="43137"/>
                    </a:srgbClr>
                  </a:outerShdw>
                </a:effectLst>
                <a:latin typeface="+mn-lt"/>
                <a:cs typeface="Arial"/>
              </a:rPr>
              <a:t>provide information on</a:t>
            </a:r>
            <a:r>
              <a:rPr sz="2400" dirty="0">
                <a:ln w="0"/>
                <a:effectLst>
                  <a:outerShdw blurRad="38100" dist="38100" dir="2700000" algn="tl">
                    <a:srgbClr val="000000">
                      <a:alpha val="43137"/>
                    </a:srgbClr>
                  </a:outerShdw>
                </a:effectLst>
                <a:latin typeface="+mn-lt"/>
                <a:cs typeface="Arial"/>
              </a:rPr>
              <a:t> </a:t>
            </a:r>
            <a:r>
              <a:rPr lang="en-AU" sz="2400" dirty="0">
                <a:ln w="0"/>
                <a:effectLst>
                  <a:outerShdw blurRad="38100" dist="38100" dir="2700000" algn="tl">
                    <a:srgbClr val="000000">
                      <a:alpha val="43137"/>
                    </a:srgbClr>
                  </a:outerShdw>
                </a:effectLst>
                <a:latin typeface="+mn-lt"/>
                <a:cs typeface="Arial"/>
              </a:rPr>
              <a:t>effective</a:t>
            </a:r>
            <a:r>
              <a:rPr sz="2400" dirty="0">
                <a:ln w="0"/>
                <a:effectLst>
                  <a:outerShdw blurRad="38100" dist="38100" dir="2700000" algn="tl">
                    <a:srgbClr val="000000">
                      <a:alpha val="43137"/>
                    </a:srgbClr>
                  </a:outerShdw>
                </a:effectLst>
                <a:latin typeface="+mn-lt"/>
                <a:cs typeface="Arial"/>
              </a:rPr>
              <a:t> cleaning </a:t>
            </a:r>
            <a:r>
              <a:rPr lang="en-AU" sz="2400" dirty="0">
                <a:ln w="0"/>
                <a:effectLst>
                  <a:outerShdw blurRad="38100" dist="38100" dir="2700000" algn="tl">
                    <a:srgbClr val="000000">
                      <a:alpha val="43137"/>
                    </a:srgbClr>
                  </a:outerShdw>
                </a:effectLst>
                <a:latin typeface="+mn-lt"/>
                <a:cs typeface="Arial"/>
              </a:rPr>
              <a:t>methods for</a:t>
            </a:r>
            <a:r>
              <a:rPr sz="2400" dirty="0">
                <a:ln w="0"/>
                <a:effectLst>
                  <a:outerShdw blurRad="38100" dist="38100" dir="2700000" algn="tl">
                    <a:srgbClr val="000000">
                      <a:alpha val="43137"/>
                    </a:srgbClr>
                  </a:outerShdw>
                </a:effectLst>
                <a:latin typeface="+mn-lt"/>
                <a:cs typeface="Arial"/>
              </a:rPr>
              <a:t> public areas accessed by the </a:t>
            </a:r>
            <a:r>
              <a:rPr lang="en-AU" sz="2400" dirty="0">
                <a:ln w="0"/>
                <a:effectLst>
                  <a:outerShdw blurRad="38100" dist="38100" dir="2700000" algn="tl">
                    <a:srgbClr val="000000">
                      <a:alpha val="43137"/>
                    </a:srgbClr>
                  </a:outerShdw>
                </a:effectLst>
                <a:latin typeface="+mn-lt"/>
                <a:cs typeface="Arial"/>
              </a:rPr>
              <a:t>general </a:t>
            </a:r>
            <a:r>
              <a:rPr sz="2400" dirty="0">
                <a:ln w="0"/>
                <a:effectLst>
                  <a:outerShdw blurRad="38100" dist="38100" dir="2700000" algn="tl">
                    <a:srgbClr val="000000">
                      <a:alpha val="43137"/>
                    </a:srgbClr>
                  </a:outerShdw>
                </a:effectLst>
                <a:latin typeface="+mn-lt"/>
                <a:cs typeface="Arial"/>
              </a:rPr>
              <a:t>public and at-risk populations</a:t>
            </a:r>
            <a:endParaRPr sz="2000" dirty="0">
              <a:ln w="0"/>
              <a:effectLst>
                <a:outerShdw blurRad="38100" dist="38100" dir="2700000" algn="tl">
                  <a:srgbClr val="000000">
                    <a:alpha val="43137"/>
                  </a:srgbClr>
                </a:outerShdw>
              </a:effectLst>
              <a:latin typeface="Arial"/>
              <a:cs typeface="Arial"/>
            </a:endParaRPr>
          </a:p>
        </p:txBody>
      </p:sp>
      <p:sp>
        <p:nvSpPr>
          <p:cNvPr id="5" name="TextBox 4"/>
          <p:cNvSpPr txBox="1"/>
          <p:nvPr/>
        </p:nvSpPr>
        <p:spPr>
          <a:xfrm>
            <a:off x="5105400" y="228600"/>
            <a:ext cx="3124200" cy="707886"/>
          </a:xfrm>
          <a:prstGeom prst="rect">
            <a:avLst/>
          </a:prstGeom>
          <a:noFill/>
        </p:spPr>
        <p:txBody>
          <a:bodyPr wrap="square" rtlCol="0">
            <a:spAutoFit/>
          </a:bodyPr>
          <a:lstStyle/>
          <a:p>
            <a:r>
              <a:rPr lang="en-US" sz="4000" b="1" dirty="0">
                <a:ln w="0"/>
                <a:solidFill>
                  <a:schemeClr val="accent1"/>
                </a:solidFill>
                <a:effectLst>
                  <a:outerShdw blurRad="38100" dist="38100" dir="2700000" algn="tl">
                    <a:srgbClr val="000000">
                      <a:alpha val="43137"/>
                    </a:srgbClr>
                  </a:outerShdw>
                </a:effectLst>
                <a:latin typeface="+mn-lt"/>
              </a:rPr>
              <a:t>Sanitation</a:t>
            </a:r>
          </a:p>
        </p:txBody>
      </p:sp>
      <p:sp>
        <p:nvSpPr>
          <p:cNvPr id="4" name="TextBox 3"/>
          <p:cNvSpPr txBox="1"/>
          <p:nvPr/>
        </p:nvSpPr>
        <p:spPr>
          <a:xfrm>
            <a:off x="4650399" y="5754028"/>
            <a:ext cx="3579201" cy="954107"/>
          </a:xfrm>
          <a:prstGeom prst="rect">
            <a:avLst/>
          </a:prstGeom>
          <a:noFill/>
        </p:spPr>
        <p:txBody>
          <a:bodyPr wrap="square" rtlCol="0">
            <a:spAutoFit/>
          </a:bodyPr>
          <a:lstStyle/>
          <a:p>
            <a:pPr marL="12065" marR="5080" algn="ctr"/>
            <a:r>
              <a:rPr lang="en-US" sz="1400" dirty="0">
                <a:ln w="0"/>
                <a:effectLst>
                  <a:outerShdw blurRad="38100" dist="38100" dir="2700000" algn="tl">
                    <a:srgbClr val="000000">
                      <a:alpha val="43137"/>
                    </a:srgbClr>
                  </a:outerShdw>
                </a:effectLst>
                <a:latin typeface="+mn-lt"/>
                <a:cs typeface="Arial"/>
              </a:rPr>
              <a:t>Available at: </a:t>
            </a:r>
            <a:r>
              <a:rPr lang="en-US" sz="1400" dirty="0">
                <a:ln w="0"/>
                <a:effectLst>
                  <a:outerShdw blurRad="38100" dist="38100" dir="2700000" algn="tl">
                    <a:srgbClr val="000000">
                      <a:alpha val="43137"/>
                    </a:srgbClr>
                  </a:outerShdw>
                </a:effectLst>
                <a:latin typeface="+mn-lt"/>
                <a:cs typeface="Arial"/>
                <a:hlinkClick r:id="rId4"/>
              </a:rPr>
              <a:t>https://www.sandiegocounty.gov/content/sdc/hhsa/programs/phs/community_epidemiology/dc/Hepatitis_A.html</a:t>
            </a:r>
            <a:endParaRPr lang="en-US" sz="1400" dirty="0">
              <a:ln w="0"/>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2354645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552528"/>
            <a:ext cx="4704357" cy="1143000"/>
          </a:xfrm>
        </p:spPr>
        <p:txBody>
          <a:bodyPr/>
          <a:lstStyle/>
          <a:p>
            <a:r>
              <a:rPr lang="en-US" dirty="0"/>
              <a:t>Education</a:t>
            </a:r>
          </a:p>
        </p:txBody>
      </p:sp>
      <p:sp>
        <p:nvSpPr>
          <p:cNvPr id="3" name="Content Placeholder 2"/>
          <p:cNvSpPr>
            <a:spLocks noGrp="1"/>
          </p:cNvSpPr>
          <p:nvPr>
            <p:ph idx="1"/>
          </p:nvPr>
        </p:nvSpPr>
        <p:spPr>
          <a:xfrm>
            <a:off x="707571" y="1681433"/>
            <a:ext cx="4735286" cy="2434124"/>
          </a:xfrm>
        </p:spPr>
        <p:txBody>
          <a:bodyPr>
            <a:normAutofit fontScale="70000" lnSpcReduction="20000"/>
          </a:bodyPr>
          <a:lstStyle/>
          <a:p>
            <a:r>
              <a:rPr lang="en-US" sz="2400" dirty="0"/>
              <a:t>11 health advisories were issued for providers</a:t>
            </a:r>
          </a:p>
          <a:p>
            <a:endParaRPr lang="en-US" sz="800" dirty="0"/>
          </a:p>
          <a:p>
            <a:r>
              <a:rPr lang="en-US" sz="2400" dirty="0"/>
              <a:t>21 news stories were published</a:t>
            </a:r>
          </a:p>
          <a:p>
            <a:endParaRPr lang="en-US" sz="800" dirty="0"/>
          </a:p>
          <a:p>
            <a:r>
              <a:rPr lang="en-US" sz="2400" dirty="0"/>
              <a:t>A county outbreak website was created</a:t>
            </a:r>
          </a:p>
          <a:p>
            <a:endParaRPr lang="en-US" sz="800" dirty="0"/>
          </a:p>
          <a:p>
            <a:r>
              <a:rPr lang="en-US" sz="2400" dirty="0"/>
              <a:t>Educational events were conducted for medical, homeless services and behavioral health providers, businesses, and at-risk groups</a:t>
            </a:r>
          </a:p>
          <a:p>
            <a:endParaRPr lang="en-US" sz="800" dirty="0"/>
          </a:p>
          <a:p>
            <a:r>
              <a:rPr lang="en-US" sz="2400" dirty="0"/>
              <a:t>Posters were developed for an ad campaign at mass transit and other public locations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9428" y="14512"/>
            <a:ext cx="3360420" cy="6842047"/>
          </a:xfrm>
          <a:prstGeom prst="rect">
            <a:avLst/>
          </a:prstGeom>
          <a:ln>
            <a:solidFill>
              <a:srgbClr val="0070C0"/>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44" y="5175766"/>
            <a:ext cx="2057400" cy="1536192"/>
          </a:xfrm>
          <a:prstGeom prst="rect">
            <a:avLst/>
          </a:prstGeom>
          <a:ln>
            <a:solidFill>
              <a:srgbClr val="0070C0"/>
            </a:solidFill>
          </a:ln>
        </p:spPr>
      </p:pic>
    </p:spTree>
    <p:extLst>
      <p:ext uri="{BB962C8B-B14F-4D97-AF65-F5344CB8AC3E}">
        <p14:creationId xmlns:p14="http://schemas.microsoft.com/office/powerpoint/2010/main" val="339989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7424" y="5423350"/>
            <a:ext cx="1922375" cy="1107996"/>
          </a:xfrm>
          <a:prstGeom prst="rect">
            <a:avLst/>
          </a:prstGeom>
        </p:spPr>
        <p:txBody>
          <a:bodyPr vert="horz" wrap="square" lIns="0" tIns="0" rIns="0" bIns="0" rtlCol="0">
            <a:spAutoFit/>
          </a:bodyPr>
          <a:lstStyle/>
          <a:p>
            <a:pPr marL="12700">
              <a:lnSpc>
                <a:spcPct val="90000"/>
              </a:lnSpc>
            </a:pPr>
            <a:r>
              <a:rPr sz="2000" dirty="0">
                <a:ln w="0"/>
                <a:effectLst>
                  <a:outerShdw blurRad="38100" dist="38100" dir="2700000" algn="tl">
                    <a:srgbClr val="000000">
                      <a:alpha val="43137"/>
                    </a:srgbClr>
                  </a:outerShdw>
                </a:effectLst>
                <a:latin typeface="+mn-lt"/>
                <a:cs typeface="Arial"/>
              </a:rPr>
              <a:t>2016 </a:t>
            </a:r>
            <a:r>
              <a:rPr lang="en-US" sz="2000" dirty="0">
                <a:ln w="0"/>
                <a:effectLst>
                  <a:outerShdw blurRad="38100" dist="38100" dir="2700000" algn="tl">
                    <a:srgbClr val="000000">
                      <a:alpha val="43137"/>
                    </a:srgbClr>
                  </a:outerShdw>
                </a:effectLst>
                <a:latin typeface="+mn-lt"/>
                <a:cs typeface="Arial"/>
              </a:rPr>
              <a:t>   </a:t>
            </a:r>
            <a:r>
              <a:rPr sz="2000" dirty="0">
                <a:ln w="0"/>
                <a:effectLst>
                  <a:outerShdw blurRad="38100" dist="38100" dir="2700000" algn="tl">
                    <a:srgbClr val="000000">
                      <a:alpha val="43137"/>
                    </a:srgbClr>
                  </a:outerShdw>
                </a:effectLst>
                <a:latin typeface="+mn-lt"/>
                <a:cs typeface="Arial"/>
              </a:rPr>
              <a:t> </a:t>
            </a:r>
            <a:r>
              <a:rPr lang="en-US" sz="2000" dirty="0">
                <a:ln w="0"/>
                <a:effectLst>
                  <a:outerShdw blurRad="38100" dist="38100" dir="2700000" algn="tl">
                    <a:srgbClr val="000000">
                      <a:alpha val="43137"/>
                    </a:srgbClr>
                  </a:outerShdw>
                </a:effectLst>
                <a:latin typeface="+mn-lt"/>
                <a:cs typeface="Arial"/>
              </a:rPr>
              <a:t>    </a:t>
            </a:r>
            <a:r>
              <a:rPr sz="2000" dirty="0">
                <a:ln w="0"/>
                <a:effectLst>
                  <a:outerShdw blurRad="38100" dist="38100" dir="2700000" algn="tl">
                    <a:srgbClr val="000000">
                      <a:alpha val="43137"/>
                    </a:srgbClr>
                  </a:outerShdw>
                </a:effectLst>
                <a:latin typeface="+mn-lt"/>
                <a:cs typeface="Arial"/>
              </a:rPr>
              <a:t>6</a:t>
            </a:r>
          </a:p>
          <a:p>
            <a:pPr marL="12700">
              <a:lnSpc>
                <a:spcPct val="90000"/>
              </a:lnSpc>
            </a:pPr>
            <a:r>
              <a:rPr sz="2000" dirty="0">
                <a:ln w="0"/>
                <a:effectLst>
                  <a:outerShdw blurRad="38100" dist="38100" dir="2700000" algn="tl">
                    <a:srgbClr val="000000">
                      <a:alpha val="43137"/>
                    </a:srgbClr>
                  </a:outerShdw>
                </a:effectLst>
                <a:latin typeface="+mn-lt"/>
                <a:cs typeface="Arial"/>
              </a:rPr>
              <a:t>2017 </a:t>
            </a:r>
            <a:r>
              <a:rPr lang="en-US" sz="2000" dirty="0">
                <a:ln w="0"/>
                <a:effectLst>
                  <a:outerShdw blurRad="38100" dist="38100" dir="2700000" algn="tl">
                    <a:srgbClr val="000000">
                      <a:alpha val="43137"/>
                    </a:srgbClr>
                  </a:outerShdw>
                </a:effectLst>
                <a:latin typeface="+mn-lt"/>
                <a:cs typeface="Arial"/>
              </a:rPr>
              <a:t>   </a:t>
            </a:r>
            <a:r>
              <a:rPr sz="2000" dirty="0">
                <a:ln w="0"/>
                <a:effectLst>
                  <a:outerShdw blurRad="38100" dist="38100" dir="2700000" algn="tl">
                    <a:srgbClr val="000000">
                      <a:alpha val="43137"/>
                    </a:srgbClr>
                  </a:outerShdw>
                </a:effectLst>
                <a:latin typeface="+mn-lt"/>
                <a:cs typeface="Arial"/>
              </a:rPr>
              <a:t> 570</a:t>
            </a:r>
          </a:p>
          <a:p>
            <a:pPr marL="12700">
              <a:lnSpc>
                <a:spcPct val="90000"/>
              </a:lnSpc>
            </a:pPr>
            <a:r>
              <a:rPr sz="2000" u="sng" dirty="0">
                <a:ln w="0"/>
                <a:effectLst>
                  <a:outerShdw blurRad="38100" dist="38100" dir="2700000" algn="tl">
                    <a:srgbClr val="000000">
                      <a:alpha val="43137"/>
                    </a:srgbClr>
                  </a:outerShdw>
                </a:effectLst>
                <a:latin typeface="+mn-lt"/>
                <a:cs typeface="Arial"/>
              </a:rPr>
              <a:t>2018</a:t>
            </a:r>
            <a:r>
              <a:rPr sz="2000" dirty="0">
                <a:ln w="0"/>
                <a:effectLst>
                  <a:outerShdw blurRad="38100" dist="38100" dir="2700000" algn="tl">
                    <a:srgbClr val="000000">
                      <a:alpha val="43137"/>
                    </a:srgbClr>
                  </a:outerShdw>
                </a:effectLst>
                <a:latin typeface="+mn-lt"/>
                <a:cs typeface="Arial"/>
              </a:rPr>
              <a:t> </a:t>
            </a:r>
            <a:r>
              <a:rPr lang="en-US" sz="2000" dirty="0">
                <a:ln w="0"/>
                <a:effectLst>
                  <a:outerShdw blurRad="38100" dist="38100" dir="2700000" algn="tl">
                    <a:srgbClr val="000000">
                      <a:alpha val="43137"/>
                    </a:srgbClr>
                  </a:outerShdw>
                </a:effectLst>
                <a:latin typeface="+mn-lt"/>
                <a:cs typeface="Arial"/>
              </a:rPr>
              <a:t>   </a:t>
            </a:r>
            <a:r>
              <a:rPr sz="2000" dirty="0">
                <a:ln w="0"/>
                <a:effectLst>
                  <a:outerShdw blurRad="38100" dist="38100" dir="2700000" algn="tl">
                    <a:srgbClr val="000000">
                      <a:alpha val="43137"/>
                    </a:srgbClr>
                  </a:outerShdw>
                </a:effectLst>
                <a:latin typeface="+mn-lt"/>
                <a:cs typeface="Arial"/>
              </a:rPr>
              <a:t> </a:t>
            </a:r>
            <a:r>
              <a:rPr lang="en-US" sz="2000" dirty="0">
                <a:ln w="0"/>
                <a:effectLst>
                  <a:outerShdw blurRad="38100" dist="38100" dir="2700000" algn="tl">
                    <a:srgbClr val="000000">
                      <a:alpha val="43137"/>
                    </a:srgbClr>
                  </a:outerShdw>
                </a:effectLst>
                <a:latin typeface="+mn-lt"/>
                <a:cs typeface="Arial"/>
              </a:rPr>
              <a:t>  </a:t>
            </a:r>
            <a:r>
              <a:rPr sz="2000" u="sng" dirty="0">
                <a:ln w="0"/>
                <a:effectLst>
                  <a:outerShdw blurRad="38100" dist="38100" dir="2700000" algn="tl">
                    <a:srgbClr val="000000">
                      <a:alpha val="43137"/>
                    </a:srgbClr>
                  </a:outerShdw>
                </a:effectLst>
                <a:latin typeface="+mn-lt"/>
                <a:cs typeface="Arial"/>
              </a:rPr>
              <a:t>12</a:t>
            </a:r>
            <a:endParaRPr lang="en-US" sz="2000" u="sng" dirty="0">
              <a:ln w="0"/>
              <a:effectLst>
                <a:outerShdw blurRad="38100" dist="38100" dir="2700000" algn="tl">
                  <a:srgbClr val="000000">
                    <a:alpha val="43137"/>
                  </a:srgbClr>
                </a:outerShdw>
              </a:effectLst>
              <a:latin typeface="+mn-lt"/>
              <a:cs typeface="Arial"/>
            </a:endParaRPr>
          </a:p>
          <a:p>
            <a:pPr marL="12700">
              <a:lnSpc>
                <a:spcPct val="90000"/>
              </a:lnSpc>
            </a:pPr>
            <a:r>
              <a:rPr lang="en-US" sz="2000" dirty="0">
                <a:ln w="0"/>
                <a:effectLst>
                  <a:outerShdw blurRad="38100" dist="38100" dir="2700000" algn="tl">
                    <a:srgbClr val="000000">
                      <a:alpha val="43137"/>
                    </a:srgbClr>
                  </a:outerShdw>
                </a:effectLst>
                <a:latin typeface="+mn-lt"/>
                <a:cs typeface="Arial"/>
              </a:rPr>
              <a:t>Total     588</a:t>
            </a:r>
            <a:endParaRPr sz="2000" dirty="0">
              <a:ln w="0"/>
              <a:effectLst>
                <a:outerShdw blurRad="38100" dist="38100" dir="2700000" algn="tl">
                  <a:srgbClr val="000000">
                    <a:alpha val="43137"/>
                  </a:srgbClr>
                </a:outerShdw>
              </a:effectLst>
              <a:latin typeface="+mn-lt"/>
              <a:cs typeface="Arial"/>
            </a:endParaRPr>
          </a:p>
        </p:txBody>
      </p:sp>
      <p:sp>
        <p:nvSpPr>
          <p:cNvPr id="3" name="object 3"/>
          <p:cNvSpPr txBox="1"/>
          <p:nvPr/>
        </p:nvSpPr>
        <p:spPr>
          <a:xfrm>
            <a:off x="1445712" y="6509852"/>
            <a:ext cx="6376511" cy="507831"/>
          </a:xfrm>
          <a:prstGeom prst="rect">
            <a:avLst/>
          </a:prstGeom>
        </p:spPr>
        <p:txBody>
          <a:bodyPr vert="horz" wrap="square" lIns="0" tIns="0" rIns="0" bIns="0" rtlCol="0">
            <a:spAutoFit/>
          </a:bodyPr>
          <a:lstStyle/>
          <a:p>
            <a:pPr marL="12700"/>
            <a:r>
              <a:rPr lang="en-US" sz="1100" dirty="0">
                <a:ln w="0"/>
                <a:effectLst>
                  <a:outerShdw blurRad="38100" dist="38100" dir="2700000" algn="tl">
                    <a:srgbClr val="000000">
                      <a:alpha val="43137"/>
                    </a:srgbClr>
                  </a:outerShdw>
                </a:effectLst>
                <a:latin typeface="+mn-lt"/>
                <a:cs typeface="Arial"/>
              </a:rPr>
              <a:t>PHE = Public Health Emergency</a:t>
            </a:r>
          </a:p>
          <a:p>
            <a:pPr marL="12700"/>
            <a:r>
              <a:rPr sz="1100" dirty="0">
                <a:ln w="0"/>
                <a:effectLst>
                  <a:outerShdw blurRad="38100" dist="38100" dir="2700000" algn="tl">
                    <a:srgbClr val="000000">
                      <a:alpha val="43137"/>
                    </a:srgbClr>
                  </a:outerShdw>
                </a:effectLst>
                <a:latin typeface="+mn-lt"/>
                <a:cs typeface="Arial"/>
              </a:rPr>
              <a:t>Prepared by County of San Diego, Health &amp; Human Services Agency, Public Health Services, Epidemiology &amp; Immunization Services, 05/1</a:t>
            </a:r>
            <a:r>
              <a:rPr lang="en-US" sz="1100" dirty="0">
                <a:ln w="0"/>
                <a:effectLst>
                  <a:outerShdw blurRad="38100" dist="38100" dir="2700000" algn="tl">
                    <a:srgbClr val="000000">
                      <a:alpha val="43137"/>
                    </a:srgbClr>
                  </a:outerShdw>
                </a:effectLst>
                <a:latin typeface="+mn-lt"/>
                <a:cs typeface="Arial"/>
              </a:rPr>
              <a:t>8</a:t>
            </a:r>
            <a:r>
              <a:rPr sz="1100" dirty="0">
                <a:ln w="0"/>
                <a:effectLst>
                  <a:outerShdw blurRad="38100" dist="38100" dir="2700000" algn="tl">
                    <a:srgbClr val="000000">
                      <a:alpha val="43137"/>
                    </a:srgbClr>
                  </a:outerShdw>
                </a:effectLst>
                <a:latin typeface="+mn-lt"/>
                <a:cs typeface="Arial"/>
              </a:rPr>
              <a:t>/18</a:t>
            </a:r>
            <a:endParaRPr lang="en-US" sz="1100" dirty="0">
              <a:ln w="0"/>
              <a:effectLst>
                <a:outerShdw blurRad="38100" dist="38100" dir="2700000" algn="tl">
                  <a:srgbClr val="000000">
                    <a:alpha val="43137"/>
                  </a:srgbClr>
                </a:outerShdw>
              </a:effectLst>
              <a:latin typeface="+mn-lt"/>
              <a:cs typeface="Arial"/>
            </a:endParaRPr>
          </a:p>
        </p:txBody>
      </p:sp>
      <p:sp>
        <p:nvSpPr>
          <p:cNvPr id="4" name="object 4"/>
          <p:cNvSpPr txBox="1"/>
          <p:nvPr/>
        </p:nvSpPr>
        <p:spPr>
          <a:xfrm>
            <a:off x="390838" y="221399"/>
            <a:ext cx="7413172" cy="1495794"/>
          </a:xfrm>
          <a:prstGeom prst="rect">
            <a:avLst/>
          </a:prstGeom>
        </p:spPr>
        <p:txBody>
          <a:bodyPr vert="horz" wrap="square" lIns="0" tIns="0" rIns="0" bIns="0" rtlCol="0">
            <a:spAutoFit/>
          </a:bodyPr>
          <a:lstStyle/>
          <a:p>
            <a:pPr marL="12700" algn="ctr">
              <a:lnSpc>
                <a:spcPct val="90000"/>
              </a:lnSpc>
            </a:pPr>
            <a:r>
              <a:rPr sz="3600" b="1" dirty="0">
                <a:ln w="0"/>
                <a:solidFill>
                  <a:schemeClr val="accent1"/>
                </a:solidFill>
                <a:effectLst>
                  <a:outerShdw blurRad="38100" dist="25400" dir="5400000" algn="ctr" rotWithShape="0">
                    <a:srgbClr val="6E747A">
                      <a:alpha val="43000"/>
                    </a:srgbClr>
                  </a:outerShdw>
                </a:effectLst>
                <a:latin typeface="+mn-lt"/>
                <a:cs typeface="Arial"/>
              </a:rPr>
              <a:t>Outbreak-</a:t>
            </a:r>
            <a:r>
              <a:rPr lang="en-AU" sz="3600" b="1" dirty="0">
                <a:ln w="0"/>
                <a:solidFill>
                  <a:schemeClr val="accent1"/>
                </a:solidFill>
                <a:effectLst>
                  <a:outerShdw blurRad="38100" dist="25400" dir="5400000" algn="ctr" rotWithShape="0">
                    <a:srgbClr val="6E747A">
                      <a:alpha val="43000"/>
                    </a:srgbClr>
                  </a:outerShdw>
                </a:effectLst>
                <a:latin typeface="+mn-lt"/>
                <a:cs typeface="Arial"/>
              </a:rPr>
              <a:t>A</a:t>
            </a:r>
            <a:r>
              <a:rPr sz="3600" b="1" dirty="0">
                <a:ln w="0"/>
                <a:solidFill>
                  <a:schemeClr val="accent1"/>
                </a:solidFill>
                <a:effectLst>
                  <a:outerShdw blurRad="38100" dist="25400" dir="5400000" algn="ctr" rotWithShape="0">
                    <a:srgbClr val="6E747A">
                      <a:alpha val="43000"/>
                    </a:srgbClr>
                  </a:outerShdw>
                </a:effectLst>
                <a:latin typeface="+mn-lt"/>
                <a:cs typeface="Arial"/>
              </a:rPr>
              <a:t>ssociated Hepatitis A Cases by Onset Week</a:t>
            </a:r>
            <a:r>
              <a:rPr lang="en-US" sz="3600" b="1" dirty="0">
                <a:ln w="0"/>
                <a:solidFill>
                  <a:schemeClr val="accent1"/>
                </a:solidFill>
                <a:effectLst>
                  <a:outerShdw blurRad="38100" dist="25400" dir="5400000" algn="ctr" rotWithShape="0">
                    <a:srgbClr val="6E747A">
                      <a:alpha val="43000"/>
                    </a:srgbClr>
                  </a:outerShdw>
                </a:effectLst>
                <a:latin typeface="+mn-lt"/>
                <a:cs typeface="Arial"/>
              </a:rPr>
              <a:t>, San Diego, 11/1/2016 – 5/18/2018*</a:t>
            </a:r>
            <a:endParaRPr sz="3600" b="1" dirty="0">
              <a:ln w="0"/>
              <a:solidFill>
                <a:schemeClr val="accent1"/>
              </a:solidFill>
              <a:effectLst>
                <a:outerShdw blurRad="38100" dist="25400" dir="5400000" algn="ctr" rotWithShape="0">
                  <a:srgbClr val="6E747A">
                    <a:alpha val="43000"/>
                  </a:srgbClr>
                </a:outerShdw>
              </a:effectLst>
              <a:latin typeface="Arial"/>
              <a:cs typeface="Arial"/>
            </a:endParaRPr>
          </a:p>
        </p:txBody>
      </p:sp>
      <p:sp>
        <p:nvSpPr>
          <p:cNvPr id="5" name="object 5"/>
          <p:cNvSpPr/>
          <p:nvPr/>
        </p:nvSpPr>
        <p:spPr>
          <a:xfrm>
            <a:off x="1143001" y="1884681"/>
            <a:ext cx="6857999" cy="336384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2982849" y="3200528"/>
            <a:ext cx="88583" cy="748665"/>
          </a:xfrm>
          <a:custGeom>
            <a:avLst/>
            <a:gdLst/>
            <a:ahLst/>
            <a:cxnLst/>
            <a:rect l="l" t="t" r="r" b="b"/>
            <a:pathLst>
              <a:path w="118110" h="748664">
                <a:moveTo>
                  <a:pt x="14097" y="632587"/>
                </a:moveTo>
                <a:lnTo>
                  <a:pt x="8128" y="636143"/>
                </a:lnTo>
                <a:lnTo>
                  <a:pt x="2031" y="639699"/>
                </a:lnTo>
                <a:lnTo>
                  <a:pt x="0" y="647446"/>
                </a:lnTo>
                <a:lnTo>
                  <a:pt x="58928" y="748538"/>
                </a:lnTo>
                <a:lnTo>
                  <a:pt x="73659" y="723265"/>
                </a:lnTo>
                <a:lnTo>
                  <a:pt x="46228" y="723265"/>
                </a:lnTo>
                <a:lnTo>
                  <a:pt x="46228" y="676420"/>
                </a:lnTo>
                <a:lnTo>
                  <a:pt x="25400" y="640715"/>
                </a:lnTo>
                <a:lnTo>
                  <a:pt x="21970" y="634619"/>
                </a:lnTo>
                <a:lnTo>
                  <a:pt x="14097" y="632587"/>
                </a:lnTo>
                <a:close/>
              </a:path>
              <a:path w="118110" h="748664">
                <a:moveTo>
                  <a:pt x="46228" y="676420"/>
                </a:moveTo>
                <a:lnTo>
                  <a:pt x="46228" y="723265"/>
                </a:lnTo>
                <a:lnTo>
                  <a:pt x="71628" y="723265"/>
                </a:lnTo>
                <a:lnTo>
                  <a:pt x="71628" y="716915"/>
                </a:lnTo>
                <a:lnTo>
                  <a:pt x="48006" y="716915"/>
                </a:lnTo>
                <a:lnTo>
                  <a:pt x="58928" y="698191"/>
                </a:lnTo>
                <a:lnTo>
                  <a:pt x="46228" y="676420"/>
                </a:lnTo>
                <a:close/>
              </a:path>
              <a:path w="118110" h="748664">
                <a:moveTo>
                  <a:pt x="103759" y="632587"/>
                </a:moveTo>
                <a:lnTo>
                  <a:pt x="95885" y="634619"/>
                </a:lnTo>
                <a:lnTo>
                  <a:pt x="92456" y="640715"/>
                </a:lnTo>
                <a:lnTo>
                  <a:pt x="71628" y="676420"/>
                </a:lnTo>
                <a:lnTo>
                  <a:pt x="71628" y="723265"/>
                </a:lnTo>
                <a:lnTo>
                  <a:pt x="73659" y="723265"/>
                </a:lnTo>
                <a:lnTo>
                  <a:pt x="117856" y="647446"/>
                </a:lnTo>
                <a:lnTo>
                  <a:pt x="115824" y="639699"/>
                </a:lnTo>
                <a:lnTo>
                  <a:pt x="109728" y="636143"/>
                </a:lnTo>
                <a:lnTo>
                  <a:pt x="103759" y="632587"/>
                </a:lnTo>
                <a:close/>
              </a:path>
              <a:path w="118110" h="748664">
                <a:moveTo>
                  <a:pt x="58928" y="698191"/>
                </a:moveTo>
                <a:lnTo>
                  <a:pt x="48006" y="716915"/>
                </a:lnTo>
                <a:lnTo>
                  <a:pt x="69850" y="716915"/>
                </a:lnTo>
                <a:lnTo>
                  <a:pt x="58928" y="698191"/>
                </a:lnTo>
                <a:close/>
              </a:path>
              <a:path w="118110" h="748664">
                <a:moveTo>
                  <a:pt x="71628" y="676420"/>
                </a:moveTo>
                <a:lnTo>
                  <a:pt x="58928" y="698191"/>
                </a:lnTo>
                <a:lnTo>
                  <a:pt x="69850" y="716915"/>
                </a:lnTo>
                <a:lnTo>
                  <a:pt x="71628" y="716915"/>
                </a:lnTo>
                <a:lnTo>
                  <a:pt x="71628" y="676420"/>
                </a:lnTo>
                <a:close/>
              </a:path>
              <a:path w="118110" h="748664">
                <a:moveTo>
                  <a:pt x="71628" y="0"/>
                </a:moveTo>
                <a:lnTo>
                  <a:pt x="46228" y="0"/>
                </a:lnTo>
                <a:lnTo>
                  <a:pt x="46228" y="676420"/>
                </a:lnTo>
                <a:lnTo>
                  <a:pt x="58928" y="698191"/>
                </a:lnTo>
                <a:lnTo>
                  <a:pt x="71628" y="676420"/>
                </a:lnTo>
                <a:lnTo>
                  <a:pt x="71628" y="0"/>
                </a:lnTo>
                <a:close/>
              </a:path>
            </a:pathLst>
          </a:custGeom>
          <a:solidFill>
            <a:srgbClr val="C00000"/>
          </a:solidFill>
        </p:spPr>
        <p:txBody>
          <a:bodyPr wrap="square" lIns="0" tIns="0" rIns="0" bIns="0" rtlCol="0"/>
          <a:lstStyle/>
          <a:p>
            <a:endParaRPr dirty="0"/>
          </a:p>
        </p:txBody>
      </p:sp>
      <p:sp>
        <p:nvSpPr>
          <p:cNvPr id="8" name="object 8"/>
          <p:cNvSpPr txBox="1"/>
          <p:nvPr/>
        </p:nvSpPr>
        <p:spPr>
          <a:xfrm>
            <a:off x="2770387" y="2915507"/>
            <a:ext cx="561023" cy="492443"/>
          </a:xfrm>
          <a:prstGeom prst="rect">
            <a:avLst/>
          </a:prstGeom>
        </p:spPr>
        <p:txBody>
          <a:bodyPr vert="horz" wrap="square" lIns="0" tIns="0" rIns="0" bIns="0" rtlCol="0">
            <a:spAutoFit/>
          </a:bodyPr>
          <a:lstStyle/>
          <a:p>
            <a:pPr marL="12700"/>
            <a:r>
              <a:rPr sz="1600" b="1" spc="-15" dirty="0">
                <a:solidFill>
                  <a:srgbClr val="C00000"/>
                </a:solidFill>
                <a:latin typeface="+mn-lt"/>
                <a:cs typeface="Arial"/>
              </a:rPr>
              <a:t>C</a:t>
            </a:r>
            <a:r>
              <a:rPr sz="1600" b="1" spc="-65" dirty="0">
                <a:solidFill>
                  <a:srgbClr val="C00000"/>
                </a:solidFill>
                <a:latin typeface="+mn-lt"/>
                <a:cs typeface="Arial"/>
              </a:rPr>
              <a:t>A</a:t>
            </a:r>
            <a:r>
              <a:rPr sz="1600" b="1" spc="-10" dirty="0">
                <a:solidFill>
                  <a:srgbClr val="C00000"/>
                </a:solidFill>
                <a:latin typeface="+mn-lt"/>
                <a:cs typeface="Arial"/>
              </a:rPr>
              <a:t>H</a:t>
            </a:r>
            <a:r>
              <a:rPr sz="1600" b="1" spc="-55" dirty="0">
                <a:solidFill>
                  <a:srgbClr val="C00000"/>
                </a:solidFill>
                <a:latin typeface="+mn-lt"/>
                <a:cs typeface="Arial"/>
              </a:rPr>
              <a:t>A</a:t>
            </a:r>
            <a:r>
              <a:rPr sz="1600" b="1" spc="-15" dirty="0">
                <a:solidFill>
                  <a:srgbClr val="C00000"/>
                </a:solidFill>
                <a:latin typeface="+mn-lt"/>
                <a:cs typeface="Arial"/>
              </a:rPr>
              <a:t>N</a:t>
            </a:r>
            <a:endParaRPr sz="1600" dirty="0">
              <a:latin typeface="+mn-lt"/>
              <a:cs typeface="Arial"/>
            </a:endParaRPr>
          </a:p>
        </p:txBody>
      </p:sp>
      <p:sp>
        <p:nvSpPr>
          <p:cNvPr id="9" name="object 9"/>
          <p:cNvSpPr/>
          <p:nvPr/>
        </p:nvSpPr>
        <p:spPr>
          <a:xfrm>
            <a:off x="5003767" y="1999616"/>
            <a:ext cx="88583" cy="484505"/>
          </a:xfrm>
          <a:custGeom>
            <a:avLst/>
            <a:gdLst/>
            <a:ahLst/>
            <a:cxnLst/>
            <a:rect l="l" t="t" r="r" b="b"/>
            <a:pathLst>
              <a:path w="118110" h="484505">
                <a:moveTo>
                  <a:pt x="14097" y="368173"/>
                </a:moveTo>
                <a:lnTo>
                  <a:pt x="8128" y="371729"/>
                </a:lnTo>
                <a:lnTo>
                  <a:pt x="2032" y="375285"/>
                </a:lnTo>
                <a:lnTo>
                  <a:pt x="0" y="383032"/>
                </a:lnTo>
                <a:lnTo>
                  <a:pt x="58928" y="484124"/>
                </a:lnTo>
                <a:lnTo>
                  <a:pt x="73659" y="458850"/>
                </a:lnTo>
                <a:lnTo>
                  <a:pt x="46228" y="458850"/>
                </a:lnTo>
                <a:lnTo>
                  <a:pt x="46228" y="412006"/>
                </a:lnTo>
                <a:lnTo>
                  <a:pt x="21844" y="370205"/>
                </a:lnTo>
                <a:lnTo>
                  <a:pt x="14097" y="368173"/>
                </a:lnTo>
                <a:close/>
              </a:path>
              <a:path w="118110" h="484505">
                <a:moveTo>
                  <a:pt x="46228" y="412006"/>
                </a:moveTo>
                <a:lnTo>
                  <a:pt x="46228" y="458850"/>
                </a:lnTo>
                <a:lnTo>
                  <a:pt x="71628" y="458850"/>
                </a:lnTo>
                <a:lnTo>
                  <a:pt x="71628" y="452500"/>
                </a:lnTo>
                <a:lnTo>
                  <a:pt x="48006" y="452500"/>
                </a:lnTo>
                <a:lnTo>
                  <a:pt x="58928" y="433777"/>
                </a:lnTo>
                <a:lnTo>
                  <a:pt x="46228" y="412006"/>
                </a:lnTo>
                <a:close/>
              </a:path>
              <a:path w="118110" h="484505">
                <a:moveTo>
                  <a:pt x="103759" y="368173"/>
                </a:moveTo>
                <a:lnTo>
                  <a:pt x="95885" y="370205"/>
                </a:lnTo>
                <a:lnTo>
                  <a:pt x="92456" y="376300"/>
                </a:lnTo>
                <a:lnTo>
                  <a:pt x="71628" y="412006"/>
                </a:lnTo>
                <a:lnTo>
                  <a:pt x="71628" y="458850"/>
                </a:lnTo>
                <a:lnTo>
                  <a:pt x="73659" y="458850"/>
                </a:lnTo>
                <a:lnTo>
                  <a:pt x="117856" y="383032"/>
                </a:lnTo>
                <a:lnTo>
                  <a:pt x="115824" y="375285"/>
                </a:lnTo>
                <a:lnTo>
                  <a:pt x="109728" y="371729"/>
                </a:lnTo>
                <a:lnTo>
                  <a:pt x="103759" y="368173"/>
                </a:lnTo>
                <a:close/>
              </a:path>
              <a:path w="118110" h="484505">
                <a:moveTo>
                  <a:pt x="58928" y="433777"/>
                </a:moveTo>
                <a:lnTo>
                  <a:pt x="48006" y="452500"/>
                </a:lnTo>
                <a:lnTo>
                  <a:pt x="69850" y="452500"/>
                </a:lnTo>
                <a:lnTo>
                  <a:pt x="58928" y="433777"/>
                </a:lnTo>
                <a:close/>
              </a:path>
              <a:path w="118110" h="484505">
                <a:moveTo>
                  <a:pt x="71628" y="412006"/>
                </a:moveTo>
                <a:lnTo>
                  <a:pt x="58928" y="433777"/>
                </a:lnTo>
                <a:lnTo>
                  <a:pt x="69850" y="452500"/>
                </a:lnTo>
                <a:lnTo>
                  <a:pt x="71628" y="452500"/>
                </a:lnTo>
                <a:lnTo>
                  <a:pt x="71628" y="412006"/>
                </a:lnTo>
                <a:close/>
              </a:path>
              <a:path w="118110" h="484505">
                <a:moveTo>
                  <a:pt x="71628" y="0"/>
                </a:moveTo>
                <a:lnTo>
                  <a:pt x="46228" y="0"/>
                </a:lnTo>
                <a:lnTo>
                  <a:pt x="46228" y="412006"/>
                </a:lnTo>
                <a:lnTo>
                  <a:pt x="58928" y="433777"/>
                </a:lnTo>
                <a:lnTo>
                  <a:pt x="71628" y="412006"/>
                </a:lnTo>
                <a:lnTo>
                  <a:pt x="71628" y="0"/>
                </a:lnTo>
                <a:close/>
              </a:path>
            </a:pathLst>
          </a:custGeom>
          <a:solidFill>
            <a:srgbClr val="C00000"/>
          </a:solidFill>
        </p:spPr>
        <p:txBody>
          <a:bodyPr wrap="square" lIns="0" tIns="0" rIns="0" bIns="0" rtlCol="0"/>
          <a:lstStyle/>
          <a:p>
            <a:endParaRPr dirty="0"/>
          </a:p>
        </p:txBody>
      </p:sp>
      <p:sp>
        <p:nvSpPr>
          <p:cNvPr id="10" name="object 10"/>
          <p:cNvSpPr txBox="1"/>
          <p:nvPr/>
        </p:nvSpPr>
        <p:spPr>
          <a:xfrm>
            <a:off x="6398813" y="3011919"/>
            <a:ext cx="839153" cy="492443"/>
          </a:xfrm>
          <a:prstGeom prst="rect">
            <a:avLst/>
          </a:prstGeom>
        </p:spPr>
        <p:txBody>
          <a:bodyPr vert="horz" wrap="square" lIns="0" tIns="0" rIns="0" bIns="0" rtlCol="0">
            <a:spAutoFit/>
          </a:bodyPr>
          <a:lstStyle/>
          <a:p>
            <a:pPr marL="12700"/>
            <a:r>
              <a:rPr sz="1600" b="1" spc="-15" dirty="0">
                <a:solidFill>
                  <a:srgbClr val="C00000"/>
                </a:solidFill>
                <a:latin typeface="+mn-lt"/>
                <a:cs typeface="Arial"/>
              </a:rPr>
              <a:t>PHE</a:t>
            </a:r>
            <a:r>
              <a:rPr sz="1600" b="1" spc="-10" dirty="0">
                <a:solidFill>
                  <a:srgbClr val="C00000"/>
                </a:solidFill>
                <a:latin typeface="+mn-lt"/>
                <a:cs typeface="Arial"/>
              </a:rPr>
              <a:t> Ended</a:t>
            </a:r>
            <a:endParaRPr sz="1600" dirty="0">
              <a:latin typeface="+mn-lt"/>
              <a:cs typeface="Arial"/>
            </a:endParaRPr>
          </a:p>
        </p:txBody>
      </p:sp>
      <p:sp>
        <p:nvSpPr>
          <p:cNvPr id="11" name="object 11"/>
          <p:cNvSpPr/>
          <p:nvPr/>
        </p:nvSpPr>
        <p:spPr>
          <a:xfrm>
            <a:off x="6744557" y="3302635"/>
            <a:ext cx="88583" cy="748665"/>
          </a:xfrm>
          <a:custGeom>
            <a:avLst/>
            <a:gdLst/>
            <a:ahLst/>
            <a:cxnLst/>
            <a:rect l="l" t="t" r="r" b="b"/>
            <a:pathLst>
              <a:path w="118109" h="748664">
                <a:moveTo>
                  <a:pt x="14224" y="632587"/>
                </a:moveTo>
                <a:lnTo>
                  <a:pt x="2031" y="639698"/>
                </a:lnTo>
                <a:lnTo>
                  <a:pt x="0" y="647445"/>
                </a:lnTo>
                <a:lnTo>
                  <a:pt x="58927" y="748538"/>
                </a:lnTo>
                <a:lnTo>
                  <a:pt x="73618" y="723391"/>
                </a:lnTo>
                <a:lnTo>
                  <a:pt x="46227" y="723391"/>
                </a:lnTo>
                <a:lnTo>
                  <a:pt x="46227" y="676202"/>
                </a:lnTo>
                <a:lnTo>
                  <a:pt x="21971" y="634619"/>
                </a:lnTo>
                <a:lnTo>
                  <a:pt x="14224" y="632587"/>
                </a:lnTo>
                <a:close/>
              </a:path>
              <a:path w="118109" h="748664">
                <a:moveTo>
                  <a:pt x="46227" y="676202"/>
                </a:moveTo>
                <a:lnTo>
                  <a:pt x="46227" y="723391"/>
                </a:lnTo>
                <a:lnTo>
                  <a:pt x="71627" y="723391"/>
                </a:lnTo>
                <a:lnTo>
                  <a:pt x="71627" y="716914"/>
                </a:lnTo>
                <a:lnTo>
                  <a:pt x="48005" y="716914"/>
                </a:lnTo>
                <a:lnTo>
                  <a:pt x="58991" y="698082"/>
                </a:lnTo>
                <a:lnTo>
                  <a:pt x="46227" y="676202"/>
                </a:lnTo>
                <a:close/>
              </a:path>
              <a:path w="118109" h="748664">
                <a:moveTo>
                  <a:pt x="103758" y="632587"/>
                </a:moveTo>
                <a:lnTo>
                  <a:pt x="96011" y="634619"/>
                </a:lnTo>
                <a:lnTo>
                  <a:pt x="71754" y="676202"/>
                </a:lnTo>
                <a:lnTo>
                  <a:pt x="71627" y="723391"/>
                </a:lnTo>
                <a:lnTo>
                  <a:pt x="73618" y="723391"/>
                </a:lnTo>
                <a:lnTo>
                  <a:pt x="114426" y="653541"/>
                </a:lnTo>
                <a:lnTo>
                  <a:pt x="117855" y="647445"/>
                </a:lnTo>
                <a:lnTo>
                  <a:pt x="115824" y="639698"/>
                </a:lnTo>
                <a:lnTo>
                  <a:pt x="109854" y="636142"/>
                </a:lnTo>
                <a:lnTo>
                  <a:pt x="103758" y="632587"/>
                </a:lnTo>
                <a:close/>
              </a:path>
              <a:path w="118109" h="748664">
                <a:moveTo>
                  <a:pt x="58991" y="698082"/>
                </a:moveTo>
                <a:lnTo>
                  <a:pt x="48005" y="716914"/>
                </a:lnTo>
                <a:lnTo>
                  <a:pt x="69976" y="716914"/>
                </a:lnTo>
                <a:lnTo>
                  <a:pt x="58991" y="698082"/>
                </a:lnTo>
                <a:close/>
              </a:path>
              <a:path w="118109" h="748664">
                <a:moveTo>
                  <a:pt x="71627" y="676420"/>
                </a:moveTo>
                <a:lnTo>
                  <a:pt x="58991" y="698082"/>
                </a:lnTo>
                <a:lnTo>
                  <a:pt x="69976" y="716914"/>
                </a:lnTo>
                <a:lnTo>
                  <a:pt x="71627" y="716914"/>
                </a:lnTo>
                <a:lnTo>
                  <a:pt x="71627" y="676420"/>
                </a:lnTo>
                <a:close/>
              </a:path>
              <a:path w="118109" h="748664">
                <a:moveTo>
                  <a:pt x="71627" y="0"/>
                </a:moveTo>
                <a:lnTo>
                  <a:pt x="46227" y="0"/>
                </a:lnTo>
                <a:lnTo>
                  <a:pt x="46354" y="676420"/>
                </a:lnTo>
                <a:lnTo>
                  <a:pt x="58991" y="698082"/>
                </a:lnTo>
                <a:lnTo>
                  <a:pt x="71627" y="676420"/>
                </a:lnTo>
                <a:lnTo>
                  <a:pt x="71627" y="0"/>
                </a:lnTo>
                <a:close/>
              </a:path>
            </a:pathLst>
          </a:custGeom>
          <a:solidFill>
            <a:srgbClr val="C00000"/>
          </a:solidFill>
        </p:spPr>
        <p:txBody>
          <a:bodyPr wrap="square" lIns="0" tIns="0" rIns="0" bIns="0" rtlCol="0"/>
          <a:lstStyle/>
          <a:p>
            <a:endParaRPr dirty="0"/>
          </a:p>
        </p:txBody>
      </p:sp>
      <p:sp>
        <p:nvSpPr>
          <p:cNvPr id="12" name="Rectangle 11"/>
          <p:cNvSpPr/>
          <p:nvPr/>
        </p:nvSpPr>
        <p:spPr>
          <a:xfrm>
            <a:off x="3241224" y="1687675"/>
            <a:ext cx="3420836" cy="338554"/>
          </a:xfrm>
          <a:prstGeom prst="rect">
            <a:avLst/>
          </a:prstGeom>
        </p:spPr>
        <p:txBody>
          <a:bodyPr wrap="square">
            <a:spAutoFit/>
          </a:bodyPr>
          <a:lstStyle/>
          <a:p>
            <a:pPr marL="1719580">
              <a:lnSpc>
                <a:spcPct val="100000"/>
              </a:lnSpc>
            </a:pPr>
            <a:r>
              <a:rPr lang="en-US" sz="1600" b="1" spc="-15" dirty="0">
                <a:solidFill>
                  <a:srgbClr val="C00000"/>
                </a:solidFill>
                <a:latin typeface="+mn-lt"/>
                <a:cs typeface="Arial"/>
              </a:rPr>
              <a:t>PHE</a:t>
            </a:r>
            <a:r>
              <a:rPr lang="en-US" sz="1600" b="1" spc="-10" dirty="0">
                <a:solidFill>
                  <a:srgbClr val="C00000"/>
                </a:solidFill>
                <a:latin typeface="+mn-lt"/>
                <a:cs typeface="Arial"/>
              </a:rPr>
              <a:t> Declared</a:t>
            </a:r>
            <a:endParaRPr lang="en-US" sz="1600" dirty="0">
              <a:latin typeface="+mn-lt"/>
              <a:cs typeface="Arial"/>
            </a:endParaRPr>
          </a:p>
        </p:txBody>
      </p:sp>
      <p:sp>
        <p:nvSpPr>
          <p:cNvPr id="13" name="TextBox 12"/>
          <p:cNvSpPr txBox="1"/>
          <p:nvPr/>
        </p:nvSpPr>
        <p:spPr>
          <a:xfrm>
            <a:off x="1698172" y="5620660"/>
            <a:ext cx="2144067" cy="840230"/>
          </a:xfrm>
          <a:prstGeom prst="rect">
            <a:avLst/>
          </a:prstGeom>
          <a:noFill/>
        </p:spPr>
        <p:txBody>
          <a:bodyPr wrap="square" rtlCol="0">
            <a:spAutoFit/>
          </a:bodyPr>
          <a:lstStyle/>
          <a:p>
            <a:pPr>
              <a:lnSpc>
                <a:spcPct val="90000"/>
              </a:lnSpc>
            </a:pPr>
            <a:r>
              <a:rPr lang="en-US" dirty="0">
                <a:ln w="0"/>
                <a:effectLst>
                  <a:outerShdw blurRad="38100" dist="38100" dir="2700000" algn="tl">
                    <a:srgbClr val="000000">
                      <a:alpha val="43137"/>
                    </a:srgbClr>
                  </a:outerShdw>
                </a:effectLst>
                <a:latin typeface="+mn-lt"/>
              </a:rPr>
              <a:t>Last outbreak-related case: </a:t>
            </a:r>
            <a:r>
              <a:rPr lang="en-US" dirty="0" smtClean="0">
                <a:ln w="0"/>
                <a:effectLst>
                  <a:outerShdw blurRad="38100" dist="38100" dir="2700000" algn="tl">
                    <a:srgbClr val="000000">
                      <a:alpha val="43137"/>
                    </a:srgbClr>
                  </a:outerShdw>
                </a:effectLst>
                <a:latin typeface="+mn-lt"/>
              </a:rPr>
              <a:t>April 4, 2018</a:t>
            </a:r>
            <a:endParaRPr lang="en-US" dirty="0">
              <a:ln w="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4063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61" y="363592"/>
            <a:ext cx="4544786" cy="1143000"/>
          </a:xfrm>
        </p:spPr>
        <p:txBody>
          <a:bodyPr>
            <a:normAutofit fontScale="90000"/>
          </a:bodyPr>
          <a:lstStyle/>
          <a:p>
            <a:r>
              <a:rPr lang="en-US" dirty="0">
                <a:effectLst>
                  <a:outerShdw blurRad="38100" dist="38100" dir="2700000" algn="tl">
                    <a:srgbClr val="000000">
                      <a:alpha val="43137"/>
                    </a:srgbClr>
                  </a:outerShdw>
                </a:effectLst>
              </a:rPr>
              <a:t>Illicit Drug Use in the United States, 2016</a:t>
            </a:r>
          </a:p>
        </p:txBody>
      </p:sp>
      <p:sp>
        <p:nvSpPr>
          <p:cNvPr id="3" name="Content Placeholder 2"/>
          <p:cNvSpPr>
            <a:spLocks noGrp="1"/>
          </p:cNvSpPr>
          <p:nvPr>
            <p:ph idx="1"/>
          </p:nvPr>
        </p:nvSpPr>
        <p:spPr>
          <a:xfrm>
            <a:off x="716768" y="1823161"/>
            <a:ext cx="4217840" cy="4297363"/>
          </a:xfrm>
        </p:spPr>
        <p:txBody>
          <a:bodyPr/>
          <a:lstStyle/>
          <a:p>
            <a:pPr>
              <a:lnSpc>
                <a:spcPct val="90000"/>
              </a:lnSpc>
            </a:pPr>
            <a:r>
              <a:rPr lang="en-US" sz="2400" dirty="0"/>
              <a:t>20.1 million Americans were estimated to have a substance use disorder in 2016 (7.5% of people aged 12 or older); of these, </a:t>
            </a:r>
            <a:r>
              <a:rPr lang="en-US" sz="2400" u="sng" dirty="0"/>
              <a:t>7.4 million were illicit drug users</a:t>
            </a:r>
          </a:p>
          <a:p>
            <a:endParaRPr lang="en-US" dirty="0"/>
          </a:p>
        </p:txBody>
      </p:sp>
      <p:pic>
        <p:nvPicPr>
          <p:cNvPr id="5" name="Picture 4"/>
          <p:cNvPicPr>
            <a:picLocks noChangeAspect="1"/>
          </p:cNvPicPr>
          <p:nvPr/>
        </p:nvPicPr>
        <p:blipFill>
          <a:blip r:embed="rId3"/>
          <a:stretch>
            <a:fillRect/>
          </a:stretch>
        </p:blipFill>
        <p:spPr>
          <a:xfrm>
            <a:off x="5032652" y="2193072"/>
            <a:ext cx="4042575" cy="3363223"/>
          </a:xfrm>
          <a:prstGeom prst="rect">
            <a:avLst/>
          </a:prstGeom>
        </p:spPr>
      </p:pic>
      <p:sp>
        <p:nvSpPr>
          <p:cNvPr id="6" name="TextBox 5"/>
          <p:cNvSpPr txBox="1"/>
          <p:nvPr/>
        </p:nvSpPr>
        <p:spPr>
          <a:xfrm>
            <a:off x="1414953" y="6499527"/>
            <a:ext cx="7869334" cy="615553"/>
          </a:xfrm>
          <a:prstGeom prst="rect">
            <a:avLst/>
          </a:prstGeom>
          <a:noFill/>
        </p:spPr>
        <p:txBody>
          <a:bodyPr wrap="none" rtlCol="0">
            <a:spAutoFit/>
          </a:bodyPr>
          <a:lstStyle/>
          <a:p>
            <a:r>
              <a:rPr lang="en-US" sz="1600" dirty="0">
                <a:ln w="0"/>
                <a:effectLst>
                  <a:outerShdw blurRad="38100" dist="38100" dir="2700000" algn="tl">
                    <a:srgbClr val="000000">
                      <a:alpha val="43137"/>
                    </a:srgbClr>
                  </a:outerShdw>
                </a:effectLst>
                <a:latin typeface="+mn-lt"/>
                <a:hlinkClick r:id="rId4"/>
              </a:rPr>
              <a:t>https://www.samhsa.gov/data/sites/default/files/NSDUH-FFR1-2016/NSDUH-FFR1-2016.pdf</a:t>
            </a:r>
            <a:endParaRPr lang="en-US" sz="1600" dirty="0">
              <a:ln w="0"/>
              <a:effectLst>
                <a:outerShdw blurRad="38100" dist="38100" dir="2700000" algn="tl">
                  <a:srgbClr val="000000">
                    <a:alpha val="43137"/>
                  </a:srgbClr>
                </a:outerShdw>
              </a:effectLst>
              <a:latin typeface="+mn-lt"/>
            </a:endParaRPr>
          </a:p>
          <a:p>
            <a:endParaRPr lang="en-US" dirty="0"/>
          </a:p>
        </p:txBody>
      </p:sp>
      <p:pic>
        <p:nvPicPr>
          <p:cNvPr id="9" name="Picture 8"/>
          <p:cNvPicPr>
            <a:picLocks noChangeAspect="1"/>
          </p:cNvPicPr>
          <p:nvPr/>
        </p:nvPicPr>
        <p:blipFill>
          <a:blip r:embed="rId5"/>
          <a:stretch>
            <a:fillRect/>
          </a:stretch>
        </p:blipFill>
        <p:spPr>
          <a:xfrm>
            <a:off x="1114156" y="3962400"/>
            <a:ext cx="3291840" cy="2194560"/>
          </a:xfrm>
          <a:prstGeom prst="rect">
            <a:avLst/>
          </a:prstGeom>
          <a:ln>
            <a:solidFill>
              <a:srgbClr val="FF9900"/>
            </a:solidFill>
          </a:ln>
        </p:spPr>
      </p:pic>
    </p:spTree>
    <p:extLst>
      <p:ext uri="{BB962C8B-B14F-4D97-AF65-F5344CB8AC3E}">
        <p14:creationId xmlns:p14="http://schemas.microsoft.com/office/powerpoint/2010/main" val="1429885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National Injury Death Trends</a:t>
            </a:r>
            <a:endParaRPr lang="en-US" dirty="0"/>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8663" y="1600200"/>
            <a:ext cx="76866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36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838200" y="6324600"/>
            <a:ext cx="10668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cs typeface="Arial" charset="0"/>
              </a:rPr>
              <a:t>Oct 13, 2018</a:t>
            </a:r>
          </a:p>
        </p:txBody>
      </p:sp>
      <p:sp>
        <p:nvSpPr>
          <p:cNvPr id="14339" name="Footer Placeholder 4"/>
          <p:cNvSpPr>
            <a:spLocks noGrp="1"/>
          </p:cNvSpPr>
          <p:nvPr>
            <p:ph type="ftr" sz="quarter" idx="11"/>
          </p:nvPr>
        </p:nvSpPr>
        <p:spPr bwMode="auto">
          <a:xfrm>
            <a:off x="2057400" y="6296025"/>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Tahoma" pitchFamily="34" charset="0"/>
                <a:cs typeface="Tahoma" pitchFamily="34" charset="0"/>
              </a:rPr>
              <a:t>Department of Health Services – Opioid Crisis: Public Health Perspective</a:t>
            </a:r>
          </a:p>
        </p:txBody>
      </p:sp>
      <p:sp>
        <p:nvSpPr>
          <p:cNvPr id="14340"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3AA2297-F9CB-4008-9408-FE5AD28DC9F2}" type="slidenum">
              <a:rPr lang="en-US" altLang="en-US" sz="1000" smtClean="0">
                <a:latin typeface="Times New Roman" pitchFamily="18" charset="0"/>
              </a:rPr>
              <a:pPr eaLnBrk="1" hangingPunct="1">
                <a:spcBef>
                  <a:spcPct val="0"/>
                </a:spcBef>
                <a:buClrTx/>
                <a:buSzTx/>
                <a:buFontTx/>
                <a:buNone/>
              </a:pPr>
              <a:t>15</a:t>
            </a:fld>
            <a:endParaRPr lang="en-US" altLang="en-US" sz="1000" smtClean="0">
              <a:latin typeface="Times New Roman" pitchFamily="18" charset="0"/>
            </a:endParaRPr>
          </a:p>
        </p:txBody>
      </p:sp>
      <p:pic>
        <p:nvPicPr>
          <p:cNvPr id="14341"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2"/>
          <p:cNvSpPr txBox="1">
            <a:spLocks noChangeArrowheads="1"/>
          </p:cNvSpPr>
          <p:nvPr/>
        </p:nvSpPr>
        <p:spPr bwMode="auto">
          <a:xfrm>
            <a:off x="347663" y="3810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3600">
                <a:latin typeface="Arial" charset="0"/>
                <a:cs typeface="Arial" charset="0"/>
              </a:rPr>
              <a:t>Sacramento County experience</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34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143000"/>
            <a:ext cx="8229600" cy="4814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15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xfrm>
            <a:off x="838200" y="6324600"/>
            <a:ext cx="10668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cs typeface="Arial" charset="0"/>
              </a:rPr>
              <a:t>Oct 13, 2018</a:t>
            </a:r>
          </a:p>
        </p:txBody>
      </p:sp>
      <p:sp>
        <p:nvSpPr>
          <p:cNvPr id="17411" name="Footer Placeholder 4"/>
          <p:cNvSpPr>
            <a:spLocks noGrp="1"/>
          </p:cNvSpPr>
          <p:nvPr>
            <p:ph type="ftr" sz="quarter" idx="11"/>
          </p:nvPr>
        </p:nvSpPr>
        <p:spPr bwMode="auto">
          <a:xfrm>
            <a:off x="2057400" y="6296025"/>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Tahoma" pitchFamily="34" charset="0"/>
                <a:cs typeface="Tahoma" pitchFamily="34" charset="0"/>
              </a:rPr>
              <a:t>Department of Health Services – Opioid Crisis: Public Health Perspective</a:t>
            </a:r>
          </a:p>
        </p:txBody>
      </p:sp>
      <p:sp>
        <p:nvSpPr>
          <p:cNvPr id="17412"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A9304A1E-4737-44CC-A833-D8B8BC94A859}" type="slidenum">
              <a:rPr lang="en-US" altLang="en-US" sz="1000" smtClean="0">
                <a:latin typeface="Times New Roman" pitchFamily="18" charset="0"/>
              </a:rPr>
              <a:pPr eaLnBrk="1" hangingPunct="1">
                <a:spcBef>
                  <a:spcPct val="0"/>
                </a:spcBef>
                <a:buClrTx/>
                <a:buSzTx/>
                <a:buFontTx/>
                <a:buNone/>
              </a:pPr>
              <a:t>16</a:t>
            </a:fld>
            <a:endParaRPr lang="en-US" altLang="en-US" sz="1000" smtClean="0">
              <a:latin typeface="Times New Roman" pitchFamily="18" charset="0"/>
            </a:endParaRPr>
          </a:p>
        </p:txBody>
      </p:sp>
      <p:pic>
        <p:nvPicPr>
          <p:cNvPr id="17413"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2"/>
          <p:cNvSpPr txBox="1">
            <a:spLocks noChangeArrowheads="1"/>
          </p:cNvSpPr>
          <p:nvPr/>
        </p:nvSpPr>
        <p:spPr bwMode="auto">
          <a:xfrm>
            <a:off x="347663" y="3810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3600">
                <a:latin typeface="Arial" charset="0"/>
                <a:cs typeface="Arial" charset="0"/>
              </a:rPr>
              <a:t>Sacramento County Opioid Coalition</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1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1371600"/>
            <a:ext cx="8272463" cy="4302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651158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838200" y="6324600"/>
            <a:ext cx="10668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Arial" charset="0"/>
                <a:cs typeface="Arial" charset="0"/>
              </a:rPr>
              <a:t>Oct 13, 2018</a:t>
            </a:r>
          </a:p>
        </p:txBody>
      </p:sp>
      <p:sp>
        <p:nvSpPr>
          <p:cNvPr id="19459" name="Footer Placeholder 4"/>
          <p:cNvSpPr>
            <a:spLocks noGrp="1"/>
          </p:cNvSpPr>
          <p:nvPr>
            <p:ph type="ftr" sz="quarter" idx="11"/>
          </p:nvPr>
        </p:nvSpPr>
        <p:spPr bwMode="auto">
          <a:xfrm>
            <a:off x="2057400" y="6296025"/>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000" smtClean="0">
                <a:latin typeface="Tahoma" pitchFamily="34" charset="0"/>
                <a:cs typeface="Tahoma" pitchFamily="34" charset="0"/>
              </a:rPr>
              <a:t>Department of Health Services – Opioid Crisis: Public Health Perspective</a:t>
            </a:r>
          </a:p>
        </p:txBody>
      </p:sp>
      <p:sp>
        <p:nvSpPr>
          <p:cNvPr id="19460"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187F56A-84FB-4B04-A3F4-A1A569D12420}" type="slidenum">
              <a:rPr lang="en-US" altLang="en-US" sz="1000" smtClean="0">
                <a:latin typeface="Times New Roman" pitchFamily="18" charset="0"/>
              </a:rPr>
              <a:pPr eaLnBrk="1" hangingPunct="1">
                <a:spcBef>
                  <a:spcPct val="0"/>
                </a:spcBef>
                <a:buClrTx/>
                <a:buSzTx/>
                <a:buFontTx/>
                <a:buNone/>
              </a:pPr>
              <a:t>17</a:t>
            </a:fld>
            <a:endParaRPr lang="en-US" altLang="en-US" sz="1000" smtClean="0">
              <a:latin typeface="Times New Roman" pitchFamily="18" charset="0"/>
            </a:endParaRPr>
          </a:p>
        </p:txBody>
      </p:sp>
      <p:pic>
        <p:nvPicPr>
          <p:cNvPr id="19461"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463"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73025"/>
            <a:ext cx="4551362" cy="35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946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443388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946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4343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946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888" y="3733800"/>
            <a:ext cx="471328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4770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Justice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7032" y="1600200"/>
            <a:ext cx="68099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100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609600"/>
            <a:ext cx="7543800"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406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interest</a:t>
            </a:r>
            <a:endParaRPr lang="en-US" dirty="0"/>
          </a:p>
        </p:txBody>
      </p:sp>
      <p:sp>
        <p:nvSpPr>
          <p:cNvPr id="3" name="Content Placeholder 2"/>
          <p:cNvSpPr>
            <a:spLocks noGrp="1"/>
          </p:cNvSpPr>
          <p:nvPr>
            <p:ph idx="1"/>
          </p:nvPr>
        </p:nvSpPr>
        <p:spPr/>
        <p:txBody>
          <a:bodyPr/>
          <a:lstStyle/>
          <a:p>
            <a:r>
              <a:rPr lang="en-US" dirty="0" smtClean="0"/>
              <a:t>Public Health issues with the homeless population – Hepatitis A outbreak</a:t>
            </a:r>
          </a:p>
          <a:p>
            <a:r>
              <a:rPr lang="en-US" dirty="0" smtClean="0"/>
              <a:t>Opioid coalition</a:t>
            </a:r>
          </a:p>
          <a:p>
            <a:r>
              <a:rPr lang="en-US" dirty="0" smtClean="0"/>
              <a:t>Environmental Justice</a:t>
            </a:r>
          </a:p>
          <a:p>
            <a:r>
              <a:rPr lang="en-US" dirty="0" smtClean="0"/>
              <a:t>Lead in drinking water – testing in schools</a:t>
            </a:r>
            <a:endParaRPr lang="en-US" dirty="0"/>
          </a:p>
        </p:txBody>
      </p:sp>
    </p:spTree>
    <p:extLst>
      <p:ext uri="{BB962C8B-B14F-4D97-AF65-F5344CB8AC3E}">
        <p14:creationId xmlns:p14="http://schemas.microsoft.com/office/powerpoint/2010/main" val="253127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533400"/>
            <a:ext cx="8077200" cy="559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05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53399"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43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848600"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046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001000"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934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7924800"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26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086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16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testing in schools</a:t>
            </a:r>
            <a:endParaRPr lang="en-US" dirty="0"/>
          </a:p>
        </p:txBody>
      </p:sp>
      <p:sp>
        <p:nvSpPr>
          <p:cNvPr id="3" name="Content Placeholder 2"/>
          <p:cNvSpPr>
            <a:spLocks noGrp="1"/>
          </p:cNvSpPr>
          <p:nvPr>
            <p:ph idx="1"/>
          </p:nvPr>
        </p:nvSpPr>
        <p:spPr/>
        <p:txBody>
          <a:bodyPr/>
          <a:lstStyle/>
          <a:p>
            <a:pPr marL="0" indent="0">
              <a:buNone/>
            </a:pPr>
            <a:r>
              <a:rPr lang="en-US" dirty="0"/>
              <a:t>To further safeguard water quality in California’s K-12 public schools, California Assembly Bill 746 published on October 12, 2017, effective January 1, 2018, requires community water system to test lead levels, by July 1, 2019, in drinking water at all California public, K-12 school sites that were constructed before January 1, 2010.</a:t>
            </a:r>
          </a:p>
        </p:txBody>
      </p:sp>
    </p:spTree>
    <p:extLst>
      <p:ext uri="{BB962C8B-B14F-4D97-AF65-F5344CB8AC3E}">
        <p14:creationId xmlns:p14="http://schemas.microsoft.com/office/powerpoint/2010/main" val="113771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165129" cy="498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84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5" y="638609"/>
            <a:ext cx="7005588" cy="1143000"/>
          </a:xfrm>
        </p:spPr>
        <p:txBody>
          <a:bodyPr>
            <a:normAutofit fontScale="90000"/>
          </a:bodyPr>
          <a:lstStyle/>
          <a:p>
            <a:r>
              <a:rPr lang="en-US" dirty="0">
                <a:effectLst>
                  <a:outerShdw blurRad="38100" dist="38100" dir="2700000" algn="tl">
                    <a:srgbClr val="000000">
                      <a:alpha val="43137"/>
                    </a:srgbClr>
                  </a:outerShdw>
                </a:effectLst>
              </a:rPr>
              <a:t>Homelessness in the United States, 2017</a:t>
            </a:r>
          </a:p>
        </p:txBody>
      </p:sp>
      <p:sp>
        <p:nvSpPr>
          <p:cNvPr id="3" name="Content Placeholder 2"/>
          <p:cNvSpPr>
            <a:spLocks noGrp="1"/>
          </p:cNvSpPr>
          <p:nvPr>
            <p:ph idx="1"/>
          </p:nvPr>
        </p:nvSpPr>
        <p:spPr>
          <a:xfrm>
            <a:off x="504497" y="1787601"/>
            <a:ext cx="4786805" cy="4297363"/>
          </a:xfrm>
        </p:spPr>
        <p:txBody>
          <a:bodyPr>
            <a:normAutofit fontScale="85000" lnSpcReduction="20000"/>
          </a:bodyPr>
          <a:lstStyle/>
          <a:p>
            <a:pPr>
              <a:lnSpc>
                <a:spcPct val="85000"/>
              </a:lnSpc>
            </a:pPr>
            <a:r>
              <a:rPr lang="en-US" sz="2400" dirty="0"/>
              <a:t>U.S. cities that receive federal homelessness assistance grants must do a “point-in-time” count of homeless people the last Wednesday of each January; the homeless are classified as:</a:t>
            </a:r>
          </a:p>
          <a:p>
            <a:pPr lvl="1">
              <a:lnSpc>
                <a:spcPct val="85000"/>
              </a:lnSpc>
            </a:pPr>
            <a:r>
              <a:rPr lang="en-US" sz="2000" dirty="0"/>
              <a:t>Sheltered: residing in an emergency shelter or in transitional or supportive housing</a:t>
            </a:r>
          </a:p>
          <a:p>
            <a:pPr lvl="1">
              <a:lnSpc>
                <a:spcPct val="85000"/>
              </a:lnSpc>
            </a:pPr>
            <a:r>
              <a:rPr lang="en-US" sz="2000" dirty="0"/>
              <a:t>Unsheltered: residing in a place not meant for human habitation</a:t>
            </a:r>
          </a:p>
          <a:p>
            <a:pPr marL="228600" lvl="1" indent="0">
              <a:lnSpc>
                <a:spcPct val="85000"/>
              </a:lnSpc>
              <a:buNone/>
            </a:pPr>
            <a:endParaRPr lang="en-US" sz="1200" dirty="0"/>
          </a:p>
          <a:p>
            <a:pPr>
              <a:lnSpc>
                <a:spcPct val="85000"/>
              </a:lnSpc>
            </a:pPr>
            <a:r>
              <a:rPr lang="en-US" sz="2400" dirty="0"/>
              <a:t>U.S. population &gt;326 million</a:t>
            </a:r>
          </a:p>
          <a:p>
            <a:pPr lvl="1">
              <a:lnSpc>
                <a:spcPct val="85000"/>
              </a:lnSpc>
            </a:pPr>
            <a:r>
              <a:rPr lang="en-US" sz="2000" dirty="0"/>
              <a:t>Total homeless population was 554,000 in 2017</a:t>
            </a:r>
          </a:p>
          <a:p>
            <a:pPr lvl="2">
              <a:lnSpc>
                <a:spcPct val="85000"/>
              </a:lnSpc>
            </a:pPr>
            <a:r>
              <a:rPr lang="en-US" sz="1800" dirty="0"/>
              <a:t>193,000 (35%) of these were unsheltered (mostly adults; children are rarely unsheltered)</a:t>
            </a:r>
          </a:p>
          <a:p>
            <a:pPr lvl="2">
              <a:lnSpc>
                <a:spcPct val="85000"/>
              </a:lnSpc>
            </a:pPr>
            <a:r>
              <a:rPr lang="en-US" sz="1800" dirty="0"/>
              <a:t>The number of homeless increased 1% from 2016 to 2017,   but there has been a 14% decrease overall since 2007 </a:t>
            </a:r>
          </a:p>
          <a:p>
            <a:pPr marL="457200" lvl="2" indent="228600">
              <a:lnSpc>
                <a:spcPct val="85000"/>
              </a:lnSpc>
            </a:pPr>
            <a:r>
              <a:rPr lang="en-US" sz="1800" dirty="0"/>
              <a:t>2017 increase driven by increase in California numbers</a:t>
            </a:r>
          </a:p>
          <a:p>
            <a:pPr marL="573088" lvl="2" indent="0">
              <a:lnSpc>
                <a:spcPct val="90000"/>
              </a:lnSpc>
              <a:buNone/>
            </a:pPr>
            <a:endParaRPr lang="en-US" sz="1200" dirty="0">
              <a:hlinkClick r:id=""/>
            </a:endParaRPr>
          </a:p>
          <a:p>
            <a:pPr marL="858838" lvl="2" indent="-285750">
              <a:lnSpc>
                <a:spcPct val="90000"/>
              </a:lnSpc>
            </a:pPr>
            <a:endParaRPr lang="en-US" sz="1200" dirty="0">
              <a:hlinkClick r:id=""/>
            </a:endParaRPr>
          </a:p>
          <a:p>
            <a:pPr marL="573088" lvl="2" indent="0">
              <a:lnSpc>
                <a:spcPct val="90000"/>
              </a:lnSpc>
              <a:buNone/>
            </a:pPr>
            <a:endParaRPr lang="en-US" sz="1200" dirty="0"/>
          </a:p>
          <a:p>
            <a:pPr marL="914400" lvl="2" indent="0">
              <a:buNone/>
            </a:pP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8869" y="2062798"/>
            <a:ext cx="3680779" cy="3657917"/>
          </a:xfrm>
          <a:prstGeom prst="rect">
            <a:avLst/>
          </a:prstGeom>
          <a:ln>
            <a:solidFill>
              <a:srgbClr val="0070C0"/>
            </a:solidFill>
          </a:ln>
        </p:spPr>
      </p:pic>
      <p:sp>
        <p:nvSpPr>
          <p:cNvPr id="4" name="TextBox 3"/>
          <p:cNvSpPr txBox="1"/>
          <p:nvPr/>
        </p:nvSpPr>
        <p:spPr>
          <a:xfrm>
            <a:off x="88917" y="6509082"/>
            <a:ext cx="7185878" cy="313932"/>
          </a:xfrm>
          <a:prstGeom prst="rect">
            <a:avLst/>
          </a:prstGeom>
          <a:noFill/>
        </p:spPr>
        <p:txBody>
          <a:bodyPr wrap="none" rtlCol="0">
            <a:spAutoFit/>
          </a:bodyPr>
          <a:lstStyle/>
          <a:p>
            <a:pPr marL="573088" lvl="2" indent="0">
              <a:lnSpc>
                <a:spcPct val="90000"/>
              </a:lnSpc>
              <a:buNone/>
            </a:pPr>
            <a:r>
              <a:rPr lang="en-US" sz="1600" dirty="0">
                <a:ln w="0"/>
                <a:effectLst>
                  <a:outerShdw blurRad="38100" dist="19050" dir="2700000" algn="tl" rotWithShape="0">
                    <a:schemeClr val="dk1">
                      <a:alpha val="40000"/>
                    </a:schemeClr>
                  </a:outerShdw>
                </a:effectLst>
                <a:latin typeface="+mn-lt"/>
                <a:hlinkClick r:id="rId3"/>
              </a:rPr>
              <a:t>https://www.hudexchange.info/resources/documents/2017-AHAR-Part-1.pdf</a:t>
            </a:r>
            <a:endParaRPr lang="en-US" sz="1600" dirty="0">
              <a:ln w="0"/>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66045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a:effectLst>
                  <a:outerShdw blurRad="38100" dist="38100" dir="2700000" algn="tl">
                    <a:srgbClr val="000000">
                      <a:alpha val="43137"/>
                    </a:srgbClr>
                  </a:outerShdw>
                </a:effectLst>
              </a:rPr>
              <a:t>The 10 U.S. Cities with the Largest Homeless Populations and the Percentages of Unsheltered People, 2017 </a:t>
            </a:r>
          </a:p>
        </p:txBody>
      </p:sp>
      <p:graphicFrame>
        <p:nvGraphicFramePr>
          <p:cNvPr id="11" name="Table 10"/>
          <p:cNvGraphicFramePr>
            <a:graphicFrameLocks noGrp="1"/>
          </p:cNvGraphicFramePr>
          <p:nvPr>
            <p:extLst>
              <p:ext uri="{D42A27DB-BD31-4B8C-83A1-F6EECF244321}">
                <p14:modId xmlns:p14="http://schemas.microsoft.com/office/powerpoint/2010/main" val="2954465088"/>
              </p:ext>
            </p:extLst>
          </p:nvPr>
        </p:nvGraphicFramePr>
        <p:xfrm>
          <a:off x="381000" y="1447800"/>
          <a:ext cx="5334000" cy="51562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593527012"/>
                    </a:ext>
                  </a:extLst>
                </a:gridCol>
                <a:gridCol w="1100960">
                  <a:extLst>
                    <a:ext uri="{9D8B030D-6E8A-4147-A177-3AD203B41FA5}">
                      <a16:colId xmlns:a16="http://schemas.microsoft.com/office/drawing/2014/main" xmlns="" val="2974297246"/>
                    </a:ext>
                  </a:extLst>
                </a:gridCol>
                <a:gridCol w="1337440">
                  <a:extLst>
                    <a:ext uri="{9D8B030D-6E8A-4147-A177-3AD203B41FA5}">
                      <a16:colId xmlns:a16="http://schemas.microsoft.com/office/drawing/2014/main" xmlns="" val="3632506042"/>
                    </a:ext>
                  </a:extLst>
                </a:gridCol>
              </a:tblGrid>
              <a:tr h="640080">
                <a:tc>
                  <a:txBody>
                    <a:bodyPr/>
                    <a:lstStyle/>
                    <a:p>
                      <a:r>
                        <a:rPr lang="en-US" dirty="0">
                          <a:effectLst>
                            <a:outerShdw blurRad="38100" dist="38100" dir="2700000" algn="tl">
                              <a:srgbClr val="000000">
                                <a:alpha val="43137"/>
                              </a:srgbClr>
                            </a:outerShdw>
                          </a:effectLst>
                        </a:rPr>
                        <a:t>City Area</a:t>
                      </a:r>
                    </a:p>
                  </a:txBody>
                  <a:tcPr marL="68580" marR="68580"/>
                </a:tc>
                <a:tc>
                  <a:txBody>
                    <a:bodyPr/>
                    <a:lstStyle/>
                    <a:p>
                      <a:r>
                        <a:rPr lang="en-US" dirty="0">
                          <a:effectLst>
                            <a:outerShdw blurRad="38100" dist="38100" dir="2700000" algn="tl">
                              <a:srgbClr val="000000">
                                <a:alpha val="43137"/>
                              </a:srgbClr>
                            </a:outerShdw>
                          </a:effectLst>
                        </a:rPr>
                        <a:t>Total </a:t>
                      </a:r>
                    </a:p>
                    <a:p>
                      <a:r>
                        <a:rPr lang="en-US" dirty="0">
                          <a:effectLst>
                            <a:outerShdw blurRad="38100" dist="38100" dir="2700000" algn="tl">
                              <a:srgbClr val="000000">
                                <a:alpha val="43137"/>
                              </a:srgbClr>
                            </a:outerShdw>
                          </a:effectLst>
                        </a:rPr>
                        <a:t>Homeless</a:t>
                      </a:r>
                    </a:p>
                  </a:txBody>
                  <a:tcPr marL="68580" marR="68580"/>
                </a:tc>
                <a:tc>
                  <a:txBody>
                    <a:bodyPr/>
                    <a:lstStyle/>
                    <a:p>
                      <a:r>
                        <a:rPr lang="en-US" dirty="0">
                          <a:effectLst>
                            <a:outerShdw blurRad="38100" dist="38100" dir="2700000" algn="tl">
                              <a:srgbClr val="000000">
                                <a:alpha val="43137"/>
                              </a:srgbClr>
                            </a:outerShdw>
                          </a:effectLst>
                        </a:rPr>
                        <a:t>Percentage </a:t>
                      </a:r>
                    </a:p>
                    <a:p>
                      <a:r>
                        <a:rPr lang="en-US" dirty="0">
                          <a:effectLst>
                            <a:outerShdw blurRad="38100" dist="38100" dir="2700000" algn="tl">
                              <a:srgbClr val="000000">
                                <a:alpha val="43137"/>
                              </a:srgbClr>
                            </a:outerShdw>
                          </a:effectLst>
                        </a:rPr>
                        <a:t>Unsheltered</a:t>
                      </a:r>
                    </a:p>
                  </a:txBody>
                  <a:tcPr marL="68580" marR="68580"/>
                </a:tc>
                <a:extLst>
                  <a:ext uri="{0D108BD9-81ED-4DB2-BD59-A6C34878D82A}">
                    <a16:rowId xmlns:a16="http://schemas.microsoft.com/office/drawing/2014/main" xmlns="" val="3586787275"/>
                  </a:ext>
                </a:extLst>
              </a:tr>
              <a:tr h="370840">
                <a:tc>
                  <a:txBody>
                    <a:bodyPr/>
                    <a:lstStyle/>
                    <a:p>
                      <a:r>
                        <a:rPr lang="en-US" dirty="0">
                          <a:effectLst>
                            <a:outerShdw blurRad="38100" dist="38100" dir="2700000" algn="tl">
                              <a:srgbClr val="000000">
                                <a:alpha val="43137"/>
                              </a:srgbClr>
                            </a:outerShdw>
                          </a:effectLst>
                        </a:rPr>
                        <a:t>1. New York</a:t>
                      </a:r>
                      <a:r>
                        <a:rPr lang="en-US" baseline="0" dirty="0">
                          <a:effectLst>
                            <a:outerShdw blurRad="38100" dist="38100" dir="2700000" algn="tl">
                              <a:srgbClr val="000000">
                                <a:alpha val="43137"/>
                              </a:srgbClr>
                            </a:outerShdw>
                          </a:effectLst>
                        </a:rPr>
                        <a:t> City, NY</a:t>
                      </a:r>
                      <a:endParaRPr lang="en-US" dirty="0">
                        <a:effectLst>
                          <a:outerShdw blurRad="38100" dist="38100" dir="2700000" algn="tl">
                            <a:srgbClr val="000000">
                              <a:alpha val="43137"/>
                            </a:srgbClr>
                          </a:outerShdw>
                        </a:effectLst>
                      </a:endParaRPr>
                    </a:p>
                  </a:txBody>
                  <a:tcPr marL="68580" marR="68580"/>
                </a:tc>
                <a:tc>
                  <a:txBody>
                    <a:bodyPr/>
                    <a:lstStyle/>
                    <a:p>
                      <a:r>
                        <a:rPr lang="en-US" dirty="0">
                          <a:effectLst>
                            <a:outerShdw blurRad="38100" dist="38100" dir="2700000" algn="tl">
                              <a:srgbClr val="000000">
                                <a:alpha val="43137"/>
                              </a:srgbClr>
                            </a:outerShdw>
                          </a:effectLst>
                        </a:rPr>
                        <a:t>76,501</a:t>
                      </a:r>
                    </a:p>
                  </a:txBody>
                  <a:tcPr marL="68580" marR="68580"/>
                </a:tc>
                <a:tc>
                  <a:txBody>
                    <a:bodyPr/>
                    <a:lstStyle/>
                    <a:p>
                      <a:r>
                        <a:rPr lang="en-US" dirty="0">
                          <a:effectLst>
                            <a:outerShdw blurRad="38100" dist="38100" dir="2700000" algn="tl">
                              <a:srgbClr val="000000">
                                <a:alpha val="43137"/>
                              </a:srgbClr>
                            </a:outerShdw>
                          </a:effectLst>
                        </a:rPr>
                        <a:t>5.1</a:t>
                      </a:r>
                    </a:p>
                  </a:txBody>
                  <a:tcPr marL="68580" marR="68580"/>
                </a:tc>
                <a:extLst>
                  <a:ext uri="{0D108BD9-81ED-4DB2-BD59-A6C34878D82A}">
                    <a16:rowId xmlns:a16="http://schemas.microsoft.com/office/drawing/2014/main" xmlns="" val="101632310"/>
                  </a:ext>
                </a:extLst>
              </a:tr>
              <a:tr h="370840">
                <a:tc>
                  <a:txBody>
                    <a:bodyPr/>
                    <a:lstStyle/>
                    <a:p>
                      <a:r>
                        <a:rPr lang="en-US" b="1" dirty="0">
                          <a:solidFill>
                            <a:srgbClr val="FF9900"/>
                          </a:solidFill>
                          <a:effectLst>
                            <a:outerShdw blurRad="38100" dist="38100" dir="2700000" algn="tl">
                              <a:srgbClr val="000000">
                                <a:alpha val="43137"/>
                              </a:srgbClr>
                            </a:outerShdw>
                          </a:effectLst>
                        </a:rPr>
                        <a:t>2. Los Angeles City</a:t>
                      </a:r>
                      <a:r>
                        <a:rPr lang="en-US" b="1" baseline="0" dirty="0">
                          <a:solidFill>
                            <a:srgbClr val="FF9900"/>
                          </a:solidFill>
                          <a:effectLst>
                            <a:outerShdw blurRad="38100" dist="38100" dir="2700000" algn="tl">
                              <a:srgbClr val="000000">
                                <a:alpha val="43137"/>
                              </a:srgbClr>
                            </a:outerShdw>
                          </a:effectLst>
                        </a:rPr>
                        <a:t> &amp; County, CA </a:t>
                      </a:r>
                      <a:endParaRPr lang="en-US" b="1" dirty="0">
                        <a:solidFill>
                          <a:srgbClr val="FF9900"/>
                        </a:solidFill>
                        <a:effectLst>
                          <a:outerShdw blurRad="38100" dist="38100" dir="2700000" algn="tl">
                            <a:srgbClr val="000000">
                              <a:alpha val="43137"/>
                            </a:srgbClr>
                          </a:outerShdw>
                        </a:effectLst>
                      </a:endParaRP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55,188</a:t>
                      </a: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74.7</a:t>
                      </a:r>
                    </a:p>
                  </a:txBody>
                  <a:tcPr marL="68580" marR="68580"/>
                </a:tc>
                <a:extLst>
                  <a:ext uri="{0D108BD9-81ED-4DB2-BD59-A6C34878D82A}">
                    <a16:rowId xmlns:a16="http://schemas.microsoft.com/office/drawing/2014/main" xmlns="" val="2979172372"/>
                  </a:ext>
                </a:extLst>
              </a:tr>
              <a:tr h="370840">
                <a:tc>
                  <a:txBody>
                    <a:bodyPr/>
                    <a:lstStyle/>
                    <a:p>
                      <a:r>
                        <a:rPr lang="en-US" dirty="0">
                          <a:effectLst>
                            <a:outerShdw blurRad="38100" dist="38100" dir="2700000" algn="tl">
                              <a:srgbClr val="000000">
                                <a:alpha val="43137"/>
                              </a:srgbClr>
                            </a:outerShdw>
                          </a:effectLst>
                        </a:rPr>
                        <a:t>3. Seattle/King County, WA</a:t>
                      </a:r>
                    </a:p>
                  </a:txBody>
                  <a:tcPr marL="68580" marR="68580"/>
                </a:tc>
                <a:tc>
                  <a:txBody>
                    <a:bodyPr/>
                    <a:lstStyle/>
                    <a:p>
                      <a:r>
                        <a:rPr lang="en-US" dirty="0">
                          <a:effectLst>
                            <a:outerShdw blurRad="38100" dist="38100" dir="2700000" algn="tl">
                              <a:srgbClr val="000000">
                                <a:alpha val="43137"/>
                              </a:srgbClr>
                            </a:outerShdw>
                          </a:effectLst>
                        </a:rPr>
                        <a:t>11,643</a:t>
                      </a:r>
                    </a:p>
                  </a:txBody>
                  <a:tcPr marL="68580" marR="68580"/>
                </a:tc>
                <a:tc>
                  <a:txBody>
                    <a:bodyPr/>
                    <a:lstStyle/>
                    <a:p>
                      <a:r>
                        <a:rPr lang="en-US" dirty="0">
                          <a:effectLst>
                            <a:outerShdw blurRad="38100" dist="38100" dir="2700000" algn="tl">
                              <a:srgbClr val="000000">
                                <a:alpha val="43137"/>
                              </a:srgbClr>
                            </a:outerShdw>
                          </a:effectLst>
                        </a:rPr>
                        <a:t>47.1</a:t>
                      </a:r>
                    </a:p>
                  </a:txBody>
                  <a:tcPr marL="68580" marR="68580"/>
                </a:tc>
                <a:extLst>
                  <a:ext uri="{0D108BD9-81ED-4DB2-BD59-A6C34878D82A}">
                    <a16:rowId xmlns:a16="http://schemas.microsoft.com/office/drawing/2014/main" xmlns="" val="3765840622"/>
                  </a:ext>
                </a:extLst>
              </a:tr>
              <a:tr h="370840">
                <a:tc>
                  <a:txBody>
                    <a:bodyPr/>
                    <a:lstStyle/>
                    <a:p>
                      <a:r>
                        <a:rPr lang="en-US" b="1" baseline="0" dirty="0">
                          <a:solidFill>
                            <a:srgbClr val="FF9900"/>
                          </a:solidFill>
                          <a:effectLst>
                            <a:outerShdw blurRad="38100" dist="38100" dir="2700000" algn="tl">
                              <a:srgbClr val="000000">
                                <a:alpha val="43137"/>
                              </a:srgbClr>
                            </a:outerShdw>
                          </a:effectLst>
                        </a:rPr>
                        <a:t>4. San Diego City &amp; County, CA</a:t>
                      </a:r>
                    </a:p>
                  </a:txBody>
                  <a:tcPr marL="68580" marR="68580"/>
                </a:tc>
                <a:tc>
                  <a:txBody>
                    <a:bodyPr/>
                    <a:lstStyle/>
                    <a:p>
                      <a:r>
                        <a:rPr lang="en-US" b="1" baseline="0" dirty="0">
                          <a:solidFill>
                            <a:srgbClr val="FF9900"/>
                          </a:solidFill>
                          <a:effectLst>
                            <a:outerShdw blurRad="38100" dist="38100" dir="2700000" algn="tl">
                              <a:srgbClr val="000000">
                                <a:alpha val="43137"/>
                              </a:srgbClr>
                            </a:outerShdw>
                          </a:effectLst>
                        </a:rPr>
                        <a:t>9,160</a:t>
                      </a:r>
                    </a:p>
                  </a:txBody>
                  <a:tcPr marL="68580" marR="68580"/>
                </a:tc>
                <a:tc>
                  <a:txBody>
                    <a:bodyPr/>
                    <a:lstStyle/>
                    <a:p>
                      <a:r>
                        <a:rPr lang="en-US" b="1" baseline="0" dirty="0">
                          <a:solidFill>
                            <a:srgbClr val="FF9900"/>
                          </a:solidFill>
                          <a:effectLst>
                            <a:outerShdw blurRad="38100" dist="38100" dir="2700000" algn="tl">
                              <a:srgbClr val="000000">
                                <a:alpha val="43137"/>
                              </a:srgbClr>
                            </a:outerShdw>
                          </a:effectLst>
                        </a:rPr>
                        <a:t>61.4</a:t>
                      </a:r>
                    </a:p>
                  </a:txBody>
                  <a:tcPr marL="68580" marR="68580"/>
                </a:tc>
                <a:extLst>
                  <a:ext uri="{0D108BD9-81ED-4DB2-BD59-A6C34878D82A}">
                    <a16:rowId xmlns:a16="http://schemas.microsoft.com/office/drawing/2014/main" xmlns="" val="4162997556"/>
                  </a:ext>
                </a:extLst>
              </a:tr>
              <a:tr h="370840">
                <a:tc>
                  <a:txBody>
                    <a:bodyPr/>
                    <a:lstStyle/>
                    <a:p>
                      <a:r>
                        <a:rPr lang="en-US" dirty="0">
                          <a:effectLst>
                            <a:outerShdw blurRad="38100" dist="38100" dir="2700000" algn="tl">
                              <a:srgbClr val="000000">
                                <a:alpha val="43137"/>
                              </a:srgbClr>
                            </a:outerShdw>
                          </a:effectLst>
                        </a:rPr>
                        <a:t>5. District of Columbia</a:t>
                      </a:r>
                    </a:p>
                  </a:txBody>
                  <a:tcPr marL="68580" marR="68580"/>
                </a:tc>
                <a:tc>
                  <a:txBody>
                    <a:bodyPr/>
                    <a:lstStyle/>
                    <a:p>
                      <a:r>
                        <a:rPr lang="en-US" dirty="0">
                          <a:effectLst>
                            <a:outerShdw blurRad="38100" dist="38100" dir="2700000" algn="tl">
                              <a:srgbClr val="000000">
                                <a:alpha val="43137"/>
                              </a:srgbClr>
                            </a:outerShdw>
                          </a:effectLst>
                        </a:rPr>
                        <a:t>7,473</a:t>
                      </a:r>
                    </a:p>
                  </a:txBody>
                  <a:tcPr marL="68580" marR="68580"/>
                </a:tc>
                <a:tc>
                  <a:txBody>
                    <a:bodyPr/>
                    <a:lstStyle/>
                    <a:p>
                      <a:r>
                        <a:rPr lang="en-US" dirty="0">
                          <a:effectLst>
                            <a:outerShdw blurRad="38100" dist="38100" dir="2700000" algn="tl">
                              <a:srgbClr val="000000">
                                <a:alpha val="43137"/>
                              </a:srgbClr>
                            </a:outerShdw>
                          </a:effectLst>
                        </a:rPr>
                        <a:t>12.0</a:t>
                      </a:r>
                    </a:p>
                  </a:txBody>
                  <a:tcPr marL="68580" marR="68580"/>
                </a:tc>
                <a:extLst>
                  <a:ext uri="{0D108BD9-81ED-4DB2-BD59-A6C34878D82A}">
                    <a16:rowId xmlns:a16="http://schemas.microsoft.com/office/drawing/2014/main" xmlns="" val="2789650670"/>
                  </a:ext>
                </a:extLst>
              </a:tr>
              <a:tr h="378342">
                <a:tc>
                  <a:txBody>
                    <a:bodyPr/>
                    <a:lstStyle/>
                    <a:p>
                      <a:r>
                        <a:rPr lang="en-US" b="1" dirty="0">
                          <a:solidFill>
                            <a:srgbClr val="FF9900"/>
                          </a:solidFill>
                          <a:effectLst>
                            <a:outerShdw blurRad="38100" dist="38100" dir="2700000" algn="tl">
                              <a:srgbClr val="000000">
                                <a:alpha val="43137"/>
                              </a:srgbClr>
                            </a:outerShdw>
                          </a:effectLst>
                        </a:rPr>
                        <a:t>6. San Jose/Santa Clara City</a:t>
                      </a:r>
                      <a:r>
                        <a:rPr lang="en-US" b="1" baseline="0" dirty="0">
                          <a:solidFill>
                            <a:srgbClr val="FF9900"/>
                          </a:solidFill>
                          <a:effectLst>
                            <a:outerShdw blurRad="38100" dist="38100" dir="2700000" algn="tl">
                              <a:srgbClr val="000000">
                                <a:alpha val="43137"/>
                              </a:srgbClr>
                            </a:outerShdw>
                          </a:effectLst>
                        </a:rPr>
                        <a:t> &amp; County, CA</a:t>
                      </a:r>
                      <a:endParaRPr lang="en-US" b="1" dirty="0">
                        <a:solidFill>
                          <a:srgbClr val="FF9900"/>
                        </a:solidFill>
                        <a:effectLst>
                          <a:outerShdw blurRad="38100" dist="38100" dir="2700000" algn="tl">
                            <a:srgbClr val="000000">
                              <a:alpha val="43137"/>
                            </a:srgbClr>
                          </a:outerShdw>
                        </a:effectLst>
                      </a:endParaRP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7,394</a:t>
                      </a: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73.7</a:t>
                      </a:r>
                    </a:p>
                  </a:txBody>
                  <a:tcPr marL="68580" marR="68580"/>
                </a:tc>
                <a:extLst>
                  <a:ext uri="{0D108BD9-81ED-4DB2-BD59-A6C34878D82A}">
                    <a16:rowId xmlns:a16="http://schemas.microsoft.com/office/drawing/2014/main" xmlns="" val="3569523157"/>
                  </a:ext>
                </a:extLst>
              </a:tr>
              <a:tr h="370840">
                <a:tc>
                  <a:txBody>
                    <a:bodyPr/>
                    <a:lstStyle/>
                    <a:p>
                      <a:r>
                        <a:rPr lang="en-US" b="1" dirty="0">
                          <a:solidFill>
                            <a:srgbClr val="FF9900"/>
                          </a:solidFill>
                          <a:effectLst>
                            <a:outerShdw blurRad="38100" dist="38100" dir="2700000" algn="tl">
                              <a:srgbClr val="000000">
                                <a:alpha val="43137"/>
                              </a:srgbClr>
                            </a:outerShdw>
                          </a:effectLst>
                        </a:rPr>
                        <a:t>7. San Francisco,</a:t>
                      </a:r>
                      <a:r>
                        <a:rPr lang="en-US" b="1" baseline="0" dirty="0">
                          <a:solidFill>
                            <a:srgbClr val="FF9900"/>
                          </a:solidFill>
                          <a:effectLst>
                            <a:outerShdw blurRad="38100" dist="38100" dir="2700000" algn="tl">
                              <a:srgbClr val="000000">
                                <a:alpha val="43137"/>
                              </a:srgbClr>
                            </a:outerShdw>
                          </a:effectLst>
                        </a:rPr>
                        <a:t> CA</a:t>
                      </a:r>
                      <a:endParaRPr lang="en-US" b="1" dirty="0">
                        <a:solidFill>
                          <a:srgbClr val="FF9900"/>
                        </a:solidFill>
                        <a:effectLst>
                          <a:outerShdw blurRad="38100" dist="38100" dir="2700000" algn="tl">
                            <a:srgbClr val="000000">
                              <a:alpha val="43137"/>
                            </a:srgbClr>
                          </a:outerShdw>
                        </a:effectLst>
                      </a:endParaRP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7,499</a:t>
                      </a:r>
                    </a:p>
                  </a:txBody>
                  <a:tcPr marL="68580" marR="68580"/>
                </a:tc>
                <a:tc>
                  <a:txBody>
                    <a:bodyPr/>
                    <a:lstStyle/>
                    <a:p>
                      <a:r>
                        <a:rPr lang="en-US" b="1" dirty="0">
                          <a:solidFill>
                            <a:srgbClr val="FF9900"/>
                          </a:solidFill>
                          <a:effectLst>
                            <a:outerShdw blurRad="38100" dist="38100" dir="2700000" algn="tl">
                              <a:srgbClr val="000000">
                                <a:alpha val="43137"/>
                              </a:srgbClr>
                            </a:outerShdw>
                          </a:effectLst>
                        </a:rPr>
                        <a:t>42.0</a:t>
                      </a:r>
                    </a:p>
                  </a:txBody>
                  <a:tcPr marL="68580" marR="68580"/>
                </a:tc>
                <a:extLst>
                  <a:ext uri="{0D108BD9-81ED-4DB2-BD59-A6C34878D82A}">
                    <a16:rowId xmlns:a16="http://schemas.microsoft.com/office/drawing/2014/main" xmlns="" val="907139678"/>
                  </a:ext>
                </a:extLst>
              </a:tr>
              <a:tr h="370840">
                <a:tc>
                  <a:txBody>
                    <a:bodyPr/>
                    <a:lstStyle/>
                    <a:p>
                      <a:r>
                        <a:rPr lang="en-US" dirty="0">
                          <a:effectLst>
                            <a:outerShdw blurRad="38100" dist="38100" dir="2700000" algn="tl">
                              <a:srgbClr val="000000">
                                <a:alpha val="43137"/>
                              </a:srgbClr>
                            </a:outerShdw>
                          </a:effectLst>
                        </a:rPr>
                        <a:t>8. Las Vegas/Clark</a:t>
                      </a:r>
                      <a:r>
                        <a:rPr lang="en-US" baseline="0" dirty="0">
                          <a:effectLst>
                            <a:outerShdw blurRad="38100" dist="38100" dir="2700000" algn="tl">
                              <a:srgbClr val="000000">
                                <a:alpha val="43137"/>
                              </a:srgbClr>
                            </a:outerShdw>
                          </a:effectLst>
                        </a:rPr>
                        <a:t> County, NV</a:t>
                      </a:r>
                      <a:endParaRPr lang="en-US" dirty="0">
                        <a:effectLst>
                          <a:outerShdw blurRad="38100" dist="38100" dir="2700000" algn="tl">
                            <a:srgbClr val="000000">
                              <a:alpha val="43137"/>
                            </a:srgbClr>
                          </a:outerShdw>
                        </a:effectLst>
                      </a:endParaRPr>
                    </a:p>
                  </a:txBody>
                  <a:tcPr marL="68580" marR="68580"/>
                </a:tc>
                <a:tc>
                  <a:txBody>
                    <a:bodyPr/>
                    <a:lstStyle/>
                    <a:p>
                      <a:r>
                        <a:rPr lang="en-US" dirty="0">
                          <a:effectLst>
                            <a:outerShdw blurRad="38100" dist="38100" dir="2700000" algn="tl">
                              <a:srgbClr val="000000">
                                <a:alpha val="43137"/>
                              </a:srgbClr>
                            </a:outerShdw>
                          </a:effectLst>
                        </a:rPr>
                        <a:t>6,490</a:t>
                      </a:r>
                    </a:p>
                  </a:txBody>
                  <a:tcPr marL="68580" marR="68580"/>
                </a:tc>
                <a:tc>
                  <a:txBody>
                    <a:bodyPr/>
                    <a:lstStyle/>
                    <a:p>
                      <a:r>
                        <a:rPr lang="en-US" dirty="0">
                          <a:effectLst>
                            <a:outerShdw blurRad="38100" dist="38100" dir="2700000" algn="tl">
                              <a:srgbClr val="000000">
                                <a:alpha val="43137"/>
                              </a:srgbClr>
                            </a:outerShdw>
                          </a:effectLst>
                        </a:rPr>
                        <a:t>67.1</a:t>
                      </a:r>
                    </a:p>
                  </a:txBody>
                  <a:tcPr marL="68580" marR="68580"/>
                </a:tc>
                <a:extLst>
                  <a:ext uri="{0D108BD9-81ED-4DB2-BD59-A6C34878D82A}">
                    <a16:rowId xmlns:a16="http://schemas.microsoft.com/office/drawing/2014/main" xmlns="" val="467123550"/>
                  </a:ext>
                </a:extLst>
              </a:tr>
              <a:tr h="370840">
                <a:tc>
                  <a:txBody>
                    <a:bodyPr/>
                    <a:lstStyle/>
                    <a:p>
                      <a:r>
                        <a:rPr lang="en-US" dirty="0">
                          <a:effectLst>
                            <a:outerShdw blurRad="38100" dist="38100" dir="2700000" algn="tl">
                              <a:srgbClr val="000000">
                                <a:alpha val="43137"/>
                              </a:srgbClr>
                            </a:outerShdw>
                          </a:effectLst>
                        </a:rPr>
                        <a:t>9. Boston,</a:t>
                      </a:r>
                      <a:r>
                        <a:rPr lang="en-US" baseline="0" dirty="0">
                          <a:effectLst>
                            <a:outerShdw blurRad="38100" dist="38100" dir="2700000" algn="tl">
                              <a:srgbClr val="000000">
                                <a:alpha val="43137"/>
                              </a:srgbClr>
                            </a:outerShdw>
                          </a:effectLst>
                        </a:rPr>
                        <a:t> MA</a:t>
                      </a:r>
                      <a:endParaRPr lang="en-US" dirty="0">
                        <a:effectLst>
                          <a:outerShdw blurRad="38100" dist="38100" dir="2700000" algn="tl">
                            <a:srgbClr val="000000">
                              <a:alpha val="43137"/>
                            </a:srgbClr>
                          </a:outerShdw>
                        </a:effectLst>
                      </a:endParaRPr>
                    </a:p>
                  </a:txBody>
                  <a:tcPr marL="68580" marR="68580"/>
                </a:tc>
                <a:tc>
                  <a:txBody>
                    <a:bodyPr/>
                    <a:lstStyle/>
                    <a:p>
                      <a:r>
                        <a:rPr lang="en-US" dirty="0">
                          <a:effectLst>
                            <a:outerShdw blurRad="38100" dist="38100" dir="2700000" algn="tl">
                              <a:srgbClr val="000000">
                                <a:alpha val="43137"/>
                              </a:srgbClr>
                            </a:outerShdw>
                          </a:effectLst>
                        </a:rPr>
                        <a:t>6,135</a:t>
                      </a:r>
                    </a:p>
                  </a:txBody>
                  <a:tcPr marL="68580" marR="68580"/>
                </a:tc>
                <a:tc>
                  <a:txBody>
                    <a:bodyPr/>
                    <a:lstStyle/>
                    <a:p>
                      <a:r>
                        <a:rPr lang="en-US" dirty="0">
                          <a:effectLst>
                            <a:outerShdw blurRad="38100" dist="38100" dir="2700000" algn="tl">
                              <a:srgbClr val="000000">
                                <a:alpha val="43137"/>
                              </a:srgbClr>
                            </a:outerShdw>
                          </a:effectLst>
                        </a:rPr>
                        <a:t>3.0</a:t>
                      </a:r>
                    </a:p>
                  </a:txBody>
                  <a:tcPr marL="68580" marR="68580"/>
                </a:tc>
                <a:extLst>
                  <a:ext uri="{0D108BD9-81ED-4DB2-BD59-A6C34878D82A}">
                    <a16:rowId xmlns:a16="http://schemas.microsoft.com/office/drawing/2014/main" xmlns="" val="3939825947"/>
                  </a:ext>
                </a:extLst>
              </a:tr>
              <a:tr h="370840">
                <a:tc>
                  <a:txBody>
                    <a:bodyPr/>
                    <a:lstStyle/>
                    <a:p>
                      <a:r>
                        <a:rPr lang="en-US" dirty="0">
                          <a:effectLst>
                            <a:outerShdw blurRad="38100" dist="38100" dir="2700000" algn="tl">
                              <a:srgbClr val="000000">
                                <a:alpha val="43137"/>
                              </a:srgbClr>
                            </a:outerShdw>
                          </a:effectLst>
                        </a:rPr>
                        <a:t>10. Philadelphia, PA</a:t>
                      </a:r>
                    </a:p>
                  </a:txBody>
                  <a:tcPr marL="68580" marR="68580"/>
                </a:tc>
                <a:tc>
                  <a:txBody>
                    <a:bodyPr/>
                    <a:lstStyle/>
                    <a:p>
                      <a:r>
                        <a:rPr lang="en-US" dirty="0">
                          <a:effectLst>
                            <a:outerShdw blurRad="38100" dist="38100" dir="2700000" algn="tl">
                              <a:srgbClr val="000000">
                                <a:alpha val="43137"/>
                              </a:srgbClr>
                            </a:outerShdw>
                          </a:effectLst>
                        </a:rPr>
                        <a:t>5,693</a:t>
                      </a:r>
                    </a:p>
                  </a:txBody>
                  <a:tcPr marL="68580" marR="68580"/>
                </a:tc>
                <a:tc>
                  <a:txBody>
                    <a:bodyPr/>
                    <a:lstStyle/>
                    <a:p>
                      <a:r>
                        <a:rPr lang="en-US" dirty="0">
                          <a:effectLst>
                            <a:outerShdw blurRad="38100" dist="38100" dir="2700000" algn="tl">
                              <a:srgbClr val="000000">
                                <a:alpha val="43137"/>
                              </a:srgbClr>
                            </a:outerShdw>
                          </a:effectLst>
                        </a:rPr>
                        <a:t>16.8</a:t>
                      </a:r>
                    </a:p>
                  </a:txBody>
                  <a:tcPr marL="68580" marR="68580"/>
                </a:tc>
                <a:extLst>
                  <a:ext uri="{0D108BD9-81ED-4DB2-BD59-A6C34878D82A}">
                    <a16:rowId xmlns:a16="http://schemas.microsoft.com/office/drawing/2014/main" xmlns="" val="1489350573"/>
                  </a:ext>
                </a:extLst>
              </a:tr>
            </a:tbl>
          </a:graphicData>
        </a:graphic>
      </p:graphicFrame>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710266"/>
            <a:ext cx="2911612" cy="4348479"/>
          </a:xfrm>
          <a:prstGeom prst="rect">
            <a:avLst/>
          </a:prstGeom>
        </p:spPr>
      </p:pic>
    </p:spTree>
    <p:extLst>
      <p:ext uri="{BB962C8B-B14F-4D97-AF65-F5344CB8AC3E}">
        <p14:creationId xmlns:p14="http://schemas.microsoft.com/office/powerpoint/2010/main" val="170387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5" y="590321"/>
            <a:ext cx="8077200" cy="1143000"/>
          </a:xfrm>
        </p:spPr>
        <p:txBody>
          <a:bodyPr/>
          <a:lstStyle/>
          <a:p>
            <a:r>
              <a:rPr lang="en-US" dirty="0">
                <a:effectLst>
                  <a:outerShdw blurRad="38100" dist="38100" dir="2700000" algn="tl">
                    <a:srgbClr val="000000">
                      <a:alpha val="43137"/>
                    </a:srgbClr>
                  </a:outerShdw>
                </a:effectLst>
              </a:rPr>
              <a:t>Homelessness in California, 2017</a:t>
            </a:r>
          </a:p>
        </p:txBody>
      </p:sp>
      <p:sp>
        <p:nvSpPr>
          <p:cNvPr id="3" name="Content Placeholder 2"/>
          <p:cNvSpPr>
            <a:spLocks noGrp="1"/>
          </p:cNvSpPr>
          <p:nvPr>
            <p:ph idx="1"/>
          </p:nvPr>
        </p:nvSpPr>
        <p:spPr>
          <a:xfrm>
            <a:off x="483577" y="1821264"/>
            <a:ext cx="4774223" cy="4181391"/>
          </a:xfrm>
        </p:spPr>
        <p:txBody>
          <a:bodyPr>
            <a:normAutofit fontScale="77500" lnSpcReduction="20000"/>
          </a:bodyPr>
          <a:lstStyle/>
          <a:p>
            <a:r>
              <a:rPr lang="en-US" sz="2400" dirty="0"/>
              <a:t>California population &gt;39 million (12% of U.S.)</a:t>
            </a:r>
          </a:p>
          <a:p>
            <a:endParaRPr lang="en-US" sz="400" dirty="0"/>
          </a:p>
          <a:p>
            <a:pPr lvl="1"/>
            <a:r>
              <a:rPr lang="en-US" sz="2200" dirty="0"/>
              <a:t>Homeless population &gt;134,000 (</a:t>
            </a:r>
            <a:r>
              <a:rPr lang="en-US" sz="2200" b="1" dirty="0"/>
              <a:t>24%</a:t>
            </a:r>
            <a:r>
              <a:rPr lang="en-US" sz="2200" dirty="0"/>
              <a:t> of U.S. total)</a:t>
            </a:r>
          </a:p>
          <a:p>
            <a:pPr lvl="1"/>
            <a:endParaRPr lang="en-US" sz="400" dirty="0"/>
          </a:p>
          <a:p>
            <a:pPr lvl="2"/>
            <a:r>
              <a:rPr lang="en-US" sz="2200" dirty="0"/>
              <a:t>California has the highest rate of unsheltered homeless people in the U.S.; </a:t>
            </a:r>
            <a:r>
              <a:rPr lang="en-US" sz="2200" b="1" dirty="0"/>
              <a:t>68%</a:t>
            </a:r>
            <a:r>
              <a:rPr lang="en-US" sz="2200" dirty="0"/>
              <a:t> overall</a:t>
            </a:r>
          </a:p>
          <a:p>
            <a:pPr lvl="2"/>
            <a:r>
              <a:rPr lang="en-US" sz="2200" dirty="0"/>
              <a:t>Number of homeless people increased 15% from 2016 to 2017; 9% increase since 2010</a:t>
            </a:r>
          </a:p>
          <a:p>
            <a:pPr lvl="2"/>
            <a:r>
              <a:rPr lang="en-US" sz="2200" dirty="0"/>
              <a:t>Increase at least partially attributable to a decrease in affordable housing</a:t>
            </a:r>
          </a:p>
          <a:p>
            <a:pPr lvl="2"/>
            <a:endParaRPr lang="en-US" sz="800" dirty="0"/>
          </a:p>
          <a:p>
            <a:r>
              <a:rPr lang="en-US" sz="2400" dirty="0"/>
              <a:t>Unsheltered persons lack access to sanitary living conditions, and even sheltered persons may be exposed to unsanitary conditions </a:t>
            </a:r>
          </a:p>
          <a:p>
            <a:pPr>
              <a:lnSpc>
                <a:spcPct val="85000"/>
              </a:lnSpc>
            </a:pPr>
            <a:endParaRPr lang="en-US" sz="800" dirty="0"/>
          </a:p>
          <a:p>
            <a:endParaRPr lang="en-US"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1" y="1783984"/>
            <a:ext cx="3480704" cy="4297680"/>
          </a:xfrm>
          <a:prstGeom prst="rect">
            <a:avLst/>
          </a:prstGeom>
          <a:ln>
            <a:solidFill>
              <a:srgbClr val="FF9900"/>
            </a:solidFill>
          </a:ln>
        </p:spPr>
      </p:pic>
      <p:sp>
        <p:nvSpPr>
          <p:cNvPr id="5" name="TextBox 4"/>
          <p:cNvSpPr txBox="1"/>
          <p:nvPr/>
        </p:nvSpPr>
        <p:spPr>
          <a:xfrm>
            <a:off x="136248" y="6242447"/>
            <a:ext cx="9029523" cy="615553"/>
          </a:xfrm>
          <a:prstGeom prst="rect">
            <a:avLst/>
          </a:prstGeom>
          <a:noFill/>
        </p:spPr>
        <p:txBody>
          <a:bodyPr wrap="none" rtlCol="0">
            <a:spAutoFit/>
          </a:bodyPr>
          <a:lstStyle/>
          <a:p>
            <a:r>
              <a:rPr lang="en-US" sz="1600" dirty="0">
                <a:ln w="0"/>
                <a:effectLst>
                  <a:outerShdw blurRad="38100" dist="38100" dir="2700000" algn="tl">
                    <a:srgbClr val="000000">
                      <a:alpha val="43137"/>
                    </a:srgbClr>
                  </a:outerShdw>
                </a:effectLst>
                <a:latin typeface="+mn-lt"/>
                <a:hlinkClick r:id="rId4"/>
              </a:rPr>
              <a:t>https://www.hudexchange.info/resource/reportmanagement/published/CoC_PopSub_State_CA_2017.pdf</a:t>
            </a:r>
            <a:endParaRPr lang="en-US" sz="1600" dirty="0">
              <a:ln w="0"/>
              <a:effectLst>
                <a:outerShdw blurRad="38100" dist="38100" dir="2700000" algn="tl">
                  <a:srgbClr val="000000">
                    <a:alpha val="43137"/>
                  </a:srgbClr>
                </a:outerShdw>
              </a:effectLst>
              <a:latin typeface="+mn-lt"/>
            </a:endParaRPr>
          </a:p>
          <a:p>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240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0485" y="152400"/>
            <a:ext cx="8021515" cy="1107996"/>
          </a:xfrm>
          <a:prstGeom prst="rect">
            <a:avLst/>
          </a:prstGeom>
        </p:spPr>
        <p:txBody>
          <a:bodyPr vert="horz" wrap="square" lIns="0" tIns="0" rIns="0" bIns="0" rtlCol="0">
            <a:spAutoFit/>
          </a:bodyPr>
          <a:lstStyle/>
          <a:p>
            <a:pPr marL="12700" algn="ctr">
              <a:lnSpc>
                <a:spcPct val="90000"/>
              </a:lnSpc>
            </a:pPr>
            <a:r>
              <a:rPr sz="4000" b="1" dirty="0">
                <a:ln w="0"/>
                <a:solidFill>
                  <a:schemeClr val="accent1"/>
                </a:solidFill>
                <a:effectLst>
                  <a:outerShdw blurRad="38100" dist="38100" dir="2700000" algn="tl">
                    <a:srgbClr val="000000">
                      <a:alpha val="43137"/>
                    </a:srgbClr>
                  </a:outerShdw>
                </a:effectLst>
                <a:latin typeface="+mn-lt"/>
                <a:cs typeface="Arial"/>
              </a:rPr>
              <a:t>Why </a:t>
            </a:r>
            <a:r>
              <a:rPr lang="en-US" sz="4000" b="1" dirty="0">
                <a:ln w="0"/>
                <a:solidFill>
                  <a:schemeClr val="accent1"/>
                </a:solidFill>
                <a:effectLst>
                  <a:outerShdw blurRad="38100" dist="38100" dir="2700000" algn="tl">
                    <a:srgbClr val="000000">
                      <a:alpha val="43137"/>
                    </a:srgbClr>
                  </a:outerShdw>
                </a:effectLst>
                <a:latin typeface="+mn-lt"/>
                <a:cs typeface="Arial"/>
              </a:rPr>
              <a:t>Did a Hepatitis A Outbreak Happen in </a:t>
            </a:r>
            <a:r>
              <a:rPr sz="4000" b="1" dirty="0">
                <a:ln w="0"/>
                <a:solidFill>
                  <a:schemeClr val="accent1"/>
                </a:solidFill>
                <a:effectLst>
                  <a:outerShdw blurRad="38100" dist="38100" dir="2700000" algn="tl">
                    <a:srgbClr val="000000">
                      <a:alpha val="43137"/>
                    </a:srgbClr>
                  </a:outerShdw>
                </a:effectLst>
                <a:latin typeface="+mn-lt"/>
                <a:cs typeface="Arial"/>
              </a:rPr>
              <a:t>San Diego?</a:t>
            </a:r>
          </a:p>
        </p:txBody>
      </p:sp>
      <p:sp>
        <p:nvSpPr>
          <p:cNvPr id="5" name="TextBox 4"/>
          <p:cNvSpPr txBox="1"/>
          <p:nvPr/>
        </p:nvSpPr>
        <p:spPr>
          <a:xfrm>
            <a:off x="152400" y="1260396"/>
            <a:ext cx="4894385" cy="5583067"/>
          </a:xfrm>
          <a:prstGeom prst="rect">
            <a:avLst/>
          </a:prstGeom>
          <a:noFill/>
        </p:spPr>
        <p:txBody>
          <a:bodyPr wrap="square" rtlCol="0">
            <a:spAutoFit/>
          </a:bodyPr>
          <a:lstStyle/>
          <a:p>
            <a:pPr marL="339725" indent="-165100">
              <a:lnSpc>
                <a:spcPct val="85000"/>
              </a:lnSpc>
              <a:buClr>
                <a:srgbClr val="FF9900"/>
              </a:buClr>
              <a:buFont typeface="Arial" panose="020B0604020202020204" pitchFamily="34" charset="0"/>
              <a:buChar char="•"/>
            </a:pPr>
            <a:r>
              <a:rPr lang="en-US" sz="2400" dirty="0">
                <a:ln w="0"/>
                <a:effectLst>
                  <a:outerShdw blurRad="38100" dist="38100" dir="2700000" algn="tl">
                    <a:srgbClr val="000000">
                      <a:alpha val="43137"/>
                    </a:srgbClr>
                  </a:outerShdw>
                </a:effectLst>
                <a:latin typeface="+mj-lt"/>
              </a:rPr>
              <a:t>There are many illicit drug users and homeless people; a large percentage of whom are unsheltered and </a:t>
            </a:r>
            <a:r>
              <a:rPr lang="en-US" sz="2400" dirty="0" smtClean="0">
                <a:ln w="0"/>
                <a:effectLst>
                  <a:outerShdw blurRad="38100" dist="38100" dir="2700000" algn="tl">
                    <a:srgbClr val="000000">
                      <a:alpha val="43137"/>
                    </a:srgbClr>
                  </a:outerShdw>
                </a:effectLst>
                <a:latin typeface="+mj-lt"/>
              </a:rPr>
              <a:t>live in </a:t>
            </a:r>
            <a:r>
              <a:rPr lang="en-US" sz="2400" dirty="0">
                <a:ln w="0"/>
                <a:effectLst>
                  <a:outerShdw blurRad="38100" dist="38100" dir="2700000" algn="tl">
                    <a:srgbClr val="000000">
                      <a:alpha val="43137"/>
                    </a:srgbClr>
                  </a:outerShdw>
                </a:effectLst>
                <a:latin typeface="+mj-lt"/>
              </a:rPr>
              <a:t>unsanitary conditions with no regular access to </a:t>
            </a:r>
            <a:r>
              <a:rPr lang="en-US" sz="2400" dirty="0" smtClean="0">
                <a:ln w="0"/>
                <a:effectLst>
                  <a:outerShdw blurRad="38100" dist="38100" dir="2700000" algn="tl">
                    <a:srgbClr val="000000">
                      <a:alpha val="43137"/>
                    </a:srgbClr>
                  </a:outerShdw>
                </a:effectLst>
                <a:latin typeface="+mj-lt"/>
              </a:rPr>
              <a:t>toilets or water</a:t>
            </a:r>
            <a:endParaRPr lang="en-US" sz="2400" dirty="0">
              <a:ln w="0"/>
              <a:effectLst>
                <a:outerShdw blurRad="38100" dist="38100" dir="2700000" algn="tl">
                  <a:srgbClr val="000000">
                    <a:alpha val="43137"/>
                  </a:srgbClr>
                </a:outerShdw>
              </a:effectLst>
              <a:latin typeface="+mj-lt"/>
            </a:endParaRPr>
          </a:p>
          <a:p>
            <a:pPr marL="403225" indent="-228600">
              <a:lnSpc>
                <a:spcPct val="85000"/>
              </a:lnSpc>
              <a:buClr>
                <a:srgbClr val="FF9900"/>
              </a:buClr>
              <a:buFont typeface="Arial" panose="020B0604020202020204" pitchFamily="34" charset="0"/>
              <a:buChar char="•"/>
            </a:pPr>
            <a:endParaRPr lang="en-US" sz="400" dirty="0">
              <a:ln w="0"/>
              <a:effectLst>
                <a:outerShdw blurRad="38100" dist="38100" dir="2700000" algn="tl">
                  <a:srgbClr val="000000">
                    <a:alpha val="43137"/>
                  </a:srgbClr>
                </a:outerShdw>
              </a:effectLst>
              <a:latin typeface="+mj-lt"/>
            </a:endParaRPr>
          </a:p>
          <a:p>
            <a:pPr marL="511175" lvl="1" indent="-336550">
              <a:lnSpc>
                <a:spcPct val="85000"/>
              </a:lnSpc>
              <a:buClr>
                <a:srgbClr val="009900"/>
              </a:buClr>
              <a:buSzPct val="75000"/>
              <a:buFont typeface="Courier New" panose="02070309020205020404" pitchFamily="49" charset="0"/>
              <a:buChar char="o"/>
            </a:pPr>
            <a:endParaRPr lang="en-US" sz="1200" dirty="0">
              <a:ln w="0"/>
              <a:effectLst>
                <a:outerShdw blurRad="38100" dist="38100" dir="2700000" algn="tl">
                  <a:srgbClr val="000000">
                    <a:alpha val="43137"/>
                  </a:srgbClr>
                </a:outerShdw>
              </a:effectLst>
              <a:latin typeface="+mj-lt"/>
            </a:endParaRPr>
          </a:p>
          <a:p>
            <a:pPr marL="339725" indent="-165100">
              <a:lnSpc>
                <a:spcPct val="85000"/>
              </a:lnSpc>
              <a:buClr>
                <a:srgbClr val="FF9900"/>
              </a:buClr>
              <a:buSzPct val="100000"/>
              <a:buFont typeface="Arial" panose="020B0604020202020204" pitchFamily="34" charset="0"/>
              <a:buChar char="•"/>
            </a:pPr>
            <a:r>
              <a:rPr lang="en-US" sz="2400" dirty="0">
                <a:ln w="0"/>
                <a:effectLst>
                  <a:outerShdw blurRad="38100" dist="38100" dir="2700000" algn="tl">
                    <a:srgbClr val="000000">
                      <a:alpha val="43137"/>
                    </a:srgbClr>
                  </a:outerShdw>
                </a:effectLst>
                <a:latin typeface="+mj-lt"/>
              </a:rPr>
              <a:t>Bad </a:t>
            </a:r>
            <a:r>
              <a:rPr lang="en-US" sz="2400" dirty="0" smtClean="0">
                <a:ln w="0"/>
                <a:effectLst>
                  <a:outerShdw blurRad="38100" dist="38100" dir="2700000" algn="tl">
                    <a:srgbClr val="000000">
                      <a:alpha val="43137"/>
                    </a:srgbClr>
                  </a:outerShdw>
                </a:effectLst>
                <a:latin typeface="+mj-lt"/>
              </a:rPr>
              <a:t>luck</a:t>
            </a:r>
          </a:p>
          <a:p>
            <a:pPr marL="339725" indent="-165100">
              <a:lnSpc>
                <a:spcPct val="85000"/>
              </a:lnSpc>
              <a:buClr>
                <a:srgbClr val="FF9900"/>
              </a:buClr>
              <a:buSzPct val="100000"/>
              <a:buFont typeface="Arial" panose="020B0604020202020204" pitchFamily="34" charset="0"/>
              <a:buChar char="•"/>
            </a:pPr>
            <a:endParaRPr lang="en-US" sz="400" dirty="0">
              <a:ln w="0"/>
              <a:effectLst>
                <a:outerShdw blurRad="38100" dist="38100" dir="2700000" algn="tl">
                  <a:srgbClr val="000000">
                    <a:alpha val="43137"/>
                  </a:srgbClr>
                </a:outerShdw>
              </a:effectLst>
              <a:latin typeface="+mj-lt"/>
            </a:endParaRPr>
          </a:p>
          <a:p>
            <a:pPr marL="515938" lvl="1" indent="-176213">
              <a:lnSpc>
                <a:spcPct val="85000"/>
              </a:lnSpc>
              <a:buClr>
                <a:srgbClr val="0099FF"/>
              </a:buClr>
              <a:buSzPct val="75000"/>
              <a:buFont typeface="Wingdings" panose="05000000000000000000" pitchFamily="2" charset="2"/>
              <a:buChar char="§"/>
            </a:pPr>
            <a:r>
              <a:rPr lang="en-US" sz="2000" dirty="0" smtClean="0">
                <a:ln w="0"/>
                <a:effectLst>
                  <a:outerShdw blurRad="38100" dist="38100" dir="2700000" algn="tl">
                    <a:srgbClr val="000000">
                      <a:alpha val="43137"/>
                    </a:srgbClr>
                  </a:outerShdw>
                </a:effectLst>
                <a:latin typeface="+mj-lt"/>
              </a:rPr>
              <a:t>It </a:t>
            </a:r>
            <a:r>
              <a:rPr lang="en-US" sz="2000" dirty="0">
                <a:ln w="0"/>
                <a:effectLst>
                  <a:outerShdw blurRad="38100" dist="38100" dir="2700000" algn="tl">
                    <a:srgbClr val="000000">
                      <a:alpha val="43137"/>
                    </a:srgbClr>
                  </a:outerShdw>
                </a:effectLst>
                <a:latin typeface="+mj-lt"/>
              </a:rPr>
              <a:t>may just be bad luck that hepatitis A entered this population via an infectious person(s) and/or contaminated drugs and the conditions were right for an outbreak to </a:t>
            </a:r>
            <a:r>
              <a:rPr lang="en-US" sz="2000" dirty="0" smtClean="0">
                <a:ln w="0"/>
                <a:effectLst>
                  <a:outerShdw blurRad="38100" dist="38100" dir="2700000" algn="tl">
                    <a:srgbClr val="000000">
                      <a:alpha val="43137"/>
                    </a:srgbClr>
                  </a:outerShdw>
                </a:effectLst>
                <a:latin typeface="+mj-lt"/>
              </a:rPr>
              <a:t>occur, i.e., critical mass + spark</a:t>
            </a:r>
          </a:p>
          <a:p>
            <a:pPr marL="515938" lvl="1" indent="-176213">
              <a:lnSpc>
                <a:spcPct val="85000"/>
              </a:lnSpc>
              <a:buClr>
                <a:srgbClr val="0099FF"/>
              </a:buClr>
              <a:buSzPct val="75000"/>
              <a:buFont typeface="Wingdings" panose="05000000000000000000" pitchFamily="2" charset="2"/>
              <a:buChar char="§"/>
            </a:pPr>
            <a:r>
              <a:rPr lang="en-US" sz="2000" dirty="0" smtClean="0">
                <a:ln w="0"/>
                <a:effectLst>
                  <a:outerShdw blurRad="38100" dist="38100" dir="2700000" algn="tl">
                    <a:srgbClr val="000000">
                      <a:alpha val="43137"/>
                    </a:srgbClr>
                  </a:outerShdw>
                </a:effectLst>
                <a:latin typeface="+mj-lt"/>
              </a:rPr>
              <a:t>The risk population in San Diego may have had fewer people who had prior immunity to hepatitis A</a:t>
            </a:r>
            <a:endParaRPr lang="en-US" sz="2000" dirty="0">
              <a:ln w="0"/>
              <a:effectLst>
                <a:outerShdw blurRad="38100" dist="38100" dir="2700000" algn="tl">
                  <a:srgbClr val="000000">
                    <a:alpha val="43137"/>
                  </a:srgbClr>
                </a:outerShdw>
              </a:effectLst>
              <a:latin typeface="+mj-lt"/>
            </a:endParaRPr>
          </a:p>
          <a:p>
            <a:pPr marL="625475" lvl="1" indent="-342900">
              <a:buClr>
                <a:srgbClr val="FF9900"/>
              </a:buClr>
              <a:buSzPct val="100000"/>
              <a:buFont typeface="Arial" panose="020B0604020202020204" pitchFamily="34" charset="0"/>
              <a:buChar char="•"/>
            </a:pPr>
            <a:endParaRPr lang="en-US" sz="2400" dirty="0">
              <a:latin typeface="+mj-lt"/>
            </a:endParaRPr>
          </a:p>
          <a:p>
            <a:pPr marL="168275" indent="-342900">
              <a:buClr>
                <a:srgbClr val="FF9900"/>
              </a:buClr>
              <a:buSzPct val="100000"/>
              <a:buFont typeface="Arial" panose="020B0604020202020204" pitchFamily="34" charset="0"/>
              <a:buChar char="•"/>
            </a:pPr>
            <a:endParaRPr lang="en-US" sz="2000" dirty="0">
              <a:latin typeface="+mj-lt"/>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144" r="11358"/>
          <a:stretch/>
        </p:blipFill>
        <p:spPr>
          <a:xfrm>
            <a:off x="5161086" y="2010369"/>
            <a:ext cx="3703320" cy="3572346"/>
          </a:xfrm>
          <a:prstGeom prst="rect">
            <a:avLst/>
          </a:prstGeom>
          <a:ln>
            <a:solidFill>
              <a:srgbClr val="FF9933"/>
            </a:solidFill>
          </a:ln>
        </p:spPr>
      </p:pic>
    </p:spTree>
    <p:extLst>
      <p:ext uri="{BB962C8B-B14F-4D97-AF65-F5344CB8AC3E}">
        <p14:creationId xmlns:p14="http://schemas.microsoft.com/office/powerpoint/2010/main" val="219263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20717" y="2028180"/>
            <a:ext cx="2460883" cy="3785652"/>
          </a:xfrm>
          <a:prstGeom prst="rect">
            <a:avLst/>
          </a:prstGeom>
        </p:spPr>
        <p:txBody>
          <a:bodyPr vert="horz" wrap="square" lIns="0" tIns="0" rIns="0" bIns="0" rtlCol="0">
            <a:spAutoFit/>
          </a:bodyPr>
          <a:lstStyle/>
          <a:p>
            <a:pPr marL="457200" indent="-444500">
              <a:buClr>
                <a:srgbClr val="FF9900"/>
              </a:buClr>
              <a:buFont typeface="+mj-lt"/>
              <a:buAutoNum type="arabicPeriod"/>
              <a:tabLst>
                <a:tab pos="356235" algn="l"/>
              </a:tabLst>
            </a:pPr>
            <a:r>
              <a:rPr sz="3200" dirty="0">
                <a:ln w="0"/>
                <a:effectLst>
                  <a:outerShdw blurRad="38100" dist="38100" dir="2700000" algn="tl">
                    <a:srgbClr val="000000">
                      <a:alpha val="43137"/>
                    </a:srgbClr>
                  </a:outerShdw>
                </a:effectLst>
                <a:latin typeface="+mn-lt"/>
                <a:cs typeface="Arial"/>
              </a:rPr>
              <a:t>Vaccinat</a:t>
            </a:r>
            <a:r>
              <a:rPr lang="en-US" sz="3200" dirty="0">
                <a:ln w="0"/>
                <a:effectLst>
                  <a:outerShdw blurRad="38100" dist="38100" dir="2700000" algn="tl">
                    <a:srgbClr val="000000">
                      <a:alpha val="43137"/>
                    </a:srgbClr>
                  </a:outerShdw>
                </a:effectLst>
                <a:latin typeface="+mn-lt"/>
                <a:cs typeface="Arial"/>
              </a:rPr>
              <a:t>ion</a:t>
            </a:r>
            <a:endParaRPr sz="3200" dirty="0">
              <a:ln w="0"/>
              <a:effectLst>
                <a:outerShdw blurRad="38100" dist="38100" dir="2700000" algn="tl">
                  <a:srgbClr val="000000">
                    <a:alpha val="43137"/>
                  </a:srgbClr>
                </a:outerShdw>
              </a:effectLst>
              <a:latin typeface="+mn-lt"/>
              <a:cs typeface="Arial"/>
            </a:endParaRPr>
          </a:p>
          <a:p>
            <a:pPr marL="457200" indent="-444500">
              <a:buClr>
                <a:srgbClr val="FF9900"/>
              </a:buClr>
              <a:buFont typeface="+mj-lt"/>
              <a:buAutoNum type="arabicPeriod"/>
            </a:pPr>
            <a:endParaRPr sz="3600" dirty="0">
              <a:effectLst>
                <a:outerShdw blurRad="38100" dist="38100" dir="2700000" algn="tl">
                  <a:srgbClr val="000000">
                    <a:alpha val="43137"/>
                  </a:srgbClr>
                </a:outerShdw>
              </a:effectLst>
              <a:latin typeface="+mn-lt"/>
              <a:cs typeface="Times New Roman"/>
            </a:endParaRPr>
          </a:p>
          <a:p>
            <a:pPr marL="457200" indent="-444500">
              <a:spcBef>
                <a:spcPts val="17"/>
              </a:spcBef>
              <a:buClr>
                <a:srgbClr val="FF9900"/>
              </a:buClr>
              <a:buFont typeface="+mj-lt"/>
              <a:buAutoNum type="arabicPeriod"/>
            </a:pPr>
            <a:endParaRPr sz="3900" dirty="0">
              <a:effectLst>
                <a:outerShdw blurRad="38100" dist="38100" dir="2700000" algn="tl">
                  <a:srgbClr val="000000">
                    <a:alpha val="43137"/>
                  </a:srgbClr>
                </a:outerShdw>
              </a:effectLst>
              <a:latin typeface="+mn-lt"/>
              <a:cs typeface="Times New Roman"/>
            </a:endParaRPr>
          </a:p>
          <a:p>
            <a:pPr marL="457200" indent="-444500">
              <a:buClr>
                <a:srgbClr val="FF9900"/>
              </a:buClr>
              <a:buFont typeface="+mj-lt"/>
              <a:buAutoNum type="arabicPeriod"/>
              <a:tabLst>
                <a:tab pos="356235" algn="l"/>
              </a:tabLst>
            </a:pPr>
            <a:r>
              <a:rPr sz="3200" dirty="0">
                <a:ln w="0"/>
                <a:effectLst>
                  <a:outerShdw blurRad="38100" dist="38100" dir="2700000" algn="tl">
                    <a:srgbClr val="000000">
                      <a:alpha val="43137"/>
                    </a:srgbClr>
                  </a:outerShdw>
                </a:effectLst>
                <a:latin typeface="+mn-lt"/>
                <a:cs typeface="Arial"/>
              </a:rPr>
              <a:t>Sanit</a:t>
            </a:r>
            <a:r>
              <a:rPr lang="en-US" sz="3200" dirty="0">
                <a:ln w="0"/>
                <a:effectLst>
                  <a:outerShdw blurRad="38100" dist="38100" dir="2700000" algn="tl">
                    <a:srgbClr val="000000">
                      <a:alpha val="43137"/>
                    </a:srgbClr>
                  </a:outerShdw>
                </a:effectLst>
                <a:latin typeface="+mn-lt"/>
                <a:cs typeface="Arial"/>
              </a:rPr>
              <a:t>ation</a:t>
            </a:r>
            <a:endParaRPr sz="3200" dirty="0">
              <a:ln w="0"/>
              <a:effectLst>
                <a:outerShdw blurRad="38100" dist="38100" dir="2700000" algn="tl">
                  <a:srgbClr val="000000">
                    <a:alpha val="43137"/>
                  </a:srgbClr>
                </a:outerShdw>
              </a:effectLst>
              <a:latin typeface="+mn-lt"/>
              <a:cs typeface="Arial"/>
            </a:endParaRPr>
          </a:p>
          <a:p>
            <a:pPr marL="457200" indent="-444500">
              <a:buClr>
                <a:srgbClr val="FF9900"/>
              </a:buClr>
              <a:buFont typeface="+mj-lt"/>
              <a:buAutoNum type="arabicPeriod"/>
            </a:pPr>
            <a:endParaRPr sz="3600" dirty="0">
              <a:effectLst>
                <a:outerShdw blurRad="38100" dist="38100" dir="2700000" algn="tl">
                  <a:srgbClr val="000000">
                    <a:alpha val="43137"/>
                  </a:srgbClr>
                </a:outerShdw>
              </a:effectLst>
              <a:latin typeface="+mn-lt"/>
              <a:cs typeface="Times New Roman"/>
            </a:endParaRPr>
          </a:p>
          <a:p>
            <a:pPr marL="457200" indent="-444500">
              <a:spcBef>
                <a:spcPts val="18"/>
              </a:spcBef>
              <a:buClr>
                <a:srgbClr val="FF9900"/>
              </a:buClr>
              <a:buFont typeface="+mj-lt"/>
              <a:buAutoNum type="arabicPeriod"/>
            </a:pPr>
            <a:endParaRPr sz="3900" dirty="0">
              <a:effectLst>
                <a:outerShdw blurRad="38100" dist="38100" dir="2700000" algn="tl">
                  <a:srgbClr val="000000">
                    <a:alpha val="43137"/>
                  </a:srgbClr>
                </a:outerShdw>
              </a:effectLst>
              <a:latin typeface="+mn-lt"/>
              <a:cs typeface="Times New Roman"/>
            </a:endParaRPr>
          </a:p>
          <a:p>
            <a:pPr marL="457200" indent="-444500">
              <a:buClr>
                <a:srgbClr val="FF9900"/>
              </a:buClr>
              <a:buFont typeface="+mj-lt"/>
              <a:buAutoNum type="arabicPeriod"/>
              <a:tabLst>
                <a:tab pos="356235" algn="l"/>
              </a:tabLst>
            </a:pPr>
            <a:r>
              <a:rPr sz="3200" dirty="0">
                <a:ln w="0"/>
                <a:effectLst>
                  <a:outerShdw blurRad="38100" dist="38100" dir="2700000" algn="tl">
                    <a:srgbClr val="000000">
                      <a:alpha val="43137"/>
                    </a:srgbClr>
                  </a:outerShdw>
                </a:effectLst>
                <a:latin typeface="+mn-lt"/>
                <a:cs typeface="Arial"/>
              </a:rPr>
              <a:t>Educat</a:t>
            </a:r>
            <a:r>
              <a:rPr lang="en-US" sz="3200" dirty="0">
                <a:ln w="0"/>
                <a:effectLst>
                  <a:outerShdw blurRad="38100" dist="38100" dir="2700000" algn="tl">
                    <a:srgbClr val="000000">
                      <a:alpha val="43137"/>
                    </a:srgbClr>
                  </a:outerShdw>
                </a:effectLst>
                <a:latin typeface="+mn-lt"/>
                <a:cs typeface="Arial"/>
              </a:rPr>
              <a:t>ion</a:t>
            </a:r>
            <a:endParaRPr sz="3200" dirty="0">
              <a:ln w="0"/>
              <a:effectLst>
                <a:outerShdw blurRad="38100" dist="38100" dir="2700000" algn="tl">
                  <a:srgbClr val="000000">
                    <a:alpha val="43137"/>
                  </a:srgbClr>
                </a:outerShdw>
              </a:effectLst>
              <a:latin typeface="+mn-lt"/>
              <a:cs typeface="Arial"/>
            </a:endParaRPr>
          </a:p>
        </p:txBody>
      </p:sp>
      <p:sp>
        <p:nvSpPr>
          <p:cNvPr id="4" name="object 4"/>
          <p:cNvSpPr txBox="1">
            <a:spLocks noGrp="1"/>
          </p:cNvSpPr>
          <p:nvPr>
            <p:ph type="title"/>
          </p:nvPr>
        </p:nvSpPr>
        <p:spPr>
          <a:xfrm>
            <a:off x="352730" y="122517"/>
            <a:ext cx="7208653" cy="1661993"/>
          </a:xfrm>
          <a:prstGeom prst="rect">
            <a:avLst/>
          </a:prstGeom>
        </p:spPr>
        <p:txBody>
          <a:bodyPr vert="horz" wrap="square" lIns="0" tIns="0" rIns="0" bIns="0" numCol="1" rtlCol="0" anchor="ctr" anchorCtr="0" compatLnSpc="1">
            <a:prstTxWarp prst="textNoShape">
              <a:avLst/>
            </a:prstTxWarp>
            <a:spAutoFit/>
          </a:bodyPr>
          <a:lstStyle/>
          <a:p>
            <a:pPr marL="334010"/>
            <a:r>
              <a:rPr lang="en-US" sz="3600" spc="-20" dirty="0">
                <a:effectLst>
                  <a:outerShdw blurRad="38100" dist="38100" dir="2700000" algn="tl">
                    <a:srgbClr val="000000">
                      <a:alpha val="43137"/>
                    </a:srgbClr>
                  </a:outerShdw>
                </a:effectLst>
              </a:rPr>
              <a:t>How San Diego County Responded to the Increase in Hepatitis A Cases in this Population</a:t>
            </a:r>
            <a:endParaRPr sz="3600" spc="-25" dirty="0">
              <a:effectLst>
                <a:outerShdw blurRad="38100" dist="38100" dir="2700000" algn="tl">
                  <a:srgbClr val="000000">
                    <a:alpha val="43137"/>
                  </a:srgbClr>
                </a:outerShdw>
              </a:effectLst>
            </a:endParaRPr>
          </a:p>
        </p:txBody>
      </p:sp>
      <p:sp>
        <p:nvSpPr>
          <p:cNvPr id="8" name="object 8"/>
          <p:cNvSpPr/>
          <p:nvPr/>
        </p:nvSpPr>
        <p:spPr>
          <a:xfrm>
            <a:off x="7630887" y="2926337"/>
            <a:ext cx="999649" cy="178917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p:nvPr/>
        </p:nvSpPr>
        <p:spPr>
          <a:xfrm>
            <a:off x="5433086" y="1748065"/>
            <a:ext cx="1508760" cy="1645920"/>
          </a:xfrm>
          <a:prstGeom prst="rect">
            <a:avLst/>
          </a:prstGeom>
          <a:blipFill>
            <a:blip r:embed="rId4" cstate="email">
              <a:extLst>
                <a:ext uri="{28A0092B-C50C-407E-A947-70E740481C1C}">
                  <a14:useLocalDpi xmlns:a14="http://schemas.microsoft.com/office/drawing/2010/main"/>
                </a:ext>
              </a:extLst>
            </a:blip>
            <a:srcRect/>
            <a:stretch>
              <a:fillRect r="1218" b="4480"/>
            </a:stretch>
          </a:blipFill>
        </p:spPr>
        <p:txBody>
          <a:bodyPr wrap="square" lIns="0" tIns="0" rIns="0" bIns="0" rtlCol="0"/>
          <a:lstStyle/>
          <a:p>
            <a:endParaRPr dirty="0"/>
          </a:p>
        </p:txBody>
      </p:sp>
      <p:pic>
        <p:nvPicPr>
          <p:cNvPr id="3" name="Picture 2"/>
          <p:cNvPicPr>
            <a:picLocks noChangeAspect="1"/>
          </p:cNvPicPr>
          <p:nvPr/>
        </p:nvPicPr>
        <p:blipFill>
          <a:blip r:embed="rId5"/>
          <a:stretch>
            <a:fillRect/>
          </a:stretch>
        </p:blipFill>
        <p:spPr>
          <a:xfrm>
            <a:off x="595601" y="2369311"/>
            <a:ext cx="2125980" cy="283464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0994" y="3087556"/>
            <a:ext cx="1303020" cy="1589499"/>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29127" y="4817113"/>
            <a:ext cx="1028700" cy="1602398"/>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93206" y="3116584"/>
            <a:ext cx="1097280" cy="1463040"/>
          </a:xfrm>
          <a:prstGeom prst="rect">
            <a:avLst/>
          </a:prstGeom>
        </p:spPr>
      </p:pic>
    </p:spTree>
    <p:extLst>
      <p:ext uri="{BB962C8B-B14F-4D97-AF65-F5344CB8AC3E}">
        <p14:creationId xmlns:p14="http://schemas.microsoft.com/office/powerpoint/2010/main" val="401531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369"/>
          <a:stretch>
            <a:fillRect/>
          </a:stretch>
        </p:blipFill>
        <p:spPr bwMode="auto">
          <a:xfrm>
            <a:off x="693965" y="389112"/>
            <a:ext cx="7808279" cy="6300507"/>
          </a:xfrm>
          <a:prstGeom prst="rect">
            <a:avLst/>
          </a:prstGeom>
          <a:noFill/>
          <a:ln w="3175" algn="ctr">
            <a:solidFill>
              <a:srgbClr val="0070C0"/>
            </a:solidFill>
            <a:round/>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888523" y="4525105"/>
            <a:ext cx="914400" cy="79717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noFill/>
              <a:effectLst/>
              <a:latin typeface="Tahoma" pitchFamily="34" charset="0"/>
            </a:endParaRPr>
          </a:p>
        </p:txBody>
      </p:sp>
    </p:spTree>
    <p:extLst>
      <p:ext uri="{BB962C8B-B14F-4D97-AF65-F5344CB8AC3E}">
        <p14:creationId xmlns:p14="http://schemas.microsoft.com/office/powerpoint/2010/main" val="228902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64" y="514124"/>
            <a:ext cx="6232072" cy="1143000"/>
          </a:xfrm>
        </p:spPr>
        <p:txBody>
          <a:bodyPr/>
          <a:lstStyle/>
          <a:p>
            <a:r>
              <a:rPr lang="en-US" dirty="0"/>
              <a:t>Sanitation </a:t>
            </a:r>
          </a:p>
        </p:txBody>
      </p:sp>
      <p:sp>
        <p:nvSpPr>
          <p:cNvPr id="3" name="Content Placeholder 2"/>
          <p:cNvSpPr>
            <a:spLocks noGrp="1"/>
          </p:cNvSpPr>
          <p:nvPr>
            <p:ph idx="1"/>
          </p:nvPr>
        </p:nvSpPr>
        <p:spPr>
          <a:xfrm>
            <a:off x="517491" y="1681984"/>
            <a:ext cx="4452257" cy="4297363"/>
          </a:xfrm>
        </p:spPr>
        <p:txBody>
          <a:bodyPr>
            <a:normAutofit fontScale="92500"/>
          </a:bodyPr>
          <a:lstStyle/>
          <a:p>
            <a:pPr>
              <a:lnSpc>
                <a:spcPct val="90000"/>
              </a:lnSpc>
            </a:pPr>
            <a:r>
              <a:rPr lang="en-US" sz="2400" dirty="0"/>
              <a:t>Unsheltered homeless people lack regular access to toilets and running water</a:t>
            </a:r>
          </a:p>
          <a:p>
            <a:pPr>
              <a:lnSpc>
                <a:spcPct val="90000"/>
              </a:lnSpc>
            </a:pPr>
            <a:endParaRPr lang="en-US" sz="1200" dirty="0"/>
          </a:p>
          <a:p>
            <a:pPr>
              <a:lnSpc>
                <a:spcPct val="90000"/>
              </a:lnSpc>
            </a:pPr>
            <a:r>
              <a:rPr lang="en-US" sz="2400" dirty="0"/>
              <a:t>Sidewalks and encampments were contaminated with human feces</a:t>
            </a:r>
          </a:p>
          <a:p>
            <a:pPr>
              <a:lnSpc>
                <a:spcPct val="90000"/>
              </a:lnSpc>
            </a:pPr>
            <a:endParaRPr lang="en-US" sz="1200" dirty="0"/>
          </a:p>
          <a:p>
            <a:pPr>
              <a:lnSpc>
                <a:spcPct val="90000"/>
              </a:lnSpc>
            </a:pPr>
            <a:r>
              <a:rPr lang="en-US" sz="2400" dirty="0"/>
              <a:t>Access to public toilets was expanded and 160 handwashing stations were installed</a:t>
            </a:r>
          </a:p>
          <a:p>
            <a:pPr>
              <a:lnSpc>
                <a:spcPct val="90000"/>
              </a:lnSpc>
            </a:pPr>
            <a:endParaRPr lang="en-US" sz="1200" dirty="0"/>
          </a:p>
          <a:p>
            <a:pPr>
              <a:lnSpc>
                <a:spcPct val="90000"/>
              </a:lnSpc>
            </a:pPr>
            <a:r>
              <a:rPr lang="en-US" sz="2400" dirty="0"/>
              <a:t>Streets and encampments were cleaned</a:t>
            </a:r>
          </a:p>
        </p:txBody>
      </p:sp>
      <p:pic>
        <p:nvPicPr>
          <p:cNvPr id="4" name="Picture 3"/>
          <p:cNvPicPr>
            <a:picLocks noChangeAspect="1"/>
          </p:cNvPicPr>
          <p:nvPr/>
        </p:nvPicPr>
        <p:blipFill>
          <a:blip r:embed="rId2"/>
          <a:stretch>
            <a:fillRect/>
          </a:stretch>
        </p:blipFill>
        <p:spPr>
          <a:xfrm>
            <a:off x="683073" y="4778377"/>
            <a:ext cx="1695914" cy="1659955"/>
          </a:xfrm>
          <a:prstGeom prst="rect">
            <a:avLst/>
          </a:prstGeom>
          <a:ln>
            <a:solidFill>
              <a:srgbClr val="0070C0"/>
            </a:solidFill>
          </a:ln>
        </p:spPr>
      </p:pic>
      <p:pic>
        <p:nvPicPr>
          <p:cNvPr id="5" name="Picture 4"/>
          <p:cNvPicPr>
            <a:picLocks noChangeAspect="1"/>
          </p:cNvPicPr>
          <p:nvPr/>
        </p:nvPicPr>
        <p:blipFill>
          <a:blip r:embed="rId3"/>
          <a:stretch>
            <a:fillRect/>
          </a:stretch>
        </p:blipFill>
        <p:spPr>
          <a:xfrm>
            <a:off x="2603079" y="4792411"/>
            <a:ext cx="1759077" cy="1645920"/>
          </a:xfrm>
          <a:prstGeom prst="rect">
            <a:avLst/>
          </a:prstGeom>
          <a:ln>
            <a:solidFill>
              <a:srgbClr val="0070C0"/>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55916" y="2500087"/>
            <a:ext cx="1851660" cy="1600200"/>
          </a:xfrm>
          <a:prstGeom prst="rect">
            <a:avLst/>
          </a:prstGeom>
          <a:ln>
            <a:solidFill>
              <a:srgbClr val="0070C0"/>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l="1479" r="2136"/>
          <a:stretch/>
        </p:blipFill>
        <p:spPr>
          <a:xfrm>
            <a:off x="4602479" y="4778377"/>
            <a:ext cx="1714500" cy="1647825"/>
          </a:xfrm>
          <a:prstGeom prst="rect">
            <a:avLst/>
          </a:prstGeom>
          <a:ln>
            <a:solidFill>
              <a:srgbClr val="0070C0"/>
            </a:solidFill>
          </a:ln>
        </p:spPr>
      </p:pic>
      <p:pic>
        <p:nvPicPr>
          <p:cNvPr id="10" name="Picture 9"/>
          <p:cNvPicPr>
            <a:picLocks noChangeAspect="1"/>
          </p:cNvPicPr>
          <p:nvPr/>
        </p:nvPicPr>
        <p:blipFill>
          <a:blip r:embed="rId6"/>
          <a:stretch>
            <a:fillRect/>
          </a:stretch>
        </p:blipFill>
        <p:spPr>
          <a:xfrm>
            <a:off x="6764451" y="437242"/>
            <a:ext cx="2143125" cy="1600200"/>
          </a:xfrm>
          <a:prstGeom prst="rect">
            <a:avLst/>
          </a:prstGeom>
          <a:ln>
            <a:solidFill>
              <a:srgbClr val="0070C0"/>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7276" y="4602165"/>
            <a:ext cx="2400300" cy="1800225"/>
          </a:xfrm>
          <a:prstGeom prst="rect">
            <a:avLst/>
          </a:prstGeom>
          <a:ln>
            <a:solidFill>
              <a:srgbClr val="0070C0"/>
            </a:solidFill>
          </a:ln>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42149" y="2500088"/>
            <a:ext cx="1920240" cy="1636487"/>
          </a:xfrm>
          <a:prstGeom prst="rect">
            <a:avLst/>
          </a:prstGeom>
          <a:ln>
            <a:solidFill>
              <a:srgbClr val="0070C0"/>
            </a:solidFill>
          </a:ln>
        </p:spPr>
      </p:pic>
    </p:spTree>
    <p:extLst>
      <p:ext uri="{BB962C8B-B14F-4D97-AF65-F5344CB8AC3E}">
        <p14:creationId xmlns:p14="http://schemas.microsoft.com/office/powerpoint/2010/main" val="159038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6A92AA27C2849A4314B3DBE2FC4EE" ma:contentTypeVersion="2" ma:contentTypeDescription="Create a new document." ma:contentTypeScope="" ma:versionID="babc5f145af1fdf557a301ae6e2f2258">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2C8D9BC-721B-47F0-B616-B4D4D15985DB}"/>
</file>

<file path=customXml/itemProps2.xml><?xml version="1.0" encoding="utf-8"?>
<ds:datastoreItem xmlns:ds="http://schemas.openxmlformats.org/officeDocument/2006/customXml" ds:itemID="{772BB67A-C70B-4FF6-A56E-2F73618B22C3}"/>
</file>

<file path=customXml/itemProps3.xml><?xml version="1.0" encoding="utf-8"?>
<ds:datastoreItem xmlns:ds="http://schemas.openxmlformats.org/officeDocument/2006/customXml" ds:itemID="{8B27CF8F-3822-48CA-96D0-B31C646DF84C}"/>
</file>

<file path=docProps/app.xml><?xml version="1.0" encoding="utf-8"?>
<Properties xmlns="http://schemas.openxmlformats.org/officeDocument/2006/extended-properties" xmlns:vt="http://schemas.openxmlformats.org/officeDocument/2006/docPropsVTypes">
  <TotalTime>2089</TotalTime>
  <Words>1087</Words>
  <Application>Microsoft Office PowerPoint</Application>
  <PresentationFormat>On-screen Show (4:3)</PresentationFormat>
  <Paragraphs>152</Paragraphs>
  <Slides>27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Tahoma</vt:lpstr>
      <vt:lpstr>Times New Roman</vt:lpstr>
      <vt:lpstr>Wingdings</vt:lpstr>
      <vt:lpstr>Office Theme</vt:lpstr>
      <vt:lpstr>Public Health Presentation to SEC October 15, 2018 </vt:lpstr>
      <vt:lpstr>Topics of interest</vt:lpstr>
      <vt:lpstr>Homelessness in the United States, 2017</vt:lpstr>
      <vt:lpstr>The 10 U.S. Cities with the Largest Homeless Populations and the Percentages of Unsheltered People, 2017 </vt:lpstr>
      <vt:lpstr>Homelessness in California, 2017</vt:lpstr>
      <vt:lpstr>PowerPoint Presentation</vt:lpstr>
      <vt:lpstr>How San Diego County Responded to the Increase in Hepatitis A Cases in this Population</vt:lpstr>
      <vt:lpstr>PowerPoint Presentation</vt:lpstr>
      <vt:lpstr>Sanitation </vt:lpstr>
      <vt:lpstr>PowerPoint Presentation</vt:lpstr>
      <vt:lpstr>Education</vt:lpstr>
      <vt:lpstr>PowerPoint Presentation</vt:lpstr>
      <vt:lpstr>Illicit Drug Use in the United States, 2016</vt:lpstr>
      <vt:lpstr>National Injury Death Trends</vt:lpstr>
      <vt:lpstr>PowerPoint Presentation</vt:lpstr>
      <vt:lpstr>PowerPoint Presentation</vt:lpstr>
      <vt:lpstr>PowerPoint Presentation</vt:lpstr>
      <vt:lpstr>Environmental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 testing in schools</vt:lpstr>
      <vt:lpstr>PowerPoint Presentation</vt:lpstr>
    </vt:vector>
  </TitlesOfParts>
  <Company>Sacramento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Presentation to SEC</dc:title>
  <dc:creator>Kasirye. Olivia</dc:creator>
  <cp:lastModifiedBy>Koehn. Jill</cp:lastModifiedBy>
  <cp:revision>13</cp:revision>
  <cp:lastPrinted>2018-10-15T16:37:10Z</cp:lastPrinted>
  <dcterms:created xsi:type="dcterms:W3CDTF">2018-10-11T17:55:34Z</dcterms:created>
  <dcterms:modified xsi:type="dcterms:W3CDTF">2018-10-16T23:53:32Z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0x0101005486A92AA27C2849A4314B3DBE2FC4EE</vt:lpwstr>
  </property>
</Properties>
</file>