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21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charts/chart2.xml" ContentType="application/vnd.openxmlformats-officedocument.drawingml.chart+xml"/>
  <Override PartName="/ppt/diagrams/colors2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1.xml" ContentType="application/vnd.openxmlformats-officedocument.drawingml.chart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3" r:id="rId2"/>
    <p:sldId id="373" r:id="rId3"/>
    <p:sldId id="443" r:id="rId4"/>
    <p:sldId id="340" r:id="rId5"/>
    <p:sldId id="344" r:id="rId6"/>
    <p:sldId id="407" r:id="rId7"/>
    <p:sldId id="408" r:id="rId8"/>
    <p:sldId id="425" r:id="rId9"/>
    <p:sldId id="398" r:id="rId10"/>
    <p:sldId id="416" r:id="rId11"/>
    <p:sldId id="417" r:id="rId12"/>
    <p:sldId id="419" r:id="rId13"/>
    <p:sldId id="393" r:id="rId14"/>
    <p:sldId id="414" r:id="rId15"/>
    <p:sldId id="400" r:id="rId16"/>
    <p:sldId id="401" r:id="rId17"/>
    <p:sldId id="405" r:id="rId18"/>
    <p:sldId id="404" r:id="rId19"/>
    <p:sldId id="428" r:id="rId20"/>
    <p:sldId id="429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45" r:id="rId29"/>
    <p:sldId id="449" r:id="rId30"/>
    <p:sldId id="448" r:id="rId31"/>
    <p:sldId id="450" r:id="rId32"/>
    <p:sldId id="440" r:id="rId33"/>
    <p:sldId id="441" r:id="rId34"/>
    <p:sldId id="442" r:id="rId35"/>
    <p:sldId id="423" r:id="rId36"/>
    <p:sldId id="424" r:id="rId37"/>
    <p:sldId id="406" r:id="rId38"/>
    <p:sldId id="427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1E8DB"/>
    <a:srgbClr val="E6D4BC"/>
    <a:srgbClr val="CDC4D8"/>
    <a:srgbClr val="796FC3"/>
    <a:srgbClr val="FF00FF"/>
    <a:srgbClr val="F7F7F7"/>
    <a:srgbClr val="B7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1" autoAdjust="0"/>
    <p:restoredTop sz="92611" autoAdjust="0"/>
  </p:normalViewPr>
  <p:slideViewPr>
    <p:cSldViewPr>
      <p:cViewPr varScale="1">
        <p:scale>
          <a:sx n="94" d="100"/>
          <a:sy n="94" d="100"/>
        </p:scale>
        <p:origin x="1277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653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800" dirty="0"/>
              <a:t>Restaurant</a:t>
            </a:r>
          </a:p>
        </c:rich>
      </c:tx>
      <c:layout>
        <c:manualLayout>
          <c:xMode val="edge"/>
          <c:yMode val="edge"/>
          <c:x val="0.40395491922446181"/>
          <c:y val="0.1305599868411981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Food!$A$5</c:f>
              <c:strCache>
                <c:ptCount val="1"/>
                <c:pt idx="0">
                  <c:v>Restaurant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8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Food!$B$4:$J$4</c:f>
              <c:strCache>
                <c:ptCount val="7"/>
                <c:pt idx="0">
                  <c:v>Yolo</c:v>
                </c:pt>
                <c:pt idx="1">
                  <c:v>Sac County (current)</c:v>
                </c:pt>
                <c:pt idx="2">
                  <c:v>Sac County (proposed)</c:v>
                </c:pt>
                <c:pt idx="3">
                  <c:v>Placer</c:v>
                </c:pt>
                <c:pt idx="4">
                  <c:v>Santa Clara</c:v>
                </c:pt>
                <c:pt idx="5">
                  <c:v>San Mateo</c:v>
                </c:pt>
                <c:pt idx="6">
                  <c:v>Contra Costa</c:v>
                </c:pt>
              </c:strCache>
            </c:strRef>
          </c:cat>
          <c:val>
            <c:numRef>
              <c:f>Food!$B$5:$J$5</c:f>
              <c:numCache>
                <c:formatCode>_("$"* #,##0_);_("$"* \(#,##0\);_("$"* "-"_);_(@_)</c:formatCode>
                <c:ptCount val="7"/>
                <c:pt idx="0">
                  <c:v>789</c:v>
                </c:pt>
                <c:pt idx="1">
                  <c:v>1292</c:v>
                </c:pt>
                <c:pt idx="2">
                  <c:v>1312</c:v>
                </c:pt>
                <c:pt idx="3">
                  <c:v>1406</c:v>
                </c:pt>
                <c:pt idx="4">
                  <c:v>1435</c:v>
                </c:pt>
                <c:pt idx="5">
                  <c:v>1684</c:v>
                </c:pt>
                <c:pt idx="6">
                  <c:v>2073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551199152"/>
        <c:axId val="551199936"/>
      </c:barChart>
      <c:catAx>
        <c:axId val="55119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49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199936"/>
        <c:crosses val="autoZero"/>
        <c:auto val="1"/>
        <c:lblAlgn val="ctr"/>
        <c:lblOffset val="100"/>
        <c:noMultiLvlLbl val="0"/>
      </c:catAx>
      <c:valAx>
        <c:axId val="551199936"/>
        <c:scaling>
          <c:orientation val="minMax"/>
        </c:scaling>
        <c:delete val="1"/>
        <c:axPos val="l"/>
        <c:numFmt formatCode="_(&quot;$&quot;* #,##0_);_(&quot;$&quot;* \(#,##0\);_(&quot;$&quot;* &quot;-&quot;_);_(@_)" sourceLinked="1"/>
        <c:majorTickMark val="out"/>
        <c:minorTickMark val="none"/>
        <c:tickLblPos val="nextTo"/>
        <c:crossAx val="551199152"/>
        <c:crosses val="autoZero"/>
        <c:crossBetween val="between"/>
      </c:valAx>
      <c:spPr>
        <a:noFill/>
        <a:ln w="26495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936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916" dirty="0"/>
              <a:t>Body Art Facility Permit</a:t>
            </a:r>
          </a:p>
        </c:rich>
      </c:tx>
      <c:layout>
        <c:manualLayout>
          <c:xMode val="edge"/>
          <c:yMode val="edge"/>
          <c:x val="0.14542899408284024"/>
          <c:y val="0.2060528010302639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'Body Art'!$A$5</c:f>
              <c:strCache>
                <c:ptCount val="1"/>
                <c:pt idx="0">
                  <c:v>Body Art Facility Permit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8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'Body Art'!$B$4:$H$4</c:f>
              <c:strCache>
                <c:ptCount val="7"/>
                <c:pt idx="0">
                  <c:v>Sac County (current)</c:v>
                </c:pt>
                <c:pt idx="1">
                  <c:v>San Mateo</c:v>
                </c:pt>
                <c:pt idx="2">
                  <c:v>Santa Clara</c:v>
                </c:pt>
                <c:pt idx="3">
                  <c:v>Sac County (proposed)</c:v>
                </c:pt>
                <c:pt idx="4">
                  <c:v>Alameda</c:v>
                </c:pt>
                <c:pt idx="5">
                  <c:v>Yolo</c:v>
                </c:pt>
                <c:pt idx="6">
                  <c:v>Contra Costa</c:v>
                </c:pt>
              </c:strCache>
            </c:strRef>
          </c:cat>
          <c:val>
            <c:numRef>
              <c:f>'Body Art'!$B$5:$H$5</c:f>
              <c:numCache>
                <c:formatCode>_("$"* #,##0_);_("$"* \(#,##0\);_("$"* "-"_);_(@_)</c:formatCode>
                <c:ptCount val="7"/>
                <c:pt idx="0" formatCode="_(&quot;$&quot;* #,##0_);_(&quot;$&quot;* \(#,##0\);_(&quot;$&quot;* &quot;-&quot;??_);_(@_)">
                  <c:v>366</c:v>
                </c:pt>
                <c:pt idx="1">
                  <c:v>387</c:v>
                </c:pt>
                <c:pt idx="2">
                  <c:v>400</c:v>
                </c:pt>
                <c:pt idx="3" formatCode="_(&quot;$&quot;* #,##0_);_(&quot;$&quot;* \(#,##0\);_(&quot;$&quot;* &quot;-&quot;??_);_(@_)">
                  <c:v>410</c:v>
                </c:pt>
                <c:pt idx="4">
                  <c:v>435</c:v>
                </c:pt>
                <c:pt idx="5">
                  <c:v>613</c:v>
                </c:pt>
                <c:pt idx="6">
                  <c:v>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551203856"/>
        <c:axId val="551204248"/>
      </c:barChart>
      <c:catAx>
        <c:axId val="55120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4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204248"/>
        <c:crosses val="autoZero"/>
        <c:auto val="1"/>
        <c:lblAlgn val="ctr"/>
        <c:lblOffset val="100"/>
        <c:noMultiLvlLbl val="0"/>
      </c:catAx>
      <c:valAx>
        <c:axId val="551204248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551203856"/>
        <c:crosses val="autoZero"/>
        <c:crossBetween val="between"/>
      </c:valAx>
      <c:spPr>
        <a:noFill/>
        <a:ln w="26456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921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Fees 18/19</c:v>
                </c:pt>
              </c:strCache>
            </c:strRef>
          </c:tx>
          <c:spPr>
            <a:solidFill>
              <a:srgbClr val="92D050"/>
            </a:solidFill>
            <a:ln w="25304">
              <a:noFill/>
            </a:ln>
          </c:spPr>
          <c:invertIfNegative val="0"/>
          <c:dLbls>
            <c:spPr>
              <a:noFill/>
              <a:ln w="25304">
                <a:noFill/>
              </a:ln>
            </c:spPr>
            <c:txPr>
              <a:bodyPr rot="-2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Los Angeles CUPA</c:v>
                </c:pt>
                <c:pt idx="1">
                  <c:v>Orange County</c:v>
                </c:pt>
                <c:pt idx="2">
                  <c:v>Sac County EMD</c:v>
                </c:pt>
                <c:pt idx="3">
                  <c:v>San Diego CUPA</c:v>
                </c:pt>
                <c:pt idx="4">
                  <c:v>Santa Clara</c:v>
                </c:pt>
              </c:strCache>
            </c:strRef>
          </c:cat>
          <c:val>
            <c:numRef>
              <c:f>Sheet1!$C$2:$C$6</c:f>
              <c:numCache>
                <c:formatCode>"$"#,##0</c:formatCode>
                <c:ptCount val="5"/>
                <c:pt idx="0">
                  <c:v>408</c:v>
                </c:pt>
                <c:pt idx="1">
                  <c:v>537</c:v>
                </c:pt>
                <c:pt idx="2">
                  <c:v>552</c:v>
                </c:pt>
                <c:pt idx="3">
                  <c:v>576</c:v>
                </c:pt>
                <c:pt idx="4">
                  <c:v>741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Proposed/Current</c:v>
                </c:pt>
              </c:strCache>
            </c:strRef>
          </c:tx>
          <c:spPr>
            <a:solidFill>
              <a:srgbClr val="0070C0"/>
            </a:solidFill>
            <a:ln w="25304">
              <a:noFill/>
            </a:ln>
          </c:spPr>
          <c:invertIfNegative val="0"/>
          <c:dLbls>
            <c:spPr>
              <a:noFill/>
              <a:ln w="25304">
                <a:noFill/>
              </a:ln>
            </c:spPr>
            <c:txPr>
              <a:bodyPr rot="-2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Los Angeles CUPA</c:v>
                </c:pt>
                <c:pt idx="1">
                  <c:v>Orange County</c:v>
                </c:pt>
                <c:pt idx="2">
                  <c:v>Sac County EMD</c:v>
                </c:pt>
                <c:pt idx="3">
                  <c:v>San Diego CUPA</c:v>
                </c:pt>
                <c:pt idx="4">
                  <c:v>Santa Clara</c:v>
                </c:pt>
              </c:strCache>
            </c:strRef>
          </c:cat>
          <c:val>
            <c:numRef>
              <c:f>Sheet1!$D$2:$D$6</c:f>
              <c:numCache>
                <c:formatCode>"$"#,##0</c:formatCode>
                <c:ptCount val="5"/>
                <c:pt idx="0">
                  <c:v>408</c:v>
                </c:pt>
                <c:pt idx="1">
                  <c:v>537</c:v>
                </c:pt>
                <c:pt idx="2">
                  <c:v>580</c:v>
                </c:pt>
                <c:pt idx="3">
                  <c:v>585</c:v>
                </c:pt>
                <c:pt idx="4">
                  <c:v>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167528"/>
        <c:axId val="602166352"/>
      </c:barChart>
      <c:catAx>
        <c:axId val="60216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166352"/>
        <c:crosses val="autoZero"/>
        <c:auto val="1"/>
        <c:lblAlgn val="ctr"/>
        <c:lblOffset val="100"/>
        <c:noMultiLvlLbl val="0"/>
      </c:catAx>
      <c:valAx>
        <c:axId val="602166352"/>
        <c:scaling>
          <c:orientation val="minMax"/>
        </c:scaling>
        <c:delete val="0"/>
        <c:axPos val="l"/>
        <c:majorGridlines>
          <c:spPr>
            <a:ln w="947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ln w="632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167528"/>
        <c:crosses val="autoZero"/>
        <c:crossBetween val="between"/>
      </c:valAx>
      <c:spPr>
        <a:noFill/>
        <a:ln w="25352">
          <a:noFill/>
        </a:ln>
      </c:spPr>
    </c:plotArea>
    <c:legend>
      <c:legendPos val="b"/>
      <c:layout/>
      <c:overlay val="0"/>
      <c:spPr>
        <a:noFill/>
        <a:ln w="2530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07135219208705E-2"/>
          <c:y val="3.1837485478249654E-2"/>
          <c:w val="0.89584718576844558"/>
          <c:h val="0.82563917215266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18/19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\$#,##0" sourceLinked="0"/>
            <c:spPr>
              <a:noFill/>
              <a:ln w="25300">
                <a:noFill/>
              </a:ln>
            </c:spPr>
            <c:txPr>
              <a:bodyPr rot="-2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Yolo</c:v>
                </c:pt>
                <c:pt idx="1">
                  <c:v>Sacramento CUPA</c:v>
                </c:pt>
                <c:pt idx="2">
                  <c:v>Los Angeles CUPA</c:v>
                </c:pt>
                <c:pt idx="3">
                  <c:v>Santa Clara CUPA</c:v>
                </c:pt>
                <c:pt idx="4">
                  <c:v>Placer CUPA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816</c:v>
                </c:pt>
                <c:pt idx="1">
                  <c:v>1103</c:v>
                </c:pt>
                <c:pt idx="2">
                  <c:v>1188</c:v>
                </c:pt>
                <c:pt idx="3">
                  <c:v>1302</c:v>
                </c:pt>
                <c:pt idx="4">
                  <c:v>3683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Current/Proposed</c:v>
                </c:pt>
              </c:strCache>
            </c:strRef>
          </c:tx>
          <c:spPr>
            <a:solidFill>
              <a:srgbClr val="0070C0"/>
            </a:solidFill>
            <a:ln w="25300">
              <a:noFill/>
            </a:ln>
          </c:spPr>
          <c:invertIfNegative val="0"/>
          <c:dLbls>
            <c:numFmt formatCode="\$#,##0" sourceLinked="0"/>
            <c:spPr>
              <a:noFill/>
              <a:ln w="25300">
                <a:noFill/>
              </a:ln>
            </c:spPr>
            <c:txPr>
              <a:bodyPr rot="-2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Yolo</c:v>
                </c:pt>
                <c:pt idx="1">
                  <c:v>Sacramento CUPA</c:v>
                </c:pt>
                <c:pt idx="2">
                  <c:v>Los Angeles CUPA</c:v>
                </c:pt>
                <c:pt idx="3">
                  <c:v>Santa Clara CUPA</c:v>
                </c:pt>
                <c:pt idx="4">
                  <c:v>Placer CUPA</c:v>
                </c:pt>
              </c:strCache>
            </c:strRef>
          </c:cat>
          <c:val>
            <c:numRef>
              <c:f>Sheet1!$C$2:$C$6</c:f>
              <c:numCache>
                <c:formatCode>"$"#,##0_);[Red]\("$"#,##0\)</c:formatCode>
                <c:ptCount val="5"/>
                <c:pt idx="0">
                  <c:v>816</c:v>
                </c:pt>
                <c:pt idx="1">
                  <c:v>1193</c:v>
                </c:pt>
                <c:pt idx="2">
                  <c:v>1188</c:v>
                </c:pt>
                <c:pt idx="3">
                  <c:v>1302</c:v>
                </c:pt>
                <c:pt idx="4">
                  <c:v>3683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170664"/>
        <c:axId val="602169096"/>
      </c:barChart>
      <c:catAx>
        <c:axId val="60217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6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169096"/>
        <c:crosses val="autoZero"/>
        <c:auto val="1"/>
        <c:lblAlgn val="ctr"/>
        <c:lblOffset val="100"/>
        <c:noMultiLvlLbl val="0"/>
      </c:catAx>
      <c:valAx>
        <c:axId val="602169096"/>
        <c:scaling>
          <c:orientation val="minMax"/>
        </c:scaling>
        <c:delete val="0"/>
        <c:axPos val="l"/>
        <c:majorGridlines>
          <c:spPr>
            <a:ln w="946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ln w="632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170664"/>
        <c:crosses val="autoZero"/>
        <c:crossBetween val="between"/>
      </c:valAx>
      <c:spPr>
        <a:noFill/>
        <a:ln w="25350">
          <a:noFill/>
        </a:ln>
      </c:spPr>
    </c:plotArea>
    <c:legend>
      <c:legendPos val="b"/>
      <c:layout/>
      <c:overlay val="0"/>
      <c:spPr>
        <a:noFill/>
        <a:ln w="253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7C504-F3CC-48EB-9A31-6B5142D53A42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65AB86-9606-4FEB-A095-3CD3FD759818}">
      <dgm:prSet phldrT="[Text]"/>
      <dgm:spPr/>
      <dgm:t>
        <a:bodyPr/>
        <a:lstStyle/>
        <a:p>
          <a:r>
            <a:rPr lang="en-US" dirty="0"/>
            <a:t>Comprehensive Analysis</a:t>
          </a:r>
        </a:p>
      </dgm:t>
    </dgm:pt>
    <dgm:pt modelId="{03B88A21-D79E-4470-91B6-E12466141550}" type="parTrans" cxnId="{CF6C6315-D85A-4AE9-AC85-4CAB3128A10F}">
      <dgm:prSet/>
      <dgm:spPr/>
      <dgm:t>
        <a:bodyPr/>
        <a:lstStyle/>
        <a:p>
          <a:endParaRPr lang="en-US"/>
        </a:p>
      </dgm:t>
    </dgm:pt>
    <dgm:pt modelId="{62E43CFC-E578-460C-9B67-4D694AFA56C8}" type="sibTrans" cxnId="{CF6C6315-D85A-4AE9-AC85-4CAB3128A10F}">
      <dgm:prSet/>
      <dgm:spPr/>
      <dgm:t>
        <a:bodyPr/>
        <a:lstStyle/>
        <a:p>
          <a:endParaRPr lang="en-US"/>
        </a:p>
      </dgm:t>
    </dgm:pt>
    <dgm:pt modelId="{40BC641E-533A-48A7-96EE-45E3AA6D0BFC}">
      <dgm:prSet phldrT="[Text]" custT="1"/>
      <dgm:spPr/>
      <dgm:t>
        <a:bodyPr/>
        <a:lstStyle/>
        <a:p>
          <a:r>
            <a:rPr lang="en-US" sz="2000" dirty="0" smtClean="0"/>
            <a:t>Facilitated by </a:t>
          </a:r>
          <a:r>
            <a:rPr lang="en-US" sz="2000" dirty="0"/>
            <a:t>independent 3</a:t>
          </a:r>
          <a:r>
            <a:rPr lang="en-US" sz="2000" baseline="30000" dirty="0"/>
            <a:t>rd</a:t>
          </a:r>
          <a:r>
            <a:rPr lang="en-US" sz="2000" dirty="0"/>
            <a:t> </a:t>
          </a:r>
          <a:r>
            <a:rPr lang="en-US" sz="2000" dirty="0" smtClean="0"/>
            <a:t>party-</a:t>
          </a:r>
          <a:r>
            <a:rPr lang="en-US" sz="2000" dirty="0" err="1" smtClean="0"/>
            <a:t>Wohlford</a:t>
          </a:r>
          <a:r>
            <a:rPr lang="en-US" sz="2000" dirty="0" smtClean="0"/>
            <a:t> Consulting</a:t>
          </a:r>
          <a:endParaRPr lang="en-US" sz="2000" dirty="0"/>
        </a:p>
      </dgm:t>
    </dgm:pt>
    <dgm:pt modelId="{98CE1762-1875-42CB-B4C7-F7B0208DA816}" type="parTrans" cxnId="{A01492E0-06B7-4F47-9DC1-97495A64377D}">
      <dgm:prSet/>
      <dgm:spPr/>
      <dgm:t>
        <a:bodyPr/>
        <a:lstStyle/>
        <a:p>
          <a:endParaRPr lang="en-US"/>
        </a:p>
      </dgm:t>
    </dgm:pt>
    <dgm:pt modelId="{D3940FC1-D064-4589-85E7-74E6E64D4F06}" type="sibTrans" cxnId="{A01492E0-06B7-4F47-9DC1-97495A64377D}">
      <dgm:prSet/>
      <dgm:spPr/>
      <dgm:t>
        <a:bodyPr/>
        <a:lstStyle/>
        <a:p>
          <a:endParaRPr lang="en-US"/>
        </a:p>
      </dgm:t>
    </dgm:pt>
    <dgm:pt modelId="{0FED1BAF-BB41-44FB-8E9B-6E44FF71F291}">
      <dgm:prSet phldrT="[Text]"/>
      <dgm:spPr/>
      <dgm:t>
        <a:bodyPr/>
        <a:lstStyle/>
        <a:p>
          <a:r>
            <a:rPr lang="en-US" dirty="0"/>
            <a:t>Time Study</a:t>
          </a:r>
        </a:p>
      </dgm:t>
    </dgm:pt>
    <dgm:pt modelId="{C1311ACC-5595-4DAE-9C7E-1202AC106319}" type="parTrans" cxnId="{011A53AE-3CB2-44F9-9F45-C692BF0E728A}">
      <dgm:prSet/>
      <dgm:spPr/>
      <dgm:t>
        <a:bodyPr/>
        <a:lstStyle/>
        <a:p>
          <a:endParaRPr lang="en-US"/>
        </a:p>
      </dgm:t>
    </dgm:pt>
    <dgm:pt modelId="{E087B402-D54C-4024-BC8A-D2AE771AF8AC}" type="sibTrans" cxnId="{011A53AE-3CB2-44F9-9F45-C692BF0E728A}">
      <dgm:prSet/>
      <dgm:spPr/>
      <dgm:t>
        <a:bodyPr/>
        <a:lstStyle/>
        <a:p>
          <a:endParaRPr lang="en-US"/>
        </a:p>
      </dgm:t>
    </dgm:pt>
    <dgm:pt modelId="{C04075A3-8AD2-4604-8420-2C35B43926CF}">
      <dgm:prSet phldrT="[Text]" custT="1"/>
      <dgm:spPr/>
      <dgm:t>
        <a:bodyPr/>
        <a:lstStyle/>
        <a:p>
          <a:r>
            <a:rPr lang="en-US" sz="2000" dirty="0"/>
            <a:t>Salaries and Benefits</a:t>
          </a:r>
        </a:p>
      </dgm:t>
    </dgm:pt>
    <dgm:pt modelId="{3FF4840C-A292-4586-B382-B5654F6CD142}" type="parTrans" cxnId="{2986C9F3-E94B-4310-BD95-D4930EF5B1D6}">
      <dgm:prSet/>
      <dgm:spPr/>
      <dgm:t>
        <a:bodyPr/>
        <a:lstStyle/>
        <a:p>
          <a:endParaRPr lang="en-US"/>
        </a:p>
      </dgm:t>
    </dgm:pt>
    <dgm:pt modelId="{5332DD56-6CB6-43DB-9F9F-6CFAE41A1ADE}" type="sibTrans" cxnId="{2986C9F3-E94B-4310-BD95-D4930EF5B1D6}">
      <dgm:prSet/>
      <dgm:spPr/>
      <dgm:t>
        <a:bodyPr/>
        <a:lstStyle/>
        <a:p>
          <a:endParaRPr lang="en-US"/>
        </a:p>
      </dgm:t>
    </dgm:pt>
    <dgm:pt modelId="{63080EB6-D01C-40DD-AA5B-E7D2987A30F3}">
      <dgm:prSet phldrT="[Text]" custT="1"/>
      <dgm:spPr/>
      <dgm:t>
        <a:bodyPr/>
        <a:lstStyle/>
        <a:p>
          <a:r>
            <a:rPr lang="en-US" sz="2000" dirty="0"/>
            <a:t>Services and Supplies</a:t>
          </a:r>
        </a:p>
      </dgm:t>
    </dgm:pt>
    <dgm:pt modelId="{A4D6901B-E25D-4903-BADA-4449B94024DA}" type="parTrans" cxnId="{73A782FB-17DD-4F95-969B-DB1EF16CD409}">
      <dgm:prSet/>
      <dgm:spPr/>
      <dgm:t>
        <a:bodyPr/>
        <a:lstStyle/>
        <a:p>
          <a:endParaRPr lang="en-US"/>
        </a:p>
      </dgm:t>
    </dgm:pt>
    <dgm:pt modelId="{B81B1AEA-6019-42FD-B93C-D72502F0B9EE}" type="sibTrans" cxnId="{73A782FB-17DD-4F95-969B-DB1EF16CD409}">
      <dgm:prSet/>
      <dgm:spPr/>
      <dgm:t>
        <a:bodyPr/>
        <a:lstStyle/>
        <a:p>
          <a:endParaRPr lang="en-US"/>
        </a:p>
      </dgm:t>
    </dgm:pt>
    <dgm:pt modelId="{74A4174F-7B91-44FF-BF83-16E5409A9A31}">
      <dgm:prSet phldrT="[Text]"/>
      <dgm:spPr/>
      <dgm:t>
        <a:bodyPr/>
        <a:lstStyle/>
        <a:p>
          <a:r>
            <a:rPr lang="en-US" dirty="0" smtClean="0"/>
            <a:t>Fee Determination</a:t>
          </a:r>
          <a:endParaRPr lang="en-US" dirty="0"/>
        </a:p>
      </dgm:t>
    </dgm:pt>
    <dgm:pt modelId="{89F41184-D1A4-4640-8CB2-71D7DD440801}" type="parTrans" cxnId="{902C5A4A-DAE0-4E63-9B34-F0B4F5A8D348}">
      <dgm:prSet/>
      <dgm:spPr/>
      <dgm:t>
        <a:bodyPr/>
        <a:lstStyle/>
        <a:p>
          <a:endParaRPr lang="en-US"/>
        </a:p>
      </dgm:t>
    </dgm:pt>
    <dgm:pt modelId="{0C021DCE-6443-4A10-AE67-056A8C49EE95}" type="sibTrans" cxnId="{902C5A4A-DAE0-4E63-9B34-F0B4F5A8D348}">
      <dgm:prSet/>
      <dgm:spPr/>
      <dgm:t>
        <a:bodyPr/>
        <a:lstStyle/>
        <a:p>
          <a:endParaRPr lang="en-US"/>
        </a:p>
      </dgm:t>
    </dgm:pt>
    <dgm:pt modelId="{BF140A55-685E-47EE-870F-B87812B9139B}">
      <dgm:prSet phldrT="[Text]" custT="1"/>
      <dgm:spPr/>
      <dgm:t>
        <a:bodyPr/>
        <a:lstStyle/>
        <a:p>
          <a:r>
            <a:rPr lang="en-US" sz="2000" dirty="0" smtClean="0"/>
            <a:t>Service Levels</a:t>
          </a:r>
          <a:endParaRPr lang="en-US" sz="2000" dirty="0"/>
        </a:p>
      </dgm:t>
    </dgm:pt>
    <dgm:pt modelId="{B3869C50-6A48-4426-8A2B-1CBD3BFF355E}" type="parTrans" cxnId="{4EFA842E-0701-4BED-9A35-82A7E8362337}">
      <dgm:prSet/>
      <dgm:spPr/>
      <dgm:t>
        <a:bodyPr/>
        <a:lstStyle/>
        <a:p>
          <a:endParaRPr lang="en-US"/>
        </a:p>
      </dgm:t>
    </dgm:pt>
    <dgm:pt modelId="{8CC5F664-4B14-4754-9654-332DCAB6BC34}" type="sibTrans" cxnId="{4EFA842E-0701-4BED-9A35-82A7E8362337}">
      <dgm:prSet/>
      <dgm:spPr/>
      <dgm:t>
        <a:bodyPr/>
        <a:lstStyle/>
        <a:p>
          <a:endParaRPr lang="en-US"/>
        </a:p>
      </dgm:t>
    </dgm:pt>
    <dgm:pt modelId="{2C2C51C0-BB0B-4143-B5CE-FC73B610D964}">
      <dgm:prSet phldrT="[Text]" custT="1"/>
      <dgm:spPr/>
      <dgm:t>
        <a:bodyPr/>
        <a:lstStyle/>
        <a:p>
          <a:r>
            <a:rPr lang="en-US" sz="2000" dirty="0"/>
            <a:t>Supporting Department Services</a:t>
          </a:r>
        </a:p>
      </dgm:t>
    </dgm:pt>
    <dgm:pt modelId="{817AE52E-6004-4789-87F0-BE05830E4E30}" type="parTrans" cxnId="{DD5D0438-0A7B-4676-A92A-3BB815E14FF0}">
      <dgm:prSet/>
      <dgm:spPr/>
      <dgm:t>
        <a:bodyPr/>
        <a:lstStyle/>
        <a:p>
          <a:endParaRPr lang="en-US"/>
        </a:p>
      </dgm:t>
    </dgm:pt>
    <dgm:pt modelId="{598ACC70-1160-4FB3-9C3B-027FD3E6C7C3}" type="sibTrans" cxnId="{DD5D0438-0A7B-4676-A92A-3BB815E14FF0}">
      <dgm:prSet/>
      <dgm:spPr/>
      <dgm:t>
        <a:bodyPr/>
        <a:lstStyle/>
        <a:p>
          <a:endParaRPr lang="en-US"/>
        </a:p>
      </dgm:t>
    </dgm:pt>
    <dgm:pt modelId="{4DDE53DB-3299-4E6C-ADC1-2F7233E01772}">
      <dgm:prSet phldrT="[Text]" custT="1"/>
      <dgm:spPr/>
      <dgm:t>
        <a:bodyPr/>
        <a:lstStyle/>
        <a:p>
          <a:r>
            <a:rPr lang="en-US" sz="2000" dirty="0" smtClean="0"/>
            <a:t>Minimum Professional Standards</a:t>
          </a:r>
          <a:endParaRPr lang="en-US" sz="2000" dirty="0"/>
        </a:p>
      </dgm:t>
    </dgm:pt>
    <dgm:pt modelId="{F303552D-11F8-4371-880B-3AD88703F91D}" type="parTrans" cxnId="{27F330ED-5783-46E5-B02B-6B3382D11A76}">
      <dgm:prSet/>
      <dgm:spPr/>
      <dgm:t>
        <a:bodyPr/>
        <a:lstStyle/>
        <a:p>
          <a:endParaRPr lang="en-US"/>
        </a:p>
      </dgm:t>
    </dgm:pt>
    <dgm:pt modelId="{86F3E21B-0CCD-4F1F-9411-9C12A75542E8}" type="sibTrans" cxnId="{27F330ED-5783-46E5-B02B-6B3382D11A76}">
      <dgm:prSet/>
      <dgm:spPr/>
      <dgm:t>
        <a:bodyPr/>
        <a:lstStyle/>
        <a:p>
          <a:endParaRPr lang="en-US"/>
        </a:p>
      </dgm:t>
    </dgm:pt>
    <dgm:pt modelId="{046DB990-57D6-4DA3-8FBF-7DD9E2240F8A}">
      <dgm:prSet phldrT="[Text]" custT="1"/>
      <dgm:spPr/>
      <dgm:t>
        <a:bodyPr/>
        <a:lstStyle/>
        <a:p>
          <a:r>
            <a:rPr lang="en-US" sz="2000" dirty="0" smtClean="0"/>
            <a:t>Regulatory Requirements</a:t>
          </a:r>
          <a:endParaRPr lang="en-US" sz="2000" dirty="0"/>
        </a:p>
      </dgm:t>
    </dgm:pt>
    <dgm:pt modelId="{0A75F7D8-3BB0-4E18-9DDD-2684D6F9776C}" type="parTrans" cxnId="{CB1412A2-713F-4E56-8B85-779F289A0B43}">
      <dgm:prSet/>
      <dgm:spPr/>
      <dgm:t>
        <a:bodyPr/>
        <a:lstStyle/>
        <a:p>
          <a:endParaRPr lang="en-US"/>
        </a:p>
      </dgm:t>
    </dgm:pt>
    <dgm:pt modelId="{E3B61AA8-5F1E-497A-907D-C06B9BF2E843}" type="sibTrans" cxnId="{CB1412A2-713F-4E56-8B85-779F289A0B43}">
      <dgm:prSet/>
      <dgm:spPr/>
      <dgm:t>
        <a:bodyPr/>
        <a:lstStyle/>
        <a:p>
          <a:endParaRPr lang="en-US"/>
        </a:p>
      </dgm:t>
    </dgm:pt>
    <dgm:pt modelId="{AF63AB10-9D57-4405-A198-93DF10D9B12B}">
      <dgm:prSet phldrT="[Text]" custT="1"/>
      <dgm:spPr/>
      <dgm:t>
        <a:bodyPr/>
        <a:lstStyle/>
        <a:p>
          <a:r>
            <a:rPr lang="en-US" sz="2000" dirty="0" smtClean="0"/>
            <a:t>Multi-level staff involvement </a:t>
          </a:r>
          <a:endParaRPr lang="en-US" sz="2000" dirty="0"/>
        </a:p>
      </dgm:t>
    </dgm:pt>
    <dgm:pt modelId="{49A61261-365C-4529-8759-FDDC302BE700}" type="parTrans" cxnId="{71894D81-2C48-4783-A9F7-8EA5323B58A1}">
      <dgm:prSet/>
      <dgm:spPr/>
      <dgm:t>
        <a:bodyPr/>
        <a:lstStyle/>
        <a:p>
          <a:endParaRPr lang="en-US"/>
        </a:p>
      </dgm:t>
    </dgm:pt>
    <dgm:pt modelId="{B579AEB2-AC24-41C2-AD45-77EFCB5B834B}" type="sibTrans" cxnId="{71894D81-2C48-4783-A9F7-8EA5323B58A1}">
      <dgm:prSet/>
      <dgm:spPr/>
      <dgm:t>
        <a:bodyPr/>
        <a:lstStyle/>
        <a:p>
          <a:endParaRPr lang="en-US"/>
        </a:p>
      </dgm:t>
    </dgm:pt>
    <dgm:pt modelId="{7AED07B5-769D-4E58-901A-E86E92109C57}" type="pres">
      <dgm:prSet presAssocID="{7E17C504-F3CC-48EB-9A31-6B5142D53A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DC8A32-FF6A-4FF3-BB36-B53620AFD0EF}" type="pres">
      <dgm:prSet presAssocID="{4F65AB86-9606-4FEB-A095-3CD3FD759818}" presName="linNode" presStyleCnt="0"/>
      <dgm:spPr/>
      <dgm:t>
        <a:bodyPr/>
        <a:lstStyle/>
        <a:p>
          <a:endParaRPr lang="en-US"/>
        </a:p>
      </dgm:t>
    </dgm:pt>
    <dgm:pt modelId="{A7CF15ED-47C0-43E1-BF8C-C1B9498CFD79}" type="pres">
      <dgm:prSet presAssocID="{4F65AB86-9606-4FEB-A095-3CD3FD75981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18A82-C5D0-4CBB-B5CA-2AFDC12ACD9D}" type="pres">
      <dgm:prSet presAssocID="{4F65AB86-9606-4FEB-A095-3CD3FD75981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619BF-BEFE-44D4-8FB9-151C4820938D}" type="pres">
      <dgm:prSet presAssocID="{62E43CFC-E578-460C-9B67-4D694AFA56C8}" presName="sp" presStyleCnt="0"/>
      <dgm:spPr/>
      <dgm:t>
        <a:bodyPr/>
        <a:lstStyle/>
        <a:p>
          <a:endParaRPr lang="en-US"/>
        </a:p>
      </dgm:t>
    </dgm:pt>
    <dgm:pt modelId="{9F046791-1F54-4CD1-BC95-A5677C700C7E}" type="pres">
      <dgm:prSet presAssocID="{0FED1BAF-BB41-44FB-8E9B-6E44FF71F291}" presName="linNode" presStyleCnt="0"/>
      <dgm:spPr/>
      <dgm:t>
        <a:bodyPr/>
        <a:lstStyle/>
        <a:p>
          <a:endParaRPr lang="en-US"/>
        </a:p>
      </dgm:t>
    </dgm:pt>
    <dgm:pt modelId="{1138EF39-03A5-47DB-A0F8-79C76D037B46}" type="pres">
      <dgm:prSet presAssocID="{0FED1BAF-BB41-44FB-8E9B-6E44FF71F29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77BC9-3152-4E6A-BB67-86E1085563EB}" type="pres">
      <dgm:prSet presAssocID="{0FED1BAF-BB41-44FB-8E9B-6E44FF71F29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FE60B-0595-47B5-BA4F-A862676D36D2}" type="pres">
      <dgm:prSet presAssocID="{E087B402-D54C-4024-BC8A-D2AE771AF8AC}" presName="sp" presStyleCnt="0"/>
      <dgm:spPr/>
      <dgm:t>
        <a:bodyPr/>
        <a:lstStyle/>
        <a:p>
          <a:endParaRPr lang="en-US"/>
        </a:p>
      </dgm:t>
    </dgm:pt>
    <dgm:pt modelId="{E7BAC576-85AF-4D2B-B2CF-0CE5DE0230AE}" type="pres">
      <dgm:prSet presAssocID="{74A4174F-7B91-44FF-BF83-16E5409A9A31}" presName="linNode" presStyleCnt="0"/>
      <dgm:spPr/>
      <dgm:t>
        <a:bodyPr/>
        <a:lstStyle/>
        <a:p>
          <a:endParaRPr lang="en-US"/>
        </a:p>
      </dgm:t>
    </dgm:pt>
    <dgm:pt modelId="{72539A55-46F7-4C93-918C-0114B4D5F0EF}" type="pres">
      <dgm:prSet presAssocID="{74A4174F-7B91-44FF-BF83-16E5409A9A3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1057B-C345-43AF-8576-7438E75B041B}" type="pres">
      <dgm:prSet presAssocID="{74A4174F-7B91-44FF-BF83-16E5409A9A3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1412A2-713F-4E56-8B85-779F289A0B43}" srcId="{74A4174F-7B91-44FF-BF83-16E5409A9A31}" destId="{046DB990-57D6-4DA3-8FBF-7DD9E2240F8A}" srcOrd="2" destOrd="0" parTransId="{0A75F7D8-3BB0-4E18-9DDD-2684D6F9776C}" sibTransId="{E3B61AA8-5F1E-497A-907D-C06B9BF2E843}"/>
    <dgm:cxn modelId="{508EB7B6-0F23-4CF5-BBF0-A781D05BE81A}" type="presOf" srcId="{2C2C51C0-BB0B-4143-B5CE-FC73B610D964}" destId="{FA677BC9-3152-4E6A-BB67-86E1085563EB}" srcOrd="0" destOrd="2" presId="urn:microsoft.com/office/officeart/2005/8/layout/vList5"/>
    <dgm:cxn modelId="{71894D81-2C48-4783-A9F7-8EA5323B58A1}" srcId="{4F65AB86-9606-4FEB-A095-3CD3FD759818}" destId="{AF63AB10-9D57-4405-A198-93DF10D9B12B}" srcOrd="1" destOrd="0" parTransId="{49A61261-365C-4529-8759-FDDC302BE700}" sibTransId="{B579AEB2-AC24-41C2-AD45-77EFCB5B834B}"/>
    <dgm:cxn modelId="{2986C9F3-E94B-4310-BD95-D4930EF5B1D6}" srcId="{0FED1BAF-BB41-44FB-8E9B-6E44FF71F291}" destId="{C04075A3-8AD2-4604-8420-2C35B43926CF}" srcOrd="0" destOrd="0" parTransId="{3FF4840C-A292-4586-B382-B5654F6CD142}" sibTransId="{5332DD56-6CB6-43DB-9F9F-6CFAE41A1ADE}"/>
    <dgm:cxn modelId="{84E32916-B695-41D5-9DF5-0064B135B076}" type="presOf" srcId="{63080EB6-D01C-40DD-AA5B-E7D2987A30F3}" destId="{FA677BC9-3152-4E6A-BB67-86E1085563EB}" srcOrd="0" destOrd="1" presId="urn:microsoft.com/office/officeart/2005/8/layout/vList5"/>
    <dgm:cxn modelId="{DD872267-DD79-4583-99A6-E2B26EA05340}" type="presOf" srcId="{7E17C504-F3CC-48EB-9A31-6B5142D53A42}" destId="{7AED07B5-769D-4E58-901A-E86E92109C57}" srcOrd="0" destOrd="0" presId="urn:microsoft.com/office/officeart/2005/8/layout/vList5"/>
    <dgm:cxn modelId="{9FACA2EB-E247-488B-9652-E20589FA8FDC}" type="presOf" srcId="{4F65AB86-9606-4FEB-A095-3CD3FD759818}" destId="{A7CF15ED-47C0-43E1-BF8C-C1B9498CFD79}" srcOrd="0" destOrd="0" presId="urn:microsoft.com/office/officeart/2005/8/layout/vList5"/>
    <dgm:cxn modelId="{045EE329-34BE-498D-A752-397D97D4111F}" type="presOf" srcId="{046DB990-57D6-4DA3-8FBF-7DD9E2240F8A}" destId="{1F71057B-C345-43AF-8576-7438E75B041B}" srcOrd="0" destOrd="2" presId="urn:microsoft.com/office/officeart/2005/8/layout/vList5"/>
    <dgm:cxn modelId="{27F349C0-29A4-4E21-ACA4-649EDE793440}" type="presOf" srcId="{AF63AB10-9D57-4405-A198-93DF10D9B12B}" destId="{7D718A82-C5D0-4CBB-B5CA-2AFDC12ACD9D}" srcOrd="0" destOrd="1" presId="urn:microsoft.com/office/officeart/2005/8/layout/vList5"/>
    <dgm:cxn modelId="{011A53AE-3CB2-44F9-9F45-C692BF0E728A}" srcId="{7E17C504-F3CC-48EB-9A31-6B5142D53A42}" destId="{0FED1BAF-BB41-44FB-8E9B-6E44FF71F291}" srcOrd="1" destOrd="0" parTransId="{C1311ACC-5595-4DAE-9C7E-1202AC106319}" sibTransId="{E087B402-D54C-4024-BC8A-D2AE771AF8AC}"/>
    <dgm:cxn modelId="{CF6C6315-D85A-4AE9-AC85-4CAB3128A10F}" srcId="{7E17C504-F3CC-48EB-9A31-6B5142D53A42}" destId="{4F65AB86-9606-4FEB-A095-3CD3FD759818}" srcOrd="0" destOrd="0" parTransId="{03B88A21-D79E-4470-91B6-E12466141550}" sibTransId="{62E43CFC-E578-460C-9B67-4D694AFA56C8}"/>
    <dgm:cxn modelId="{BC095038-AF52-4556-80F6-6F55ADD16F02}" type="presOf" srcId="{0FED1BAF-BB41-44FB-8E9B-6E44FF71F291}" destId="{1138EF39-03A5-47DB-A0F8-79C76D037B46}" srcOrd="0" destOrd="0" presId="urn:microsoft.com/office/officeart/2005/8/layout/vList5"/>
    <dgm:cxn modelId="{49DF5AC1-CE40-45BE-A071-4C51767B928E}" type="presOf" srcId="{74A4174F-7B91-44FF-BF83-16E5409A9A31}" destId="{72539A55-46F7-4C93-918C-0114B4D5F0EF}" srcOrd="0" destOrd="0" presId="urn:microsoft.com/office/officeart/2005/8/layout/vList5"/>
    <dgm:cxn modelId="{A01492E0-06B7-4F47-9DC1-97495A64377D}" srcId="{4F65AB86-9606-4FEB-A095-3CD3FD759818}" destId="{40BC641E-533A-48A7-96EE-45E3AA6D0BFC}" srcOrd="0" destOrd="0" parTransId="{98CE1762-1875-42CB-B4C7-F7B0208DA816}" sibTransId="{D3940FC1-D064-4589-85E7-74E6E64D4F06}"/>
    <dgm:cxn modelId="{73DEF012-F226-445F-B7D0-D65330BFC733}" type="presOf" srcId="{40BC641E-533A-48A7-96EE-45E3AA6D0BFC}" destId="{7D718A82-C5D0-4CBB-B5CA-2AFDC12ACD9D}" srcOrd="0" destOrd="0" presId="urn:microsoft.com/office/officeart/2005/8/layout/vList5"/>
    <dgm:cxn modelId="{27F330ED-5783-46E5-B02B-6B3382D11A76}" srcId="{74A4174F-7B91-44FF-BF83-16E5409A9A31}" destId="{4DDE53DB-3299-4E6C-ADC1-2F7233E01772}" srcOrd="1" destOrd="0" parTransId="{F303552D-11F8-4371-880B-3AD88703F91D}" sibTransId="{86F3E21B-0CCD-4F1F-9411-9C12A75542E8}"/>
    <dgm:cxn modelId="{DD5D0438-0A7B-4676-A92A-3BB815E14FF0}" srcId="{0FED1BAF-BB41-44FB-8E9B-6E44FF71F291}" destId="{2C2C51C0-BB0B-4143-B5CE-FC73B610D964}" srcOrd="2" destOrd="0" parTransId="{817AE52E-6004-4789-87F0-BE05830E4E30}" sibTransId="{598ACC70-1160-4FB3-9C3B-027FD3E6C7C3}"/>
    <dgm:cxn modelId="{4EFA842E-0701-4BED-9A35-82A7E8362337}" srcId="{74A4174F-7B91-44FF-BF83-16E5409A9A31}" destId="{BF140A55-685E-47EE-870F-B87812B9139B}" srcOrd="0" destOrd="0" parTransId="{B3869C50-6A48-4426-8A2B-1CBD3BFF355E}" sibTransId="{8CC5F664-4B14-4754-9654-332DCAB6BC34}"/>
    <dgm:cxn modelId="{425CB9AD-4CFD-478E-B289-835A45256D81}" type="presOf" srcId="{4DDE53DB-3299-4E6C-ADC1-2F7233E01772}" destId="{1F71057B-C345-43AF-8576-7438E75B041B}" srcOrd="0" destOrd="1" presId="urn:microsoft.com/office/officeart/2005/8/layout/vList5"/>
    <dgm:cxn modelId="{B4D270A7-8C62-482D-8A1F-1658B9AE7D2C}" type="presOf" srcId="{BF140A55-685E-47EE-870F-B87812B9139B}" destId="{1F71057B-C345-43AF-8576-7438E75B041B}" srcOrd="0" destOrd="0" presId="urn:microsoft.com/office/officeart/2005/8/layout/vList5"/>
    <dgm:cxn modelId="{902C5A4A-DAE0-4E63-9B34-F0B4F5A8D348}" srcId="{7E17C504-F3CC-48EB-9A31-6B5142D53A42}" destId="{74A4174F-7B91-44FF-BF83-16E5409A9A31}" srcOrd="2" destOrd="0" parTransId="{89F41184-D1A4-4640-8CB2-71D7DD440801}" sibTransId="{0C021DCE-6443-4A10-AE67-056A8C49EE95}"/>
    <dgm:cxn modelId="{92B21FA7-E911-461E-9342-F6F98E2484DA}" type="presOf" srcId="{C04075A3-8AD2-4604-8420-2C35B43926CF}" destId="{FA677BC9-3152-4E6A-BB67-86E1085563EB}" srcOrd="0" destOrd="0" presId="urn:microsoft.com/office/officeart/2005/8/layout/vList5"/>
    <dgm:cxn modelId="{73A782FB-17DD-4F95-969B-DB1EF16CD409}" srcId="{0FED1BAF-BB41-44FB-8E9B-6E44FF71F291}" destId="{63080EB6-D01C-40DD-AA5B-E7D2987A30F3}" srcOrd="1" destOrd="0" parTransId="{A4D6901B-E25D-4903-BADA-4449B94024DA}" sibTransId="{B81B1AEA-6019-42FD-B93C-D72502F0B9EE}"/>
    <dgm:cxn modelId="{2C9F60F4-1010-4113-9EDC-89D2612D084D}" type="presParOf" srcId="{7AED07B5-769D-4E58-901A-E86E92109C57}" destId="{64DC8A32-FF6A-4FF3-BB36-B53620AFD0EF}" srcOrd="0" destOrd="0" presId="urn:microsoft.com/office/officeart/2005/8/layout/vList5"/>
    <dgm:cxn modelId="{CF1B6610-0BD7-41CD-9DF3-A293D7E845CF}" type="presParOf" srcId="{64DC8A32-FF6A-4FF3-BB36-B53620AFD0EF}" destId="{A7CF15ED-47C0-43E1-BF8C-C1B9498CFD79}" srcOrd="0" destOrd="0" presId="urn:microsoft.com/office/officeart/2005/8/layout/vList5"/>
    <dgm:cxn modelId="{A7923418-6280-4563-A7E1-44F651C2E00B}" type="presParOf" srcId="{64DC8A32-FF6A-4FF3-BB36-B53620AFD0EF}" destId="{7D718A82-C5D0-4CBB-B5CA-2AFDC12ACD9D}" srcOrd="1" destOrd="0" presId="urn:microsoft.com/office/officeart/2005/8/layout/vList5"/>
    <dgm:cxn modelId="{9B60079F-5300-4835-8509-61550213F41F}" type="presParOf" srcId="{7AED07B5-769D-4E58-901A-E86E92109C57}" destId="{FBF619BF-BEFE-44D4-8FB9-151C4820938D}" srcOrd="1" destOrd="0" presId="urn:microsoft.com/office/officeart/2005/8/layout/vList5"/>
    <dgm:cxn modelId="{A000B768-8961-422F-B65C-F0F3B7336915}" type="presParOf" srcId="{7AED07B5-769D-4E58-901A-E86E92109C57}" destId="{9F046791-1F54-4CD1-BC95-A5677C700C7E}" srcOrd="2" destOrd="0" presId="urn:microsoft.com/office/officeart/2005/8/layout/vList5"/>
    <dgm:cxn modelId="{31EBB2B3-1CFD-43BA-9495-2DAEAC39C4F8}" type="presParOf" srcId="{9F046791-1F54-4CD1-BC95-A5677C700C7E}" destId="{1138EF39-03A5-47DB-A0F8-79C76D037B46}" srcOrd="0" destOrd="0" presId="urn:microsoft.com/office/officeart/2005/8/layout/vList5"/>
    <dgm:cxn modelId="{72118E43-5718-420F-8C3F-137206332F1A}" type="presParOf" srcId="{9F046791-1F54-4CD1-BC95-A5677C700C7E}" destId="{FA677BC9-3152-4E6A-BB67-86E1085563EB}" srcOrd="1" destOrd="0" presId="urn:microsoft.com/office/officeart/2005/8/layout/vList5"/>
    <dgm:cxn modelId="{1C135973-E1CF-412B-812B-4DD7DFADD6A5}" type="presParOf" srcId="{7AED07B5-769D-4E58-901A-E86E92109C57}" destId="{376FE60B-0595-47B5-BA4F-A862676D36D2}" srcOrd="3" destOrd="0" presId="urn:microsoft.com/office/officeart/2005/8/layout/vList5"/>
    <dgm:cxn modelId="{1A6866B2-D5AE-4186-9292-5C1FA16C9AB2}" type="presParOf" srcId="{7AED07B5-769D-4E58-901A-E86E92109C57}" destId="{E7BAC576-85AF-4D2B-B2CF-0CE5DE0230AE}" srcOrd="4" destOrd="0" presId="urn:microsoft.com/office/officeart/2005/8/layout/vList5"/>
    <dgm:cxn modelId="{EC6004C0-26D9-4B0C-B2A0-1457B084AE13}" type="presParOf" srcId="{E7BAC576-85AF-4D2B-B2CF-0CE5DE0230AE}" destId="{72539A55-46F7-4C93-918C-0114B4D5F0EF}" srcOrd="0" destOrd="0" presId="urn:microsoft.com/office/officeart/2005/8/layout/vList5"/>
    <dgm:cxn modelId="{556BB5D5-450A-4C97-884B-654FC29DDDCE}" type="presParOf" srcId="{E7BAC576-85AF-4D2B-B2CF-0CE5DE0230AE}" destId="{1F71057B-C345-43AF-8576-7438E75B04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4E267-A16A-447F-B27A-B77A0DF02D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665ECC-47E5-46DC-AB37-275FE1046178}">
      <dgm:prSet phldrT="[Text]"/>
      <dgm:spPr>
        <a:xfrm>
          <a:off x="1686" y="459268"/>
          <a:ext cx="1337844" cy="802706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Food Protection</a:t>
          </a:r>
          <a:endParaRPr lang="en-US" dirty="0">
            <a:solidFill>
              <a:srgbClr val="002060"/>
            </a:solidFill>
            <a:latin typeface="Verdana"/>
            <a:ea typeface="+mn-ea"/>
            <a:cs typeface="+mn-cs"/>
          </a:endParaRPr>
        </a:p>
      </dgm:t>
    </dgm:pt>
    <dgm:pt modelId="{E1619957-E8EA-419D-B621-AF1DE8C6A02E}" type="parTrans" cxnId="{BE17AAC7-414F-46A4-B49E-9ED10B1B1FBA}">
      <dgm:prSet/>
      <dgm:spPr/>
      <dgm:t>
        <a:bodyPr/>
        <a:lstStyle/>
        <a:p>
          <a:endParaRPr lang="en-US"/>
        </a:p>
      </dgm:t>
    </dgm:pt>
    <dgm:pt modelId="{6129AEF8-2399-4897-9133-B64EC0474F7F}" type="sibTrans" cxnId="{BE17AAC7-414F-46A4-B49E-9ED10B1B1FBA}">
      <dgm:prSet/>
      <dgm:spPr/>
      <dgm:t>
        <a:bodyPr/>
        <a:lstStyle/>
        <a:p>
          <a:endParaRPr lang="en-US"/>
        </a:p>
      </dgm:t>
    </dgm:pt>
    <dgm:pt modelId="{B7428C18-7E01-4EBA-9B3F-0D6DCD4810D2}">
      <dgm:prSet phldrT="[Text]"/>
      <dgm:spPr>
        <a:xfrm>
          <a:off x="2944944" y="459268"/>
          <a:ext cx="1337844" cy="802706"/>
        </a:xfr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Cottage Food Program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5276DB6D-9F47-43BE-B7B6-BF4036B2D4D3}" type="parTrans" cxnId="{A21E5254-EF59-4850-8C2F-06728594C5E8}">
      <dgm:prSet/>
      <dgm:spPr/>
      <dgm:t>
        <a:bodyPr/>
        <a:lstStyle/>
        <a:p>
          <a:endParaRPr lang="en-US"/>
        </a:p>
      </dgm:t>
    </dgm:pt>
    <dgm:pt modelId="{B7E4CC5C-84F1-4019-8FD5-32C79C36A761}" type="sibTrans" cxnId="{A21E5254-EF59-4850-8C2F-06728594C5E8}">
      <dgm:prSet/>
      <dgm:spPr/>
      <dgm:t>
        <a:bodyPr/>
        <a:lstStyle/>
        <a:p>
          <a:endParaRPr lang="en-US"/>
        </a:p>
      </dgm:t>
    </dgm:pt>
    <dgm:pt modelId="{D72AF5F8-0555-47B0-9514-FCCADA474886}">
      <dgm:prSet phldrT="[Text]"/>
      <dgm:spPr>
        <a:xfrm>
          <a:off x="1473315" y="1395759"/>
          <a:ext cx="1337844" cy="802706"/>
        </a:xfrm>
        <a:solidFill>
          <a:srgbClr val="53548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Tobacco Retailer Program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83034473-7396-4F33-BA4B-DE62FBB74D45}" type="parTrans" cxnId="{4995F1ED-9537-40F5-96A2-B3408D9FC114}">
      <dgm:prSet/>
      <dgm:spPr/>
      <dgm:t>
        <a:bodyPr/>
        <a:lstStyle/>
        <a:p>
          <a:endParaRPr lang="en-US"/>
        </a:p>
      </dgm:t>
    </dgm:pt>
    <dgm:pt modelId="{1D38A523-D89C-4B0B-846A-626A62295FCB}" type="sibTrans" cxnId="{4995F1ED-9537-40F5-96A2-B3408D9FC114}">
      <dgm:prSet/>
      <dgm:spPr/>
      <dgm:t>
        <a:bodyPr/>
        <a:lstStyle/>
        <a:p>
          <a:endParaRPr lang="en-US"/>
        </a:p>
      </dgm:t>
    </dgm:pt>
    <dgm:pt modelId="{797319C7-AA19-410E-A6E6-0AFFAD5D70B3}">
      <dgm:prSet phldrT="[Text]"/>
      <dgm:spPr>
        <a:xfrm>
          <a:off x="2944944" y="1395759"/>
          <a:ext cx="1337844" cy="802706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Construction Plan Review</a:t>
          </a:r>
          <a:endParaRPr lang="en-US" dirty="0">
            <a:solidFill>
              <a:srgbClr val="002060"/>
            </a:solidFill>
            <a:latin typeface="Verdana"/>
            <a:ea typeface="+mn-ea"/>
            <a:cs typeface="+mn-cs"/>
          </a:endParaRPr>
        </a:p>
      </dgm:t>
    </dgm:pt>
    <dgm:pt modelId="{05C82DFE-479B-454D-9C33-65B0A1CAD92C}" type="parTrans" cxnId="{AB93CB73-50E1-477A-9377-5E56A299A079}">
      <dgm:prSet/>
      <dgm:spPr/>
      <dgm:t>
        <a:bodyPr/>
        <a:lstStyle/>
        <a:p>
          <a:endParaRPr lang="en-US"/>
        </a:p>
      </dgm:t>
    </dgm:pt>
    <dgm:pt modelId="{F872FDF7-0172-442D-BFA6-57CBF16B323A}" type="sibTrans" cxnId="{AB93CB73-50E1-477A-9377-5E56A299A079}">
      <dgm:prSet/>
      <dgm:spPr/>
      <dgm:t>
        <a:bodyPr/>
        <a:lstStyle/>
        <a:p>
          <a:endParaRPr lang="en-US"/>
        </a:p>
      </dgm:t>
    </dgm:pt>
    <dgm:pt modelId="{FD7F0D41-F049-41B3-BB3B-30EC3EA3913F}">
      <dgm:prSet phldrT="[Text]"/>
      <dgm:spPr>
        <a:xfrm>
          <a:off x="4416573" y="1395759"/>
          <a:ext cx="1337844" cy="802706"/>
        </a:xfrm>
        <a:solidFill>
          <a:srgbClr val="53548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Noise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E59F9E85-8BE2-4A83-AA8D-AD286A2C7E27}" type="parTrans" cxnId="{DFBF481C-FD78-498B-8258-047563F54250}">
      <dgm:prSet/>
      <dgm:spPr/>
      <dgm:t>
        <a:bodyPr/>
        <a:lstStyle/>
        <a:p>
          <a:endParaRPr lang="en-US"/>
        </a:p>
      </dgm:t>
    </dgm:pt>
    <dgm:pt modelId="{A2D96136-B6F2-47C5-835A-CCC7273ADD01}" type="sibTrans" cxnId="{DFBF481C-FD78-498B-8258-047563F54250}">
      <dgm:prSet/>
      <dgm:spPr/>
      <dgm:t>
        <a:bodyPr/>
        <a:lstStyle/>
        <a:p>
          <a:endParaRPr lang="en-US"/>
        </a:p>
      </dgm:t>
    </dgm:pt>
    <dgm:pt modelId="{9976D533-95FC-4BB7-98FE-E937A3AAB475}">
      <dgm:prSet phldrT="[Text]"/>
      <dgm:spPr>
        <a:xfrm>
          <a:off x="4416573" y="459268"/>
          <a:ext cx="1337844" cy="802706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Food Safety Education</a:t>
          </a:r>
          <a:endParaRPr lang="en-US" dirty="0">
            <a:solidFill>
              <a:srgbClr val="002060"/>
            </a:solidFill>
            <a:latin typeface="Verdana"/>
            <a:ea typeface="+mn-ea"/>
            <a:cs typeface="+mn-cs"/>
          </a:endParaRPr>
        </a:p>
      </dgm:t>
    </dgm:pt>
    <dgm:pt modelId="{4EC0CE79-9693-4F70-BB42-977F4A4749D3}" type="parTrans" cxnId="{C7BFA38D-27E2-4EED-944C-80421A02B031}">
      <dgm:prSet/>
      <dgm:spPr/>
      <dgm:t>
        <a:bodyPr/>
        <a:lstStyle/>
        <a:p>
          <a:endParaRPr lang="en-US"/>
        </a:p>
      </dgm:t>
    </dgm:pt>
    <dgm:pt modelId="{1B5E5691-B86E-4DB2-BF5D-E8FE862CC763}" type="sibTrans" cxnId="{C7BFA38D-27E2-4EED-944C-80421A02B031}">
      <dgm:prSet/>
      <dgm:spPr/>
      <dgm:t>
        <a:bodyPr/>
        <a:lstStyle/>
        <a:p>
          <a:endParaRPr lang="en-US"/>
        </a:p>
      </dgm:t>
    </dgm:pt>
    <dgm:pt modelId="{87DFA12C-E525-4015-9F49-83DBE2BF8DBD}">
      <dgm:prSet phldrT="[Text]"/>
      <dgm:spPr>
        <a:xfrm>
          <a:off x="0" y="1413017"/>
          <a:ext cx="1337844" cy="802706"/>
        </a:xfrm>
        <a:solidFill>
          <a:srgbClr val="53548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Recreational Health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1F276EB6-7942-48A1-8DA4-0A937712AE63}" type="parTrans" cxnId="{622E3AE5-8138-4D52-AF43-034B619B675A}">
      <dgm:prSet/>
      <dgm:spPr/>
      <dgm:t>
        <a:bodyPr/>
        <a:lstStyle/>
        <a:p>
          <a:endParaRPr lang="en-US"/>
        </a:p>
      </dgm:t>
    </dgm:pt>
    <dgm:pt modelId="{94D6723C-E261-4A93-9252-3FE7F0E10424}" type="sibTrans" cxnId="{622E3AE5-8138-4D52-AF43-034B619B675A}">
      <dgm:prSet/>
      <dgm:spPr/>
      <dgm:t>
        <a:bodyPr/>
        <a:lstStyle/>
        <a:p>
          <a:endParaRPr lang="en-US"/>
        </a:p>
      </dgm:t>
    </dgm:pt>
    <dgm:pt modelId="{73845A2F-4862-41BC-AF48-D8DF8D2DA405}">
      <dgm:prSet phldrT="[Text]"/>
      <dgm:spPr>
        <a:xfrm>
          <a:off x="1686" y="2332250"/>
          <a:ext cx="1337844" cy="802706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Employee Housing</a:t>
          </a:r>
          <a:endParaRPr lang="en-US" dirty="0">
            <a:solidFill>
              <a:srgbClr val="002060"/>
            </a:solidFill>
            <a:latin typeface="Verdana"/>
            <a:ea typeface="+mn-ea"/>
            <a:cs typeface="+mn-cs"/>
          </a:endParaRPr>
        </a:p>
      </dgm:t>
    </dgm:pt>
    <dgm:pt modelId="{C836FA0E-8E1D-4799-84F6-953DEAA8C185}" type="parTrans" cxnId="{CDF8E3F5-1917-4004-95E8-2BD3189981B6}">
      <dgm:prSet/>
      <dgm:spPr/>
      <dgm:t>
        <a:bodyPr/>
        <a:lstStyle/>
        <a:p>
          <a:endParaRPr lang="en-US"/>
        </a:p>
      </dgm:t>
    </dgm:pt>
    <dgm:pt modelId="{8B0B6DFE-8A6F-4669-B06D-210D330C5FFF}" type="sibTrans" cxnId="{CDF8E3F5-1917-4004-95E8-2BD3189981B6}">
      <dgm:prSet/>
      <dgm:spPr/>
      <dgm:t>
        <a:bodyPr/>
        <a:lstStyle/>
        <a:p>
          <a:endParaRPr lang="en-US"/>
        </a:p>
      </dgm:t>
    </dgm:pt>
    <dgm:pt modelId="{A9701B26-7A0B-476B-96BF-864F3BEA623A}">
      <dgm:prSet phldrT="[Text]"/>
      <dgm:spPr>
        <a:xfrm>
          <a:off x="1473315" y="2332250"/>
          <a:ext cx="1337844" cy="802706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Detention Facilities</a:t>
          </a:r>
          <a:endParaRPr lang="en-US" dirty="0">
            <a:solidFill>
              <a:srgbClr val="002060"/>
            </a:solidFill>
            <a:latin typeface="Verdana"/>
            <a:ea typeface="+mn-ea"/>
            <a:cs typeface="+mn-cs"/>
          </a:endParaRPr>
        </a:p>
      </dgm:t>
    </dgm:pt>
    <dgm:pt modelId="{C42925D1-DD6C-4ED3-97F7-E189D3E9642A}" type="parTrans" cxnId="{02E1F17C-1B79-42DD-B60F-C1AEC8909899}">
      <dgm:prSet/>
      <dgm:spPr/>
      <dgm:t>
        <a:bodyPr/>
        <a:lstStyle/>
        <a:p>
          <a:endParaRPr lang="en-US"/>
        </a:p>
      </dgm:t>
    </dgm:pt>
    <dgm:pt modelId="{D8CC3F3B-FCC7-4386-AEC1-BAF93B9771E7}" type="sibTrans" cxnId="{02E1F17C-1B79-42DD-B60F-C1AEC8909899}">
      <dgm:prSet/>
      <dgm:spPr/>
      <dgm:t>
        <a:bodyPr/>
        <a:lstStyle/>
        <a:p>
          <a:endParaRPr lang="en-US"/>
        </a:p>
      </dgm:t>
    </dgm:pt>
    <dgm:pt modelId="{B8FA1FA6-179D-4F4A-9E90-B03283EFFF4E}">
      <dgm:prSet phldrT="[Text]"/>
      <dgm:spPr>
        <a:xfrm>
          <a:off x="2944944" y="2332250"/>
          <a:ext cx="1337844" cy="802706"/>
        </a:xfr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Lead</a:t>
          </a:r>
          <a:r>
            <a:rPr lang="en-US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 </a:t>
          </a:r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Illness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32EC0046-7D45-49EC-82F7-6962A0FB6263}" type="parTrans" cxnId="{B99A0451-BCDD-4C01-9EA6-65E1CC7D5D03}">
      <dgm:prSet/>
      <dgm:spPr/>
      <dgm:t>
        <a:bodyPr/>
        <a:lstStyle/>
        <a:p>
          <a:endParaRPr lang="en-US"/>
        </a:p>
      </dgm:t>
    </dgm:pt>
    <dgm:pt modelId="{0E85B661-97D3-4917-8D5A-51D1B2F7C552}" type="sibTrans" cxnId="{B99A0451-BCDD-4C01-9EA6-65E1CC7D5D03}">
      <dgm:prSet/>
      <dgm:spPr/>
      <dgm:t>
        <a:bodyPr/>
        <a:lstStyle/>
        <a:p>
          <a:endParaRPr lang="en-US"/>
        </a:p>
      </dgm:t>
    </dgm:pt>
    <dgm:pt modelId="{CC289693-6D42-4ECE-8BDC-7AF0DA167073}">
      <dgm:prSet phldrT="[Text]"/>
      <dgm:spPr>
        <a:xfrm>
          <a:off x="4416573" y="2332250"/>
          <a:ext cx="1337844" cy="802706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Waste Tire Program</a:t>
          </a:r>
          <a:endParaRPr lang="en-US" dirty="0">
            <a:solidFill>
              <a:srgbClr val="002060"/>
            </a:solidFill>
            <a:latin typeface="Verdana"/>
            <a:ea typeface="+mn-ea"/>
            <a:cs typeface="+mn-cs"/>
          </a:endParaRPr>
        </a:p>
      </dgm:t>
    </dgm:pt>
    <dgm:pt modelId="{262C27A2-E1C6-4007-930B-0C328D0C488D}" type="parTrans" cxnId="{AA59ACA2-2562-4C8F-9F3E-1CAA57AD620D}">
      <dgm:prSet/>
      <dgm:spPr/>
      <dgm:t>
        <a:bodyPr/>
        <a:lstStyle/>
        <a:p>
          <a:endParaRPr lang="en-US"/>
        </a:p>
      </dgm:t>
    </dgm:pt>
    <dgm:pt modelId="{C8E87611-B2C0-42E1-B5DD-571AC24C2021}" type="sibTrans" cxnId="{AA59ACA2-2562-4C8F-9F3E-1CAA57AD620D}">
      <dgm:prSet/>
      <dgm:spPr/>
      <dgm:t>
        <a:bodyPr/>
        <a:lstStyle/>
        <a:p>
          <a:endParaRPr lang="en-US"/>
        </a:p>
      </dgm:t>
    </dgm:pt>
    <dgm:pt modelId="{4450B509-D01A-4508-A433-911AA78EDAF6}">
      <dgm:prSet phldrT="[Text]"/>
      <dgm:spPr>
        <a:xfrm>
          <a:off x="611609" y="3238251"/>
          <a:ext cx="1337844" cy="802706"/>
        </a:xfr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Body Art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35945191-F9E7-4496-B06B-9D3C45ACAF74}" type="parTrans" cxnId="{5426B301-3482-4F19-8B8F-1D18274537A0}">
      <dgm:prSet/>
      <dgm:spPr/>
      <dgm:t>
        <a:bodyPr/>
        <a:lstStyle/>
        <a:p>
          <a:endParaRPr lang="en-US"/>
        </a:p>
      </dgm:t>
    </dgm:pt>
    <dgm:pt modelId="{37B98127-6638-4612-99A6-1907972B7B76}" type="sibTrans" cxnId="{5426B301-3482-4F19-8B8F-1D18274537A0}">
      <dgm:prSet/>
      <dgm:spPr/>
      <dgm:t>
        <a:bodyPr/>
        <a:lstStyle/>
        <a:p>
          <a:endParaRPr lang="en-US"/>
        </a:p>
      </dgm:t>
    </dgm:pt>
    <dgm:pt modelId="{951CB2DE-2902-4035-A4AD-9BC4E43C9FF6}">
      <dgm:prSet phldrT="[Text]"/>
      <dgm:spPr>
        <a:xfrm>
          <a:off x="2309294" y="3249268"/>
          <a:ext cx="1337844" cy="802714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Storm Water</a:t>
          </a:r>
          <a:endParaRPr lang="en-US" dirty="0">
            <a:solidFill>
              <a:srgbClr val="002060"/>
            </a:solidFill>
            <a:latin typeface="Verdana"/>
            <a:ea typeface="+mn-ea"/>
            <a:cs typeface="+mn-cs"/>
          </a:endParaRPr>
        </a:p>
      </dgm:t>
    </dgm:pt>
    <dgm:pt modelId="{A3981BED-C97D-49C7-942B-E0780844C19A}" type="parTrans" cxnId="{6D3159B0-8C38-458F-826D-08B66529F151}">
      <dgm:prSet/>
      <dgm:spPr/>
      <dgm:t>
        <a:bodyPr/>
        <a:lstStyle/>
        <a:p>
          <a:endParaRPr lang="en-US"/>
        </a:p>
      </dgm:t>
    </dgm:pt>
    <dgm:pt modelId="{9304AD79-BAF2-45F9-9051-711BE92E8644}" type="sibTrans" cxnId="{6D3159B0-8C38-458F-826D-08B66529F151}">
      <dgm:prSet/>
      <dgm:spPr/>
      <dgm:t>
        <a:bodyPr/>
        <a:lstStyle/>
        <a:p>
          <a:endParaRPr lang="en-US"/>
        </a:p>
      </dgm:t>
    </dgm:pt>
    <dgm:pt modelId="{12E63A16-D2F4-40DB-9FF8-13281F7AAC5A}">
      <dgm:prSet phldrT="[Text]"/>
      <dgm:spPr>
        <a:xfrm>
          <a:off x="4006979" y="3238251"/>
          <a:ext cx="1337844" cy="802706"/>
        </a:xfr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Smoking Control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12D305F7-997A-49F9-BD87-BD429A2A6D61}" type="parTrans" cxnId="{01B1520D-341A-47D2-B675-E8137E42D3B6}">
      <dgm:prSet/>
      <dgm:spPr/>
      <dgm:t>
        <a:bodyPr/>
        <a:lstStyle/>
        <a:p>
          <a:endParaRPr lang="en-US"/>
        </a:p>
      </dgm:t>
    </dgm:pt>
    <dgm:pt modelId="{15866285-F2B5-49BF-B325-75707E856D97}" type="sibTrans" cxnId="{01B1520D-341A-47D2-B675-E8137E42D3B6}">
      <dgm:prSet/>
      <dgm:spPr/>
      <dgm:t>
        <a:bodyPr/>
        <a:lstStyle/>
        <a:p>
          <a:endParaRPr lang="en-US"/>
        </a:p>
      </dgm:t>
    </dgm:pt>
    <dgm:pt modelId="{6B955211-1A03-4319-92F0-C89F01BE67E9}">
      <dgm:prSet phldrT="[Text]"/>
      <dgm:spPr>
        <a:xfrm>
          <a:off x="1473315" y="459268"/>
          <a:ext cx="1337844" cy="802706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Mobile Food Facilities</a:t>
          </a:r>
          <a:endParaRPr lang="en-US" dirty="0">
            <a:solidFill>
              <a:srgbClr val="002060"/>
            </a:solidFill>
            <a:latin typeface="Verdana"/>
            <a:ea typeface="+mn-ea"/>
            <a:cs typeface="+mn-cs"/>
          </a:endParaRPr>
        </a:p>
      </dgm:t>
    </dgm:pt>
    <dgm:pt modelId="{9075F1EF-FA06-435E-8030-EA50EDF39BF2}" type="parTrans" cxnId="{DDC9135D-8D71-47FC-9243-60FF92B3B5CE}">
      <dgm:prSet/>
      <dgm:spPr/>
      <dgm:t>
        <a:bodyPr/>
        <a:lstStyle/>
        <a:p>
          <a:endParaRPr lang="en-US"/>
        </a:p>
      </dgm:t>
    </dgm:pt>
    <dgm:pt modelId="{B0D31C3C-523A-4EF4-BE9B-07357274098A}" type="sibTrans" cxnId="{DDC9135D-8D71-47FC-9243-60FF92B3B5CE}">
      <dgm:prSet/>
      <dgm:spPr/>
      <dgm:t>
        <a:bodyPr/>
        <a:lstStyle/>
        <a:p>
          <a:endParaRPr lang="en-US"/>
        </a:p>
      </dgm:t>
    </dgm:pt>
    <dgm:pt modelId="{CEDF7512-6707-4235-B0C4-54C6F7678323}" type="pres">
      <dgm:prSet presAssocID="{4CD4E267-A16A-447F-B27A-B77A0DF02D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B8659E-5A78-41C4-AE0C-EE5DF0C64AC9}" type="pres">
      <dgm:prSet presAssocID="{22665ECC-47E5-46DC-AB37-275FE1046178}" presName="node" presStyleLbl="node1" presStyleIdx="0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1FBE50F-0C9A-4E6B-B385-2F0ECF851251}" type="pres">
      <dgm:prSet presAssocID="{6129AEF8-2399-4897-9133-B64EC0474F7F}" presName="sibTrans" presStyleCnt="0"/>
      <dgm:spPr/>
    </dgm:pt>
    <dgm:pt modelId="{4FA59D29-7157-4B6B-8A4C-DBFCB0C8E0EB}" type="pres">
      <dgm:prSet presAssocID="{6B955211-1A03-4319-92F0-C89F01BE67E9}" presName="node" presStyleLbl="node1" presStyleIdx="1" presStyleCnt="15" custLinFactNeighborX="1035" custLinFactNeighborY="-32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C6D679-9A21-4F28-8C74-2DAE4649F8B1}" type="pres">
      <dgm:prSet presAssocID="{B0D31C3C-523A-4EF4-BE9B-07357274098A}" presName="sibTrans" presStyleCnt="0"/>
      <dgm:spPr/>
    </dgm:pt>
    <dgm:pt modelId="{472C2C7F-D147-4FBA-B910-EE1293C17713}" type="pres">
      <dgm:prSet presAssocID="{B7428C18-7E01-4EBA-9B3F-0D6DCD4810D2}" presName="node" presStyleLbl="node1" presStyleIdx="2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9B61AA1-6D47-4C40-9693-A5B78739A673}" type="pres">
      <dgm:prSet presAssocID="{B7E4CC5C-84F1-4019-8FD5-32C79C36A761}" presName="sibTrans" presStyleCnt="0"/>
      <dgm:spPr/>
    </dgm:pt>
    <dgm:pt modelId="{772276BB-CEAA-4B3F-8782-45522F3E3DB8}" type="pres">
      <dgm:prSet presAssocID="{9976D533-95FC-4BB7-98FE-E937A3AAB475}" presName="node" presStyleLbl="node1" presStyleIdx="3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279ECC4-283B-4B54-A735-988E30FF596E}" type="pres">
      <dgm:prSet presAssocID="{1B5E5691-B86E-4DB2-BF5D-E8FE862CC763}" presName="sibTrans" presStyleCnt="0"/>
      <dgm:spPr/>
    </dgm:pt>
    <dgm:pt modelId="{8810C870-9583-4162-B986-397F0175FCDC}" type="pres">
      <dgm:prSet presAssocID="{87DFA12C-E525-4015-9F49-83DBE2BF8DBD}" presName="node" presStyleLbl="node1" presStyleIdx="4" presStyleCnt="15" custLinFactNeighborX="-2581" custLinFactNeighborY="2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E57D709-3FFC-4DAD-BEB6-5C21BE1522CE}" type="pres">
      <dgm:prSet presAssocID="{94D6723C-E261-4A93-9252-3FE7F0E10424}" presName="sibTrans" presStyleCnt="0"/>
      <dgm:spPr/>
    </dgm:pt>
    <dgm:pt modelId="{932F4813-8F66-4081-BAFE-6A73FA500E9A}" type="pres">
      <dgm:prSet presAssocID="{D72AF5F8-0555-47B0-9514-FCCADA474886}" presName="node" presStyleLbl="node1" presStyleIdx="5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D5C85D-24F0-4F3F-BFA7-BCE50DD13F4A}" type="pres">
      <dgm:prSet presAssocID="{1D38A523-D89C-4B0B-846A-626A62295FCB}" presName="sibTrans" presStyleCnt="0"/>
      <dgm:spPr/>
    </dgm:pt>
    <dgm:pt modelId="{FC4562C3-8345-45B0-8E53-9231DEDD274F}" type="pres">
      <dgm:prSet presAssocID="{797319C7-AA19-410E-A6E6-0AFFAD5D70B3}" presName="node" presStyleLbl="node1" presStyleIdx="6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4F8C625-B8C9-48E5-9DCF-4B195AAECAAE}" type="pres">
      <dgm:prSet presAssocID="{F872FDF7-0172-442D-BFA6-57CBF16B323A}" presName="sibTrans" presStyleCnt="0"/>
      <dgm:spPr/>
    </dgm:pt>
    <dgm:pt modelId="{C4A9775F-6650-4255-8242-19FB2B575F65}" type="pres">
      <dgm:prSet presAssocID="{FD7F0D41-F049-41B3-BB3B-30EC3EA3913F}" presName="node" presStyleLbl="node1" presStyleIdx="7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D4E9D7B-C8E0-4F39-8551-BB28DA755BB5}" type="pres">
      <dgm:prSet presAssocID="{A2D96136-B6F2-47C5-835A-CCC7273ADD01}" presName="sibTrans" presStyleCnt="0"/>
      <dgm:spPr/>
    </dgm:pt>
    <dgm:pt modelId="{1947A3E6-BA9E-40AC-849B-378942325661}" type="pres">
      <dgm:prSet presAssocID="{73845A2F-4862-41BC-AF48-D8DF8D2DA405}" presName="node" presStyleLbl="node1" presStyleIdx="8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1B4AC45-784F-40EA-964A-1C5791BB46D5}" type="pres">
      <dgm:prSet presAssocID="{8B0B6DFE-8A6F-4669-B06D-210D330C5FFF}" presName="sibTrans" presStyleCnt="0"/>
      <dgm:spPr/>
    </dgm:pt>
    <dgm:pt modelId="{6F06CB4F-1D4B-4635-B58F-51D2782B48DD}" type="pres">
      <dgm:prSet presAssocID="{A9701B26-7A0B-476B-96BF-864F3BEA623A}" presName="node" presStyleLbl="node1" presStyleIdx="9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3A35068-3657-4099-88DB-48123C67B249}" type="pres">
      <dgm:prSet presAssocID="{D8CC3F3B-FCC7-4386-AEC1-BAF93B9771E7}" presName="sibTrans" presStyleCnt="0"/>
      <dgm:spPr/>
    </dgm:pt>
    <dgm:pt modelId="{F13F1C8C-1DCC-4778-B425-CBBF73B811DC}" type="pres">
      <dgm:prSet presAssocID="{B8FA1FA6-179D-4F4A-9E90-B03283EFFF4E}" presName="node" presStyleLbl="node1" presStyleIdx="10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C90BE4F-4148-4FBE-A79D-C623083BCE71}" type="pres">
      <dgm:prSet presAssocID="{0E85B661-97D3-4917-8D5A-51D1B2F7C552}" presName="sibTrans" presStyleCnt="0"/>
      <dgm:spPr/>
    </dgm:pt>
    <dgm:pt modelId="{DF8530E3-F81B-4FF2-892F-4956ECBEBDDA}" type="pres">
      <dgm:prSet presAssocID="{CC289693-6D42-4ECE-8BDC-7AF0DA167073}" presName="node" presStyleLbl="node1" presStyleIdx="11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B1D945-3A19-4FAD-BADE-A7F66EA5AF6B}" type="pres">
      <dgm:prSet presAssocID="{C8E87611-B2C0-42E1-B5DD-571AC24C2021}" presName="sibTrans" presStyleCnt="0"/>
      <dgm:spPr/>
    </dgm:pt>
    <dgm:pt modelId="{9F4AFC1E-D91A-4FD5-9F0F-16FB3E5E51CC}" type="pres">
      <dgm:prSet presAssocID="{4450B509-D01A-4508-A433-911AA78EDAF6}" presName="node" presStyleLbl="node1" presStyleIdx="12" presStyleCnt="15" custLinFactNeighborX="-736" custLinFactNeighborY="16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825B78B-885B-4180-96E6-6871CF321D3E}" type="pres">
      <dgm:prSet presAssocID="{37B98127-6638-4612-99A6-1907972B7B76}" presName="sibTrans" presStyleCnt="0"/>
      <dgm:spPr/>
    </dgm:pt>
    <dgm:pt modelId="{215B5E59-18F2-4CC3-97C2-F3C6FDF6113B}" type="pres">
      <dgm:prSet presAssocID="{951CB2DE-2902-4035-A4AD-9BC4E43C9FF6}" presName="node" presStyleLbl="node1" presStyleIdx="13" presStyleCnt="15" custScaleY="100001" custLinFactNeighborX="-1035" custLinFactNeighborY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9F8BC60-B9AD-49B6-8301-57CC2E0485E3}" type="pres">
      <dgm:prSet presAssocID="{9304AD79-BAF2-45F9-9051-711BE92E8644}" presName="sibTrans" presStyleCnt="0"/>
      <dgm:spPr/>
    </dgm:pt>
    <dgm:pt modelId="{AD63CCD5-B7B1-4EC3-B271-5987FF93B284}" type="pres">
      <dgm:prSet presAssocID="{12E63A16-D2F4-40DB-9FF8-13281F7AAC5A}" presName="node" presStyleLbl="node1" presStyleIdx="14" presStyleCnt="15" custLinFactNeighborX="-1335" custLinFactNeighborY="16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EA411B4C-D3C7-42D0-81E3-CBBD6EBF25EB}" type="presOf" srcId="{951CB2DE-2902-4035-A4AD-9BC4E43C9FF6}" destId="{215B5E59-18F2-4CC3-97C2-F3C6FDF6113B}" srcOrd="0" destOrd="0" presId="urn:microsoft.com/office/officeart/2005/8/layout/default"/>
    <dgm:cxn modelId="{750FC996-FBBF-453B-8622-ECA6BD723F71}" type="presOf" srcId="{B8FA1FA6-179D-4F4A-9E90-B03283EFFF4E}" destId="{F13F1C8C-1DCC-4778-B425-CBBF73B811DC}" srcOrd="0" destOrd="0" presId="urn:microsoft.com/office/officeart/2005/8/layout/default"/>
    <dgm:cxn modelId="{DDC9135D-8D71-47FC-9243-60FF92B3B5CE}" srcId="{4CD4E267-A16A-447F-B27A-B77A0DF02D90}" destId="{6B955211-1A03-4319-92F0-C89F01BE67E9}" srcOrd="1" destOrd="0" parTransId="{9075F1EF-FA06-435E-8030-EA50EDF39BF2}" sibTransId="{B0D31C3C-523A-4EF4-BE9B-07357274098A}"/>
    <dgm:cxn modelId="{A21E5254-EF59-4850-8C2F-06728594C5E8}" srcId="{4CD4E267-A16A-447F-B27A-B77A0DF02D90}" destId="{B7428C18-7E01-4EBA-9B3F-0D6DCD4810D2}" srcOrd="2" destOrd="0" parTransId="{5276DB6D-9F47-43BE-B7B6-BF4036B2D4D3}" sibTransId="{B7E4CC5C-84F1-4019-8FD5-32C79C36A761}"/>
    <dgm:cxn modelId="{E2B708F6-C90A-4B04-B2C9-C6AE5E22228A}" type="presOf" srcId="{CC289693-6D42-4ECE-8BDC-7AF0DA167073}" destId="{DF8530E3-F81B-4FF2-892F-4956ECBEBDDA}" srcOrd="0" destOrd="0" presId="urn:microsoft.com/office/officeart/2005/8/layout/default"/>
    <dgm:cxn modelId="{6D3159B0-8C38-458F-826D-08B66529F151}" srcId="{4CD4E267-A16A-447F-B27A-B77A0DF02D90}" destId="{951CB2DE-2902-4035-A4AD-9BC4E43C9FF6}" srcOrd="13" destOrd="0" parTransId="{A3981BED-C97D-49C7-942B-E0780844C19A}" sibTransId="{9304AD79-BAF2-45F9-9051-711BE92E8644}"/>
    <dgm:cxn modelId="{5D2ADFFB-4435-42F4-AFC6-6DF3D06ED271}" type="presOf" srcId="{87DFA12C-E525-4015-9F49-83DBE2BF8DBD}" destId="{8810C870-9583-4162-B986-397F0175FCDC}" srcOrd="0" destOrd="0" presId="urn:microsoft.com/office/officeart/2005/8/layout/default"/>
    <dgm:cxn modelId="{C18B44E9-F545-486D-BDB9-5D3D49A5C271}" type="presOf" srcId="{6B955211-1A03-4319-92F0-C89F01BE67E9}" destId="{4FA59D29-7157-4B6B-8A4C-DBFCB0C8E0EB}" srcOrd="0" destOrd="0" presId="urn:microsoft.com/office/officeart/2005/8/layout/default"/>
    <dgm:cxn modelId="{02E1F17C-1B79-42DD-B60F-C1AEC8909899}" srcId="{4CD4E267-A16A-447F-B27A-B77A0DF02D90}" destId="{A9701B26-7A0B-476B-96BF-864F3BEA623A}" srcOrd="9" destOrd="0" parTransId="{C42925D1-DD6C-4ED3-97F7-E189D3E9642A}" sibTransId="{D8CC3F3B-FCC7-4386-AEC1-BAF93B9771E7}"/>
    <dgm:cxn modelId="{4A75EC05-E8FA-4F80-AB27-3508DFB2518F}" type="presOf" srcId="{797319C7-AA19-410E-A6E6-0AFFAD5D70B3}" destId="{FC4562C3-8345-45B0-8E53-9231DEDD274F}" srcOrd="0" destOrd="0" presId="urn:microsoft.com/office/officeart/2005/8/layout/default"/>
    <dgm:cxn modelId="{5FB0DB1A-D40C-4EE9-9A29-697E07E27775}" type="presOf" srcId="{12E63A16-D2F4-40DB-9FF8-13281F7AAC5A}" destId="{AD63CCD5-B7B1-4EC3-B271-5987FF93B284}" srcOrd="0" destOrd="0" presId="urn:microsoft.com/office/officeart/2005/8/layout/default"/>
    <dgm:cxn modelId="{8228E1CC-9068-43DC-B86C-C7B74A330EF8}" type="presOf" srcId="{73845A2F-4862-41BC-AF48-D8DF8D2DA405}" destId="{1947A3E6-BA9E-40AC-849B-378942325661}" srcOrd="0" destOrd="0" presId="urn:microsoft.com/office/officeart/2005/8/layout/default"/>
    <dgm:cxn modelId="{C7BFA38D-27E2-4EED-944C-80421A02B031}" srcId="{4CD4E267-A16A-447F-B27A-B77A0DF02D90}" destId="{9976D533-95FC-4BB7-98FE-E937A3AAB475}" srcOrd="3" destOrd="0" parTransId="{4EC0CE79-9693-4F70-BB42-977F4A4749D3}" sibTransId="{1B5E5691-B86E-4DB2-BF5D-E8FE862CC763}"/>
    <dgm:cxn modelId="{01B1520D-341A-47D2-B675-E8137E42D3B6}" srcId="{4CD4E267-A16A-447F-B27A-B77A0DF02D90}" destId="{12E63A16-D2F4-40DB-9FF8-13281F7AAC5A}" srcOrd="14" destOrd="0" parTransId="{12D305F7-997A-49F9-BD87-BD429A2A6D61}" sibTransId="{15866285-F2B5-49BF-B325-75707E856D97}"/>
    <dgm:cxn modelId="{41271C57-7381-4002-8B16-73B550E49563}" type="presOf" srcId="{FD7F0D41-F049-41B3-BB3B-30EC3EA3913F}" destId="{C4A9775F-6650-4255-8242-19FB2B575F65}" srcOrd="0" destOrd="0" presId="urn:microsoft.com/office/officeart/2005/8/layout/default"/>
    <dgm:cxn modelId="{081DE1BD-045A-4C65-BB6A-07E97BD46EC0}" type="presOf" srcId="{D72AF5F8-0555-47B0-9514-FCCADA474886}" destId="{932F4813-8F66-4081-BAFE-6A73FA500E9A}" srcOrd="0" destOrd="0" presId="urn:microsoft.com/office/officeart/2005/8/layout/default"/>
    <dgm:cxn modelId="{53197C64-403A-44AE-85B6-29E5EFC353DB}" type="presOf" srcId="{4CD4E267-A16A-447F-B27A-B77A0DF02D90}" destId="{CEDF7512-6707-4235-B0C4-54C6F7678323}" srcOrd="0" destOrd="0" presId="urn:microsoft.com/office/officeart/2005/8/layout/default"/>
    <dgm:cxn modelId="{634406EC-66B3-49C7-B004-29462370FA7C}" type="presOf" srcId="{9976D533-95FC-4BB7-98FE-E937A3AAB475}" destId="{772276BB-CEAA-4B3F-8782-45522F3E3DB8}" srcOrd="0" destOrd="0" presId="urn:microsoft.com/office/officeart/2005/8/layout/default"/>
    <dgm:cxn modelId="{CDF8E3F5-1917-4004-95E8-2BD3189981B6}" srcId="{4CD4E267-A16A-447F-B27A-B77A0DF02D90}" destId="{73845A2F-4862-41BC-AF48-D8DF8D2DA405}" srcOrd="8" destOrd="0" parTransId="{C836FA0E-8E1D-4799-84F6-953DEAA8C185}" sibTransId="{8B0B6DFE-8A6F-4669-B06D-210D330C5FFF}"/>
    <dgm:cxn modelId="{622E3AE5-8138-4D52-AF43-034B619B675A}" srcId="{4CD4E267-A16A-447F-B27A-B77A0DF02D90}" destId="{87DFA12C-E525-4015-9F49-83DBE2BF8DBD}" srcOrd="4" destOrd="0" parTransId="{1F276EB6-7942-48A1-8DA4-0A937712AE63}" sibTransId="{94D6723C-E261-4A93-9252-3FE7F0E10424}"/>
    <dgm:cxn modelId="{AB93CB73-50E1-477A-9377-5E56A299A079}" srcId="{4CD4E267-A16A-447F-B27A-B77A0DF02D90}" destId="{797319C7-AA19-410E-A6E6-0AFFAD5D70B3}" srcOrd="6" destOrd="0" parTransId="{05C82DFE-479B-454D-9C33-65B0A1CAD92C}" sibTransId="{F872FDF7-0172-442D-BFA6-57CBF16B323A}"/>
    <dgm:cxn modelId="{45D1B07C-F734-4B1B-A863-911C6D14C063}" type="presOf" srcId="{4450B509-D01A-4508-A433-911AA78EDAF6}" destId="{9F4AFC1E-D91A-4FD5-9F0F-16FB3E5E51CC}" srcOrd="0" destOrd="0" presId="urn:microsoft.com/office/officeart/2005/8/layout/default"/>
    <dgm:cxn modelId="{6A469007-6C3E-4A2C-A2D4-EA86D674EB06}" type="presOf" srcId="{B7428C18-7E01-4EBA-9B3F-0D6DCD4810D2}" destId="{472C2C7F-D147-4FBA-B910-EE1293C17713}" srcOrd="0" destOrd="0" presId="urn:microsoft.com/office/officeart/2005/8/layout/default"/>
    <dgm:cxn modelId="{5426B301-3482-4F19-8B8F-1D18274537A0}" srcId="{4CD4E267-A16A-447F-B27A-B77A0DF02D90}" destId="{4450B509-D01A-4508-A433-911AA78EDAF6}" srcOrd="12" destOrd="0" parTransId="{35945191-F9E7-4496-B06B-9D3C45ACAF74}" sibTransId="{37B98127-6638-4612-99A6-1907972B7B76}"/>
    <dgm:cxn modelId="{BE17AAC7-414F-46A4-B49E-9ED10B1B1FBA}" srcId="{4CD4E267-A16A-447F-B27A-B77A0DF02D90}" destId="{22665ECC-47E5-46DC-AB37-275FE1046178}" srcOrd="0" destOrd="0" parTransId="{E1619957-E8EA-419D-B621-AF1DE8C6A02E}" sibTransId="{6129AEF8-2399-4897-9133-B64EC0474F7F}"/>
    <dgm:cxn modelId="{D8A0232D-E070-4CA3-B6D2-6FB787F65D5A}" type="presOf" srcId="{A9701B26-7A0B-476B-96BF-864F3BEA623A}" destId="{6F06CB4F-1D4B-4635-B58F-51D2782B48DD}" srcOrd="0" destOrd="0" presId="urn:microsoft.com/office/officeart/2005/8/layout/default"/>
    <dgm:cxn modelId="{AC9A4F32-87A3-4D21-A2DE-6FB580EFC373}" type="presOf" srcId="{22665ECC-47E5-46DC-AB37-275FE1046178}" destId="{46B8659E-5A78-41C4-AE0C-EE5DF0C64AC9}" srcOrd="0" destOrd="0" presId="urn:microsoft.com/office/officeart/2005/8/layout/default"/>
    <dgm:cxn modelId="{4995F1ED-9537-40F5-96A2-B3408D9FC114}" srcId="{4CD4E267-A16A-447F-B27A-B77A0DF02D90}" destId="{D72AF5F8-0555-47B0-9514-FCCADA474886}" srcOrd="5" destOrd="0" parTransId="{83034473-7396-4F33-BA4B-DE62FBB74D45}" sibTransId="{1D38A523-D89C-4B0B-846A-626A62295FCB}"/>
    <dgm:cxn modelId="{B99A0451-BCDD-4C01-9EA6-65E1CC7D5D03}" srcId="{4CD4E267-A16A-447F-B27A-B77A0DF02D90}" destId="{B8FA1FA6-179D-4F4A-9E90-B03283EFFF4E}" srcOrd="10" destOrd="0" parTransId="{32EC0046-7D45-49EC-82F7-6962A0FB6263}" sibTransId="{0E85B661-97D3-4917-8D5A-51D1B2F7C552}"/>
    <dgm:cxn modelId="{DFBF481C-FD78-498B-8258-047563F54250}" srcId="{4CD4E267-A16A-447F-B27A-B77A0DF02D90}" destId="{FD7F0D41-F049-41B3-BB3B-30EC3EA3913F}" srcOrd="7" destOrd="0" parTransId="{E59F9E85-8BE2-4A83-AA8D-AD286A2C7E27}" sibTransId="{A2D96136-B6F2-47C5-835A-CCC7273ADD01}"/>
    <dgm:cxn modelId="{AA59ACA2-2562-4C8F-9F3E-1CAA57AD620D}" srcId="{4CD4E267-A16A-447F-B27A-B77A0DF02D90}" destId="{CC289693-6D42-4ECE-8BDC-7AF0DA167073}" srcOrd="11" destOrd="0" parTransId="{262C27A2-E1C6-4007-930B-0C328D0C488D}" sibTransId="{C8E87611-B2C0-42E1-B5DD-571AC24C2021}"/>
    <dgm:cxn modelId="{83838668-4189-4B51-BF9E-BE102160EF76}" type="presParOf" srcId="{CEDF7512-6707-4235-B0C4-54C6F7678323}" destId="{46B8659E-5A78-41C4-AE0C-EE5DF0C64AC9}" srcOrd="0" destOrd="0" presId="urn:microsoft.com/office/officeart/2005/8/layout/default"/>
    <dgm:cxn modelId="{9AEA7609-0051-4502-86BF-A5B14E968188}" type="presParOf" srcId="{CEDF7512-6707-4235-B0C4-54C6F7678323}" destId="{F1FBE50F-0C9A-4E6B-B385-2F0ECF851251}" srcOrd="1" destOrd="0" presId="urn:microsoft.com/office/officeart/2005/8/layout/default"/>
    <dgm:cxn modelId="{327F4BC0-BF76-4EBE-AFBA-5FB50BA48097}" type="presParOf" srcId="{CEDF7512-6707-4235-B0C4-54C6F7678323}" destId="{4FA59D29-7157-4B6B-8A4C-DBFCB0C8E0EB}" srcOrd="2" destOrd="0" presId="urn:microsoft.com/office/officeart/2005/8/layout/default"/>
    <dgm:cxn modelId="{E7F7BFD3-96BC-400C-AC50-A5666C1ED766}" type="presParOf" srcId="{CEDF7512-6707-4235-B0C4-54C6F7678323}" destId="{E1C6D679-9A21-4F28-8C74-2DAE4649F8B1}" srcOrd="3" destOrd="0" presId="urn:microsoft.com/office/officeart/2005/8/layout/default"/>
    <dgm:cxn modelId="{A8E9A101-6235-4EBD-9E87-D4E865256102}" type="presParOf" srcId="{CEDF7512-6707-4235-B0C4-54C6F7678323}" destId="{472C2C7F-D147-4FBA-B910-EE1293C17713}" srcOrd="4" destOrd="0" presId="urn:microsoft.com/office/officeart/2005/8/layout/default"/>
    <dgm:cxn modelId="{9A86BEDD-9842-4554-8377-072729B191D7}" type="presParOf" srcId="{CEDF7512-6707-4235-B0C4-54C6F7678323}" destId="{09B61AA1-6D47-4C40-9693-A5B78739A673}" srcOrd="5" destOrd="0" presId="urn:microsoft.com/office/officeart/2005/8/layout/default"/>
    <dgm:cxn modelId="{5A3B7A33-FF02-4DBA-839D-A75D84FDFE0C}" type="presParOf" srcId="{CEDF7512-6707-4235-B0C4-54C6F7678323}" destId="{772276BB-CEAA-4B3F-8782-45522F3E3DB8}" srcOrd="6" destOrd="0" presId="urn:microsoft.com/office/officeart/2005/8/layout/default"/>
    <dgm:cxn modelId="{C5A7842C-CBC8-4C09-86F3-C5A4D280E582}" type="presParOf" srcId="{CEDF7512-6707-4235-B0C4-54C6F7678323}" destId="{7279ECC4-283B-4B54-A735-988E30FF596E}" srcOrd="7" destOrd="0" presId="urn:microsoft.com/office/officeart/2005/8/layout/default"/>
    <dgm:cxn modelId="{A0DB589C-917D-4803-90D8-84C51BB8FAF2}" type="presParOf" srcId="{CEDF7512-6707-4235-B0C4-54C6F7678323}" destId="{8810C870-9583-4162-B986-397F0175FCDC}" srcOrd="8" destOrd="0" presId="urn:microsoft.com/office/officeart/2005/8/layout/default"/>
    <dgm:cxn modelId="{3ECE917D-5B5F-4934-B4DB-CB29A84997DB}" type="presParOf" srcId="{CEDF7512-6707-4235-B0C4-54C6F7678323}" destId="{FE57D709-3FFC-4DAD-BEB6-5C21BE1522CE}" srcOrd="9" destOrd="0" presId="urn:microsoft.com/office/officeart/2005/8/layout/default"/>
    <dgm:cxn modelId="{33FC278D-9856-4B3F-A82F-A80203548CA9}" type="presParOf" srcId="{CEDF7512-6707-4235-B0C4-54C6F7678323}" destId="{932F4813-8F66-4081-BAFE-6A73FA500E9A}" srcOrd="10" destOrd="0" presId="urn:microsoft.com/office/officeart/2005/8/layout/default"/>
    <dgm:cxn modelId="{F6A9FC9D-471E-4DF9-9514-776412AE67D3}" type="presParOf" srcId="{CEDF7512-6707-4235-B0C4-54C6F7678323}" destId="{FCD5C85D-24F0-4F3F-BFA7-BCE50DD13F4A}" srcOrd="11" destOrd="0" presId="urn:microsoft.com/office/officeart/2005/8/layout/default"/>
    <dgm:cxn modelId="{C35EA9C4-8192-46AE-AFD3-E6249AEFCEB9}" type="presParOf" srcId="{CEDF7512-6707-4235-B0C4-54C6F7678323}" destId="{FC4562C3-8345-45B0-8E53-9231DEDD274F}" srcOrd="12" destOrd="0" presId="urn:microsoft.com/office/officeart/2005/8/layout/default"/>
    <dgm:cxn modelId="{FCB97E2C-3865-40F3-BDB7-74A132BEDF71}" type="presParOf" srcId="{CEDF7512-6707-4235-B0C4-54C6F7678323}" destId="{44F8C625-B8C9-48E5-9DCF-4B195AAECAAE}" srcOrd="13" destOrd="0" presId="urn:microsoft.com/office/officeart/2005/8/layout/default"/>
    <dgm:cxn modelId="{A9168049-EC52-4A67-94A9-1BD9B70C177C}" type="presParOf" srcId="{CEDF7512-6707-4235-B0C4-54C6F7678323}" destId="{C4A9775F-6650-4255-8242-19FB2B575F65}" srcOrd="14" destOrd="0" presId="urn:microsoft.com/office/officeart/2005/8/layout/default"/>
    <dgm:cxn modelId="{3BDE3351-C21A-4687-ABD1-346DF80BCE3C}" type="presParOf" srcId="{CEDF7512-6707-4235-B0C4-54C6F7678323}" destId="{CD4E9D7B-C8E0-4F39-8551-BB28DA755BB5}" srcOrd="15" destOrd="0" presId="urn:microsoft.com/office/officeart/2005/8/layout/default"/>
    <dgm:cxn modelId="{062393CB-9352-4938-A438-5D5CC1495593}" type="presParOf" srcId="{CEDF7512-6707-4235-B0C4-54C6F7678323}" destId="{1947A3E6-BA9E-40AC-849B-378942325661}" srcOrd="16" destOrd="0" presId="urn:microsoft.com/office/officeart/2005/8/layout/default"/>
    <dgm:cxn modelId="{BAC1ECFF-06E2-487D-A118-118EBC565345}" type="presParOf" srcId="{CEDF7512-6707-4235-B0C4-54C6F7678323}" destId="{71B4AC45-784F-40EA-964A-1C5791BB46D5}" srcOrd="17" destOrd="0" presId="urn:microsoft.com/office/officeart/2005/8/layout/default"/>
    <dgm:cxn modelId="{EA40AB16-A75B-4529-8D67-0CCD38B4C506}" type="presParOf" srcId="{CEDF7512-6707-4235-B0C4-54C6F7678323}" destId="{6F06CB4F-1D4B-4635-B58F-51D2782B48DD}" srcOrd="18" destOrd="0" presId="urn:microsoft.com/office/officeart/2005/8/layout/default"/>
    <dgm:cxn modelId="{A108D897-5865-47B7-8633-436AE32544C0}" type="presParOf" srcId="{CEDF7512-6707-4235-B0C4-54C6F7678323}" destId="{F3A35068-3657-4099-88DB-48123C67B249}" srcOrd="19" destOrd="0" presId="urn:microsoft.com/office/officeart/2005/8/layout/default"/>
    <dgm:cxn modelId="{2F1427D7-CA8B-45B8-908B-C1F135070CB7}" type="presParOf" srcId="{CEDF7512-6707-4235-B0C4-54C6F7678323}" destId="{F13F1C8C-1DCC-4778-B425-CBBF73B811DC}" srcOrd="20" destOrd="0" presId="urn:microsoft.com/office/officeart/2005/8/layout/default"/>
    <dgm:cxn modelId="{03B5B368-1E95-487B-BA9F-1FA54C926ADD}" type="presParOf" srcId="{CEDF7512-6707-4235-B0C4-54C6F7678323}" destId="{7C90BE4F-4148-4FBE-A79D-C623083BCE71}" srcOrd="21" destOrd="0" presId="urn:microsoft.com/office/officeart/2005/8/layout/default"/>
    <dgm:cxn modelId="{6A5D7104-1783-4838-BBDF-5CD8F7F68A31}" type="presParOf" srcId="{CEDF7512-6707-4235-B0C4-54C6F7678323}" destId="{DF8530E3-F81B-4FF2-892F-4956ECBEBDDA}" srcOrd="22" destOrd="0" presId="urn:microsoft.com/office/officeart/2005/8/layout/default"/>
    <dgm:cxn modelId="{FB23EFB2-EB82-4B07-BE5C-E16798381930}" type="presParOf" srcId="{CEDF7512-6707-4235-B0C4-54C6F7678323}" destId="{DAB1D945-3A19-4FAD-BADE-A7F66EA5AF6B}" srcOrd="23" destOrd="0" presId="urn:microsoft.com/office/officeart/2005/8/layout/default"/>
    <dgm:cxn modelId="{92915F82-E21B-4F52-8C99-777DF92E5BBE}" type="presParOf" srcId="{CEDF7512-6707-4235-B0C4-54C6F7678323}" destId="{9F4AFC1E-D91A-4FD5-9F0F-16FB3E5E51CC}" srcOrd="24" destOrd="0" presId="urn:microsoft.com/office/officeart/2005/8/layout/default"/>
    <dgm:cxn modelId="{98A1D848-AFB8-4EAA-ABD4-54292568B855}" type="presParOf" srcId="{CEDF7512-6707-4235-B0C4-54C6F7678323}" destId="{A825B78B-885B-4180-96E6-6871CF321D3E}" srcOrd="25" destOrd="0" presId="urn:microsoft.com/office/officeart/2005/8/layout/default"/>
    <dgm:cxn modelId="{2994FC9A-A39E-417D-BD8E-E63EA687F281}" type="presParOf" srcId="{CEDF7512-6707-4235-B0C4-54C6F7678323}" destId="{215B5E59-18F2-4CC3-97C2-F3C6FDF6113B}" srcOrd="26" destOrd="0" presId="urn:microsoft.com/office/officeart/2005/8/layout/default"/>
    <dgm:cxn modelId="{43DB7E97-A0C2-4B06-8BEE-89AB3E73147A}" type="presParOf" srcId="{CEDF7512-6707-4235-B0C4-54C6F7678323}" destId="{59F8BC60-B9AD-49B6-8301-57CC2E0485E3}" srcOrd="27" destOrd="0" presId="urn:microsoft.com/office/officeart/2005/8/layout/default"/>
    <dgm:cxn modelId="{82B26456-863A-44E5-9102-291210F89571}" type="presParOf" srcId="{CEDF7512-6707-4235-B0C4-54C6F7678323}" destId="{AD63CCD5-B7B1-4EC3-B271-5987FF93B284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18A82-C5D0-4CBB-B5CA-2AFDC12ACD9D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Facilitated by </a:t>
          </a:r>
          <a:r>
            <a:rPr lang="en-US" sz="2000" kern="1200" dirty="0"/>
            <a:t>independent 3</a:t>
          </a:r>
          <a:r>
            <a:rPr lang="en-US" sz="2000" kern="1200" baseline="30000" dirty="0"/>
            <a:t>rd</a:t>
          </a:r>
          <a:r>
            <a:rPr lang="en-US" sz="2000" kern="1200" dirty="0"/>
            <a:t> </a:t>
          </a:r>
          <a:r>
            <a:rPr lang="en-US" sz="2000" kern="1200" dirty="0" smtClean="0"/>
            <a:t>party-</a:t>
          </a:r>
          <a:r>
            <a:rPr lang="en-US" sz="2000" kern="1200" dirty="0" err="1" smtClean="0"/>
            <a:t>Wohlford</a:t>
          </a:r>
          <a:r>
            <a:rPr lang="en-US" sz="2000" kern="1200" dirty="0" smtClean="0"/>
            <a:t> Consulting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Multi-level staff involvement </a:t>
          </a:r>
          <a:endParaRPr lang="en-US" sz="2000" kern="1200" dirty="0"/>
        </a:p>
      </dsp:txBody>
      <dsp:txXfrm rot="-5400000">
        <a:off x="2962656" y="205028"/>
        <a:ext cx="5209983" cy="1052927"/>
      </dsp:txXfrm>
    </dsp:sp>
    <dsp:sp modelId="{A7CF15ED-47C0-43E1-BF8C-C1B9498CFD79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Comprehensive Analysis</a:t>
          </a:r>
        </a:p>
      </dsp:txBody>
      <dsp:txXfrm>
        <a:off x="71201" y="73410"/>
        <a:ext cx="2820254" cy="1316160"/>
      </dsp:txXfrm>
    </dsp:sp>
    <dsp:sp modelId="{FA677BC9-3152-4E6A-BB67-86E1085563EB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Salaries and Benefits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Services and Supplies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Supporting Department Services</a:t>
          </a:r>
        </a:p>
      </dsp:txBody>
      <dsp:txXfrm rot="-5400000">
        <a:off x="2962656" y="1736518"/>
        <a:ext cx="5209983" cy="1052927"/>
      </dsp:txXfrm>
    </dsp:sp>
    <dsp:sp modelId="{1138EF39-03A5-47DB-A0F8-79C76D037B46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Time Study</a:t>
          </a:r>
        </a:p>
      </dsp:txBody>
      <dsp:txXfrm>
        <a:off x="71201" y="1604901"/>
        <a:ext cx="2820254" cy="1316160"/>
      </dsp:txXfrm>
    </dsp:sp>
    <dsp:sp modelId="{1F71057B-C345-43AF-8576-7438E75B041B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Service Levels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Minimum Professional Standards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Regulatory Requirements</a:t>
          </a:r>
          <a:endParaRPr lang="en-US" sz="2000" kern="1200" dirty="0"/>
        </a:p>
      </dsp:txBody>
      <dsp:txXfrm rot="-5400000">
        <a:off x="2962656" y="3268008"/>
        <a:ext cx="5209983" cy="1052927"/>
      </dsp:txXfrm>
    </dsp:sp>
    <dsp:sp modelId="{72539A55-46F7-4C93-918C-0114B4D5F0EF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Fee Determination</a:t>
          </a:r>
          <a:endParaRPr lang="en-US" sz="2700" kern="1200" dirty="0"/>
        </a:p>
      </dsp:txBody>
      <dsp:txXfrm>
        <a:off x="71201" y="3136391"/>
        <a:ext cx="2820254" cy="131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8659E-5A78-41C4-AE0C-EE5DF0C64AC9}">
      <dsp:nvSpPr>
        <dsp:cNvPr id="0" name=""/>
        <dsp:cNvSpPr/>
      </dsp:nvSpPr>
      <dsp:spPr>
        <a:xfrm>
          <a:off x="544131" y="1467"/>
          <a:ext cx="1458700" cy="875220"/>
        </a:xfrm>
        <a:prstGeom prst="rect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Food Protection</a:t>
          </a:r>
          <a:endParaRPr lang="en-US" sz="1600" kern="1200" dirty="0">
            <a:solidFill>
              <a:srgbClr val="002060"/>
            </a:solidFill>
            <a:latin typeface="Verdana"/>
            <a:ea typeface="+mn-ea"/>
            <a:cs typeface="+mn-cs"/>
          </a:endParaRPr>
        </a:p>
      </dsp:txBody>
      <dsp:txXfrm>
        <a:off x="544131" y="1467"/>
        <a:ext cx="1458700" cy="875220"/>
      </dsp:txXfrm>
    </dsp:sp>
    <dsp:sp modelId="{4FA59D29-7157-4B6B-8A4C-DBFCB0C8E0EB}">
      <dsp:nvSpPr>
        <dsp:cNvPr id="0" name=""/>
        <dsp:cNvSpPr/>
      </dsp:nvSpPr>
      <dsp:spPr>
        <a:xfrm>
          <a:off x="2163799" y="0"/>
          <a:ext cx="1458700" cy="875220"/>
        </a:xfrm>
        <a:prstGeom prst="rect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Mobile Food Facilities</a:t>
          </a:r>
          <a:endParaRPr lang="en-US" sz="1600" kern="1200" dirty="0">
            <a:solidFill>
              <a:srgbClr val="002060"/>
            </a:solidFill>
            <a:latin typeface="Verdana"/>
            <a:ea typeface="+mn-ea"/>
            <a:cs typeface="+mn-cs"/>
          </a:endParaRPr>
        </a:p>
      </dsp:txBody>
      <dsp:txXfrm>
        <a:off x="2163799" y="0"/>
        <a:ext cx="1458700" cy="875220"/>
      </dsp:txXfrm>
    </dsp:sp>
    <dsp:sp modelId="{472C2C7F-D147-4FBA-B910-EE1293C17713}">
      <dsp:nvSpPr>
        <dsp:cNvPr id="0" name=""/>
        <dsp:cNvSpPr/>
      </dsp:nvSpPr>
      <dsp:spPr>
        <a:xfrm>
          <a:off x="3753272" y="1467"/>
          <a:ext cx="1458700" cy="875220"/>
        </a:xfrm>
        <a:prstGeom prst="rect">
          <a:avLst/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Cottage Food Program</a:t>
          </a:r>
          <a:endParaRPr lang="en-US" sz="16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753272" y="1467"/>
        <a:ext cx="1458700" cy="875220"/>
      </dsp:txXfrm>
    </dsp:sp>
    <dsp:sp modelId="{772276BB-CEAA-4B3F-8782-45522F3E3DB8}">
      <dsp:nvSpPr>
        <dsp:cNvPr id="0" name=""/>
        <dsp:cNvSpPr/>
      </dsp:nvSpPr>
      <dsp:spPr>
        <a:xfrm>
          <a:off x="544131" y="1022557"/>
          <a:ext cx="1458700" cy="875220"/>
        </a:xfrm>
        <a:prstGeom prst="rect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Food Safety Education</a:t>
          </a:r>
          <a:endParaRPr lang="en-US" sz="1600" kern="1200" dirty="0">
            <a:solidFill>
              <a:srgbClr val="002060"/>
            </a:solidFill>
            <a:latin typeface="Verdana"/>
            <a:ea typeface="+mn-ea"/>
            <a:cs typeface="+mn-cs"/>
          </a:endParaRPr>
        </a:p>
      </dsp:txBody>
      <dsp:txXfrm>
        <a:off x="544131" y="1022557"/>
        <a:ext cx="1458700" cy="875220"/>
      </dsp:txXfrm>
    </dsp:sp>
    <dsp:sp modelId="{8810C870-9583-4162-B986-397F0175FCDC}">
      <dsp:nvSpPr>
        <dsp:cNvPr id="0" name=""/>
        <dsp:cNvSpPr/>
      </dsp:nvSpPr>
      <dsp:spPr>
        <a:xfrm>
          <a:off x="2111053" y="1041374"/>
          <a:ext cx="1458700" cy="875220"/>
        </a:xfrm>
        <a:prstGeom prst="rect">
          <a:avLst/>
        </a:prstGeom>
        <a:solidFill>
          <a:srgbClr val="53548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Recreational Health</a:t>
          </a:r>
          <a:endParaRPr lang="en-US" sz="16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2111053" y="1041374"/>
        <a:ext cx="1458700" cy="875220"/>
      </dsp:txXfrm>
    </dsp:sp>
    <dsp:sp modelId="{932F4813-8F66-4081-BAFE-6A73FA500E9A}">
      <dsp:nvSpPr>
        <dsp:cNvPr id="0" name=""/>
        <dsp:cNvSpPr/>
      </dsp:nvSpPr>
      <dsp:spPr>
        <a:xfrm>
          <a:off x="3753272" y="1022557"/>
          <a:ext cx="1458700" cy="875220"/>
        </a:xfrm>
        <a:prstGeom prst="rect">
          <a:avLst/>
        </a:prstGeom>
        <a:solidFill>
          <a:srgbClr val="53548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Tobacco Retailer Program</a:t>
          </a:r>
          <a:endParaRPr lang="en-US" sz="16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753272" y="1022557"/>
        <a:ext cx="1458700" cy="875220"/>
      </dsp:txXfrm>
    </dsp:sp>
    <dsp:sp modelId="{FC4562C3-8345-45B0-8E53-9231DEDD274F}">
      <dsp:nvSpPr>
        <dsp:cNvPr id="0" name=""/>
        <dsp:cNvSpPr/>
      </dsp:nvSpPr>
      <dsp:spPr>
        <a:xfrm>
          <a:off x="544131" y="2043647"/>
          <a:ext cx="1458700" cy="875220"/>
        </a:xfrm>
        <a:prstGeom prst="rect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Construction Plan Review</a:t>
          </a:r>
          <a:endParaRPr lang="en-US" sz="1600" kern="1200" dirty="0">
            <a:solidFill>
              <a:srgbClr val="002060"/>
            </a:solidFill>
            <a:latin typeface="Verdana"/>
            <a:ea typeface="+mn-ea"/>
            <a:cs typeface="+mn-cs"/>
          </a:endParaRPr>
        </a:p>
      </dsp:txBody>
      <dsp:txXfrm>
        <a:off x="544131" y="2043647"/>
        <a:ext cx="1458700" cy="875220"/>
      </dsp:txXfrm>
    </dsp:sp>
    <dsp:sp modelId="{C4A9775F-6650-4255-8242-19FB2B575F65}">
      <dsp:nvSpPr>
        <dsp:cNvPr id="0" name=""/>
        <dsp:cNvSpPr/>
      </dsp:nvSpPr>
      <dsp:spPr>
        <a:xfrm>
          <a:off x="2148702" y="2043647"/>
          <a:ext cx="1458700" cy="875220"/>
        </a:xfrm>
        <a:prstGeom prst="rect">
          <a:avLst/>
        </a:prstGeom>
        <a:solidFill>
          <a:srgbClr val="53548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Noise</a:t>
          </a:r>
          <a:endParaRPr lang="en-US" sz="16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2148702" y="2043647"/>
        <a:ext cx="1458700" cy="875220"/>
      </dsp:txXfrm>
    </dsp:sp>
    <dsp:sp modelId="{1947A3E6-BA9E-40AC-849B-378942325661}">
      <dsp:nvSpPr>
        <dsp:cNvPr id="0" name=""/>
        <dsp:cNvSpPr/>
      </dsp:nvSpPr>
      <dsp:spPr>
        <a:xfrm>
          <a:off x="3753272" y="2043647"/>
          <a:ext cx="1458700" cy="875220"/>
        </a:xfrm>
        <a:prstGeom prst="rect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Employee Housing</a:t>
          </a:r>
          <a:endParaRPr lang="en-US" sz="1600" kern="1200" dirty="0">
            <a:solidFill>
              <a:srgbClr val="002060"/>
            </a:solidFill>
            <a:latin typeface="Verdana"/>
            <a:ea typeface="+mn-ea"/>
            <a:cs typeface="+mn-cs"/>
          </a:endParaRPr>
        </a:p>
      </dsp:txBody>
      <dsp:txXfrm>
        <a:off x="3753272" y="2043647"/>
        <a:ext cx="1458700" cy="875220"/>
      </dsp:txXfrm>
    </dsp:sp>
    <dsp:sp modelId="{6F06CB4F-1D4B-4635-B58F-51D2782B48DD}">
      <dsp:nvSpPr>
        <dsp:cNvPr id="0" name=""/>
        <dsp:cNvSpPr/>
      </dsp:nvSpPr>
      <dsp:spPr>
        <a:xfrm>
          <a:off x="544131" y="3064738"/>
          <a:ext cx="1458700" cy="875220"/>
        </a:xfrm>
        <a:prstGeom prst="rect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Detention Facilities</a:t>
          </a:r>
          <a:endParaRPr lang="en-US" sz="1600" kern="1200" dirty="0">
            <a:solidFill>
              <a:srgbClr val="002060"/>
            </a:solidFill>
            <a:latin typeface="Verdana"/>
            <a:ea typeface="+mn-ea"/>
            <a:cs typeface="+mn-cs"/>
          </a:endParaRPr>
        </a:p>
      </dsp:txBody>
      <dsp:txXfrm>
        <a:off x="544131" y="3064738"/>
        <a:ext cx="1458700" cy="875220"/>
      </dsp:txXfrm>
    </dsp:sp>
    <dsp:sp modelId="{F13F1C8C-1DCC-4778-B425-CBBF73B811DC}">
      <dsp:nvSpPr>
        <dsp:cNvPr id="0" name=""/>
        <dsp:cNvSpPr/>
      </dsp:nvSpPr>
      <dsp:spPr>
        <a:xfrm>
          <a:off x="2148702" y="3064738"/>
          <a:ext cx="1458700" cy="875220"/>
        </a:xfrm>
        <a:prstGeom prst="rect">
          <a:avLst/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Lead</a:t>
          </a:r>
          <a:r>
            <a:rPr lang="en-US" sz="1600" kern="1200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 </a:t>
          </a:r>
          <a:r>
            <a:rPr lang="en-US" sz="16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Illness</a:t>
          </a:r>
          <a:endParaRPr lang="en-US" sz="16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2148702" y="3064738"/>
        <a:ext cx="1458700" cy="875220"/>
      </dsp:txXfrm>
    </dsp:sp>
    <dsp:sp modelId="{DF8530E3-F81B-4FF2-892F-4956ECBEBDDA}">
      <dsp:nvSpPr>
        <dsp:cNvPr id="0" name=""/>
        <dsp:cNvSpPr/>
      </dsp:nvSpPr>
      <dsp:spPr>
        <a:xfrm>
          <a:off x="3753272" y="3064738"/>
          <a:ext cx="1458700" cy="875220"/>
        </a:xfrm>
        <a:prstGeom prst="rect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Waste Tire Program</a:t>
          </a:r>
          <a:endParaRPr lang="en-US" sz="1600" kern="1200" dirty="0">
            <a:solidFill>
              <a:srgbClr val="002060"/>
            </a:solidFill>
            <a:latin typeface="Verdana"/>
            <a:ea typeface="+mn-ea"/>
            <a:cs typeface="+mn-cs"/>
          </a:endParaRPr>
        </a:p>
      </dsp:txBody>
      <dsp:txXfrm>
        <a:off x="3753272" y="3064738"/>
        <a:ext cx="1458700" cy="875220"/>
      </dsp:txXfrm>
    </dsp:sp>
    <dsp:sp modelId="{9F4AFC1E-D91A-4FD5-9F0F-16FB3E5E51CC}">
      <dsp:nvSpPr>
        <dsp:cNvPr id="0" name=""/>
        <dsp:cNvSpPr/>
      </dsp:nvSpPr>
      <dsp:spPr>
        <a:xfrm>
          <a:off x="533395" y="4087303"/>
          <a:ext cx="1458700" cy="875220"/>
        </a:xfrm>
        <a:prstGeom prst="rect">
          <a:avLst/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Body Art</a:t>
          </a:r>
          <a:endParaRPr lang="en-US" sz="16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533395" y="4087303"/>
        <a:ext cx="1458700" cy="875220"/>
      </dsp:txXfrm>
    </dsp:sp>
    <dsp:sp modelId="{215B5E59-18F2-4CC3-97C2-F3C6FDF6113B}">
      <dsp:nvSpPr>
        <dsp:cNvPr id="0" name=""/>
        <dsp:cNvSpPr/>
      </dsp:nvSpPr>
      <dsp:spPr>
        <a:xfrm>
          <a:off x="2133604" y="4085846"/>
          <a:ext cx="1458700" cy="875229"/>
        </a:xfrm>
        <a:prstGeom prst="rect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Storm Water</a:t>
          </a:r>
          <a:endParaRPr lang="en-US" sz="1600" kern="1200" dirty="0">
            <a:solidFill>
              <a:srgbClr val="002060"/>
            </a:solidFill>
            <a:latin typeface="Verdana"/>
            <a:ea typeface="+mn-ea"/>
            <a:cs typeface="+mn-cs"/>
          </a:endParaRPr>
        </a:p>
      </dsp:txBody>
      <dsp:txXfrm>
        <a:off x="2133604" y="4085846"/>
        <a:ext cx="1458700" cy="875229"/>
      </dsp:txXfrm>
    </dsp:sp>
    <dsp:sp modelId="{AD63CCD5-B7B1-4EC3-B271-5987FF93B284}">
      <dsp:nvSpPr>
        <dsp:cNvPr id="0" name=""/>
        <dsp:cNvSpPr/>
      </dsp:nvSpPr>
      <dsp:spPr>
        <a:xfrm>
          <a:off x="3733799" y="4087303"/>
          <a:ext cx="1458700" cy="875220"/>
        </a:xfrm>
        <a:prstGeom prst="rect">
          <a:avLst/>
        </a:prstGeom>
        <a:solidFill>
          <a:srgbClr val="53548A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Smoking Control</a:t>
          </a:r>
          <a:endParaRPr lang="en-US" sz="16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733799" y="4087303"/>
        <a:ext cx="1458700" cy="875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0.02562</cdr:x>
      <cdr:y>0.45664</cdr:y>
    </cdr:from>
    <cdr:to>
      <cdr:x>0.97932</cdr:x>
      <cdr:y>0.45664</cdr:y>
    </cdr:to>
    <cdr:cxnSp macro="">
      <cdr:nvCxnSpPr>
        <cdr:cNvPr id="2" name="Straight Connector 1"/>
        <cdr:cNvCxnSpPr/>
      </cdr:nvCxnSpPr>
      <cdr:spPr bwMode="auto">
        <a:xfrm xmlns:a="http://schemas.openxmlformats.org/drawingml/2006/main">
          <a:off x="220283" y="2265363"/>
          <a:ext cx="819981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0.02559</cdr:x>
      <cdr:y>0.49968</cdr:y>
    </cdr:from>
    <cdr:to>
      <cdr:x>0.97929</cdr:x>
      <cdr:y>0.49968</cdr:y>
    </cdr:to>
    <cdr:cxnSp macro="">
      <cdr:nvCxnSpPr>
        <cdr:cNvPr id="2" name="Straight Connector 1"/>
        <cdr:cNvCxnSpPr/>
      </cdr:nvCxnSpPr>
      <cdr:spPr bwMode="auto">
        <a:xfrm xmlns:a="http://schemas.openxmlformats.org/drawingml/2006/main">
          <a:off x="219695" y="2463800"/>
          <a:ext cx="8187705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DF0FC7-2DF2-4AF8-BA5C-391E29DD9929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90F099-5E6C-415C-A5BE-2B85DBB44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580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153A3E-C580-4BB1-91F5-5EAEB301D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541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239370-D0CA-40A2-9ECD-3757AE59AD7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6750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11A2BD-2FDA-4024-916E-A4D9775CAC6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275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11A2BD-2FDA-4024-916E-A4D9775CAC6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054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11A2BD-2FDA-4024-916E-A4D9775CAC6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424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Average $487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2FAE8C-D575-485E-B972-819C70AF368C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3861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Discuss specialization needed for each program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APSA- All facilities that have ASTs (including 55 gallon drums) with an aggregate storage capacity of ≥1,320 gallons of petroleum are subject to APSA.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CalARP- A CalARP facility is a facility that handles, manufactures, uses, or stores any of the listed regulated substances found in CCR Title 19 </a:t>
            </a:r>
            <a:r>
              <a:rPr lang="en-US" altLang="en-US" b="1" smtClean="0">
                <a:latin typeface="Arial" panose="020B0604020202020204" pitchFamily="34" charset="0"/>
              </a:rPr>
              <a:t>tables 1-3</a:t>
            </a:r>
            <a:r>
              <a:rPr lang="en-US" altLang="en-US" smtClean="0">
                <a:latin typeface="Arial" panose="020B0604020202020204" pitchFamily="34" charset="0"/>
              </a:rPr>
              <a:t> above threshold quantities.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HMBP- If your business handles and/or stores a hazardous material equal to or greater than 55 gallons for liquids, 500 pounds for solids and 200 cubic feet (at standard temperature and pressure) for compressed gases.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Hazwaste- Listed or characteristic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UST- Any tank and its associated piping (located substantially or totally underground) which is used for the storage of hazardous substances.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Tiered Permitting- State of California authorized hazardous waste treatment and storage program that matches each permitted tier with the degree of risk associated with the waste generators treatment or storage activities.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99287A-297E-49F0-AFA0-54DF7E0F23DB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4027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5203: one year increase only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5214: phased in over five years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FFBC25-214B-4AB5-99AC-56794EF98387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5929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Considering: 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1-3 Hazardous Materials 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Additional Operating Fees *if applicable*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CUPA Surcharge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2B9992-9A05-4318-824E-7B04F5BB950C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503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A3E-C580-4BB1-91F5-5EAEB301D77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51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The chart reflects other CUPA Fees in comparison to the One UST Tank program fees established by Sacramento CUPA.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One Tank UST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0ADD4F-305C-4E59-A3BC-F1981EB9FC57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9047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79D796-0D01-45BB-937E-69CC7281F59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65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2FAE8C-D575-485E-B972-819C70AF368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7153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11A2BD-2FDA-4024-916E-A4D9775CAC6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900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11A2BD-2FDA-4024-916E-A4D9775CAC6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202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BBDFB1-8D10-41A4-9D39-15FFB9CE557E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8714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1A2021-E0D9-4379-97B9-BCCCE000A0DE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0022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697EF7-D885-4C68-997E-08DF39328103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4204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9E61FA-5C0A-4D20-8AC3-7D83FEEE95BC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6717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F84FBD-4F1E-4A74-8F27-AB37EB2C186D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7676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5D5FE9-7A14-44D7-9EF5-2278FB14B399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2625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5203: one year increase only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5214: phased in over five years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FFBC25-214B-4AB5-99AC-56794EF98387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2640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5203: one year increase only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5214: phased in over five years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FFBC25-214B-4AB5-99AC-56794EF98387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401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2FAE8C-D575-485E-B972-819C70AF368C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35216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5203: one year increase only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5214: phased in over five years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FFBC25-214B-4AB5-99AC-56794EF98387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50566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5203: one year increase only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5214: phased in over five years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FFBC25-214B-4AB5-99AC-56794EF98387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51477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8348A0-3D98-4603-8946-1D451EC13FA1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8899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11A2BD-2FDA-4024-916E-A4D9775CAC6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4779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11A2BD-2FDA-4024-916E-A4D9775CAC6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5662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79D796-0D01-45BB-937E-69CC7281F597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0962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11A2BD-2FDA-4024-916E-A4D9775CAC6A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0081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A3E-C580-4BB1-91F5-5EAEB301D770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9453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33B6C1-5B1D-456F-B01C-BBD3C822ED26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81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FC09D6-68D0-4D2F-97A7-C1E117A45117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96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979318-7618-4A85-88D0-A2D7CF375049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6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79D796-0D01-45BB-937E-69CC7281F597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473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11A2BD-2FDA-4024-916E-A4D9775CAC6A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235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11A2BD-2FDA-4024-916E-A4D9775CAC6A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0346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Average $1427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2FAE8C-D575-485E-B972-819C70AF368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08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EMD 2020 Fee Adjustment Proposal</a:t>
            </a: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0B5A-762B-4666-BDA4-FA9E0C4C69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31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EMD 2020 Fee Adjustment Proposal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9AA3-8AC2-4269-BD58-4DA38F940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95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EMD 2020 Fee Adjustment Proposal</a:t>
            </a: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BCEA0-1497-48C9-892A-3FA0ECFC7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97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EMD 2020 Fee Adjustment Proposal</a:t>
            </a: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ECEF-8679-418D-8708-563074E6B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99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EMD 2020 Fee Adjustment Proposal</a:t>
            </a: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88713-3D13-4EEB-B448-9338399DB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29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EMD 2020 Fee Adjustment Proposal</a:t>
            </a:r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AD9B5-B5E4-4CB6-8550-E1569B4C5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19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EMD 2020 Fee Adjustment Proposal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A505-A148-4937-9714-58109B358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68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EMD 2020 Fee Adjustment Proposal</a:t>
            </a: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A0CFD-508B-4BC5-B7FB-716772888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04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EMD 2020 Fee Adjustment Proposal</a:t>
            </a: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C94D5-8F45-4B2A-9984-95C8162B0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1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EMD 2020 Fee Adjustment Proposal</a:t>
            </a: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A5BD-956F-4E7B-8DA5-A699D743F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07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1B0FF"/>
            </a:gs>
            <a:gs pos="14999">
              <a:srgbClr val="E5F0FF"/>
            </a:gs>
            <a:gs pos="75999">
              <a:srgbClr val="F2F2F2"/>
            </a:gs>
            <a:gs pos="100000">
              <a:srgbClr val="61B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34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56AC07-8963-480D-B726-138809112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54" r:id="rId10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7162800" y="73025"/>
            <a:ext cx="1968500" cy="231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September 13, 2016</a:t>
            </a:r>
          </a:p>
        </p:txBody>
      </p:sp>
      <p:sp>
        <p:nvSpPr>
          <p:cNvPr id="12" name="Rectangle 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31300" cy="1001713"/>
          </a:xfrm>
          <a:prstGeom prst="rect">
            <a:avLst/>
          </a:prstGeom>
          <a:solidFill>
            <a:schemeClr val="accent2">
              <a:lumMod val="2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800">
                <a:solidFill>
                  <a:schemeClr val="bg1"/>
                </a:solidFill>
                <a:cs typeface="Arial" charset="0"/>
              </a:rPr>
              <a:t>		</a:t>
            </a:r>
          </a:p>
        </p:txBody>
      </p:sp>
      <p:grpSp>
        <p:nvGrpSpPr>
          <p:cNvPr id="36868" name="Group 13"/>
          <p:cNvGrpSpPr>
            <a:grpSpLocks/>
          </p:cNvGrpSpPr>
          <p:nvPr/>
        </p:nvGrpSpPr>
        <p:grpSpPr bwMode="auto">
          <a:xfrm>
            <a:off x="304800" y="188913"/>
            <a:ext cx="4217988" cy="1054100"/>
            <a:chOff x="304800" y="188690"/>
            <a:chExt cx="4217670" cy="1054005"/>
          </a:xfrm>
        </p:grpSpPr>
        <p:pic>
          <p:nvPicPr>
            <p:cNvPr id="36872" name="Picture 10" descr="http://inside.stationery.saccounty.net/Documents/Logo/sac_02276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" y="188690"/>
              <a:ext cx="2438400" cy="51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04800" y="645849"/>
              <a:ext cx="4217670" cy="59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spc="40" dirty="0">
                  <a:solidFill>
                    <a:schemeClr val="bg1"/>
                  </a:solidFill>
                  <a:latin typeface="Century Gothic" panose="020B0502020202020204" pitchFamily="34" charset="0"/>
                  <a:ea typeface="Times New Roman"/>
                  <a:cs typeface="Times New Roman"/>
                </a:rPr>
                <a:t>Environmental Management Department</a:t>
              </a:r>
            </a:p>
            <a:p>
              <a:pPr algn="ctr" eaLnBrk="1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Times New Roman"/>
                  <a:cs typeface="Times New Roman"/>
                </a:rPr>
                <a:t> </a:t>
              </a:r>
            </a:p>
          </p:txBody>
        </p:sp>
      </p:grp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369094" y="1966774"/>
            <a:ext cx="83931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Proposed Five Year Fee Schedule</a:t>
            </a:r>
            <a:endParaRPr lang="en-US" altLang="en-US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622550" y="5410200"/>
            <a:ext cx="3886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January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15, 2020</a:t>
            </a: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871" name="TextBox 1"/>
          <p:cNvSpPr txBox="1">
            <a:spLocks noChangeArrowheads="1"/>
          </p:cNvSpPr>
          <p:nvPr/>
        </p:nvSpPr>
        <p:spPr bwMode="auto">
          <a:xfrm>
            <a:off x="304800" y="3855164"/>
            <a:ext cx="87510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Marie </a:t>
            </a:r>
            <a:r>
              <a:rPr lang="en-US" altLang="en-US" sz="2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Woodin</a:t>
            </a:r>
            <a:r>
              <a:rPr lang="en-US" alt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Director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Michael Meyer, Environmental Compliance Division Chief</a:t>
            </a:r>
          </a:p>
          <a:p>
            <a:pPr algn="ctr"/>
            <a:r>
              <a:rPr lang="en-US" alt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Kelly McCoy, Environmental Health Division Chief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850" y="1136701"/>
            <a:ext cx="8229600" cy="598487"/>
          </a:xfrm>
        </p:spPr>
        <p:txBody>
          <a:bodyPr/>
          <a:lstStyle/>
          <a:p>
            <a:pPr algn="l">
              <a:defRPr/>
            </a:pPr>
            <a:r>
              <a:rPr lang="en-US" sz="3200" u="sng" dirty="0" smtClean="0">
                <a:latin typeface="+mn-lt"/>
              </a:rPr>
              <a:t>Body Art Program</a:t>
            </a:r>
            <a:endParaRPr lang="en-US" sz="3200" u="sng" dirty="0">
              <a:latin typeface="+mn-lt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3EB1C9-5669-47C4-9374-BFABDA714E94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pSp>
        <p:nvGrpSpPr>
          <p:cNvPr id="18438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18441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18442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85775" y="3962400"/>
            <a:ext cx="81724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8488" y="1790116"/>
            <a:ext cx="78486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488" y="1857637"/>
            <a:ext cx="77978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C</a:t>
            </a:r>
            <a:r>
              <a:rPr lang="en-US" sz="2400" dirty="0" smtClean="0"/>
              <a:t>onducts </a:t>
            </a:r>
            <a:r>
              <a:rPr lang="en-US" sz="2400" dirty="0"/>
              <a:t>annual </a:t>
            </a:r>
            <a:r>
              <a:rPr lang="en-US" sz="2400" dirty="0" smtClean="0"/>
              <a:t>inspections at Body Art Facilities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Maintain registration records for body art practitioners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roof of completion of </a:t>
            </a:r>
            <a:r>
              <a:rPr lang="en-US" sz="2400" dirty="0" err="1" smtClean="0"/>
              <a:t>Bloodborne</a:t>
            </a:r>
            <a:r>
              <a:rPr lang="en-US" sz="2400" dirty="0" smtClean="0"/>
              <a:t> Pathogens training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Hepatitis B vaccination or                       declination form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Plan Review for Body Art Facilities</a:t>
            </a:r>
            <a:endParaRPr lang="en-US" sz="2400" dirty="0"/>
          </a:p>
        </p:txBody>
      </p:sp>
      <p:pic>
        <p:nvPicPr>
          <p:cNvPr id="14" name="Picture 2" descr="Image result for bloodborne pathogens train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47"/>
          <a:stretch/>
        </p:blipFill>
        <p:spPr bwMode="auto">
          <a:xfrm>
            <a:off x="5931886" y="3657600"/>
            <a:ext cx="2620771" cy="20097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0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850" y="1143000"/>
            <a:ext cx="8229600" cy="598487"/>
          </a:xfrm>
        </p:spPr>
        <p:txBody>
          <a:bodyPr/>
          <a:lstStyle/>
          <a:p>
            <a:pPr algn="l">
              <a:defRPr/>
            </a:pPr>
            <a:r>
              <a:rPr lang="en-US" sz="3200" u="sng" dirty="0" smtClean="0"/>
              <a:t>Inspection</a:t>
            </a:r>
            <a:endParaRPr lang="en-US" sz="3200" u="sng" dirty="0">
              <a:latin typeface="+mn-lt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3EB1C9-5669-47C4-9374-BFABDA714E94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pSp>
        <p:nvGrpSpPr>
          <p:cNvPr id="18438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18441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18442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85775" y="3962400"/>
            <a:ext cx="81724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485774" y="1752600"/>
            <a:ext cx="6600825" cy="49074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Sanitation/Decontamination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Handwashing/Restrooms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Infection Prevention and Control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Biohazard Management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750820" y="4035885"/>
            <a:ext cx="4754205" cy="206210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altLang="en-US" sz="2000" b="1" u="sng" dirty="0"/>
              <a:t>In </a:t>
            </a:r>
            <a:r>
              <a:rPr lang="en-US" altLang="en-US" sz="2000" b="1" u="sng" dirty="0" smtClean="0"/>
              <a:t>FY 18/19</a:t>
            </a:r>
            <a:endParaRPr lang="en-US" altLang="en-US" sz="2000" b="1" u="sng" dirty="0"/>
          </a:p>
          <a:p>
            <a:pPr marL="0" lvl="1" algn="ctr">
              <a:spcBef>
                <a:spcPts val="600"/>
              </a:spcBef>
            </a:pPr>
            <a:r>
              <a:rPr lang="en-US" altLang="en-US" sz="2000" b="1" dirty="0" smtClean="0"/>
              <a:t>177 </a:t>
            </a:r>
            <a:r>
              <a:rPr lang="en-US" altLang="en-US" sz="2000" dirty="0" smtClean="0"/>
              <a:t>Body Art Facility inspections</a:t>
            </a:r>
            <a:endParaRPr lang="en-US" altLang="en-US" sz="2000" dirty="0"/>
          </a:p>
          <a:p>
            <a:pPr marL="0" lvl="1" algn="ctr">
              <a:spcBef>
                <a:spcPts val="600"/>
              </a:spcBef>
            </a:pPr>
            <a:r>
              <a:rPr lang="en-US" altLang="en-US" sz="2000" b="1" dirty="0" smtClean="0"/>
              <a:t>2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Reinspections</a:t>
            </a:r>
            <a:endParaRPr lang="en-US" altLang="en-US" sz="2000" dirty="0" smtClean="0"/>
          </a:p>
          <a:p>
            <a:pPr marL="0" lvl="1" algn="ctr">
              <a:spcBef>
                <a:spcPts val="600"/>
              </a:spcBef>
            </a:pPr>
            <a:r>
              <a:rPr lang="en-US" altLang="en-US" sz="2000" b="1" dirty="0" smtClean="0"/>
              <a:t>39</a:t>
            </a:r>
            <a:r>
              <a:rPr lang="en-US" altLang="en-US" sz="2000" dirty="0" smtClean="0"/>
              <a:t> Plan Review inspections</a:t>
            </a:r>
          </a:p>
          <a:p>
            <a:pPr marL="0" lvl="1" algn="ctr">
              <a:spcBef>
                <a:spcPts val="600"/>
              </a:spcBef>
            </a:pPr>
            <a:r>
              <a:rPr lang="en-US" altLang="en-US" sz="2000" b="1" dirty="0"/>
              <a:t>5</a:t>
            </a:r>
            <a:r>
              <a:rPr lang="en-US" altLang="en-US" sz="2000" b="1" dirty="0" smtClean="0"/>
              <a:t>49</a:t>
            </a:r>
            <a:r>
              <a:rPr lang="en-US" altLang="en-US" sz="2000" dirty="0" smtClean="0"/>
              <a:t> Body Art Practitioner Registered</a:t>
            </a:r>
          </a:p>
          <a:p>
            <a:pPr marL="0" lvl="1" algn="ctr">
              <a:spcBef>
                <a:spcPts val="600"/>
              </a:spcBef>
            </a:pPr>
            <a:endParaRPr lang="en-US" altLang="en-US" sz="3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1" t="11953" r="9909"/>
          <a:stretch/>
        </p:blipFill>
        <p:spPr>
          <a:xfrm>
            <a:off x="6248400" y="1404828"/>
            <a:ext cx="2105023" cy="193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32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3EB1C9-5669-47C4-9374-BFABDA714E94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pSp>
        <p:nvGrpSpPr>
          <p:cNvPr id="18438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18441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18442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575" y="1345014"/>
            <a:ext cx="8229600" cy="415925"/>
          </a:xfrm>
        </p:spPr>
        <p:txBody>
          <a:bodyPr/>
          <a:lstStyle/>
          <a:p>
            <a:r>
              <a:rPr lang="en-US" sz="2800" u="sng" dirty="0" smtClean="0">
                <a:latin typeface="+mn-lt"/>
              </a:rPr>
              <a:t>Proposed Body Art Fee Schedule</a:t>
            </a:r>
            <a:endParaRPr lang="en-US" sz="2800" u="sng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575" y="1889126"/>
            <a:ext cx="8455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333333"/>
              </a:solidFill>
              <a:latin typeface="open_sansregular"/>
            </a:endParaRPr>
          </a:p>
          <a:p>
            <a:endParaRPr lang="en-US" sz="2400" dirty="0" smtClean="0">
              <a:solidFill>
                <a:srgbClr val="333333"/>
              </a:solidFill>
              <a:latin typeface="open_sansregular"/>
            </a:endParaRPr>
          </a:p>
          <a:p>
            <a:endParaRPr lang="en-US" sz="2400" dirty="0">
              <a:solidFill>
                <a:srgbClr val="333333"/>
              </a:solidFill>
              <a:latin typeface="open_sansregular"/>
            </a:endParaRPr>
          </a:p>
          <a:p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55148"/>
              </p:ext>
            </p:extLst>
          </p:nvPr>
        </p:nvGraphicFramePr>
        <p:xfrm>
          <a:off x="152401" y="1954634"/>
          <a:ext cx="8839200" cy="406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8639"/>
                <a:gridCol w="1427728"/>
                <a:gridCol w="1602833"/>
              </a:tblGrid>
              <a:tr h="9935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Fee Description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Current Fee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Effective July 2020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14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Body Art Practitioner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Registration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$ 181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$ 181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Body Art Facility</a:t>
                      </a:r>
                      <a:r>
                        <a:rPr lang="en-US" sz="2000" baseline="0" dirty="0" smtClean="0"/>
                        <a:t> Permit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$ 366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$ 410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7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Temporary</a:t>
                      </a:r>
                      <a:r>
                        <a:rPr lang="en-US" sz="2000" baseline="0" dirty="0" smtClean="0"/>
                        <a:t> Body Art Practitioner Registration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$ 181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$ 77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Mechanical Ear Piercing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$ 45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$ 68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62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279400" y="6302375"/>
            <a:ext cx="2387600" cy="307975"/>
          </a:xfrm>
        </p:spPr>
        <p:txBody>
          <a:bodyPr/>
          <a:lstStyle/>
          <a:p>
            <a:pPr>
              <a:defRPr/>
            </a:pPr>
            <a:r>
              <a:rPr lang="en-US" dirty="0"/>
              <a:t>Fees Proposed to be effective</a:t>
            </a:r>
          </a:p>
          <a:p>
            <a:pPr>
              <a:defRPr/>
            </a:pPr>
            <a:r>
              <a:rPr lang="en-US" dirty="0"/>
              <a:t>July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02375"/>
            <a:ext cx="67564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Sacramento County Environmental Management 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Department</a:t>
            </a: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859155"/>
              </p:ext>
            </p:extLst>
          </p:nvPr>
        </p:nvGraphicFramePr>
        <p:xfrm>
          <a:off x="279400" y="1270000"/>
          <a:ext cx="8585200" cy="493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30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/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228600" y="1049338"/>
            <a:ext cx="8229600" cy="598487"/>
          </a:xfrm>
        </p:spPr>
        <p:txBody>
          <a:bodyPr/>
          <a:lstStyle/>
          <a:p>
            <a:r>
              <a:rPr lang="en-US" altLang="en-US" sz="3200" b="1" smtClean="0"/>
              <a:t>Certified Unified Program Agency (CUPA)</a:t>
            </a:r>
          </a:p>
        </p:txBody>
      </p:sp>
      <p:sp>
        <p:nvSpPr>
          <p:cNvPr id="6148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204788" y="1624013"/>
            <a:ext cx="8710612" cy="47005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The </a:t>
            </a:r>
            <a:r>
              <a:rPr lang="en-US" sz="2400" b="1" dirty="0"/>
              <a:t>Environmental Compliance Division</a:t>
            </a:r>
            <a:r>
              <a:rPr lang="en-US" sz="2400" dirty="0"/>
              <a:t> </a:t>
            </a:r>
            <a:r>
              <a:rPr lang="en-US" sz="2400" dirty="0" smtClean="0"/>
              <a:t>is certified </a:t>
            </a:r>
            <a:r>
              <a:rPr lang="en-US" sz="2400" dirty="0"/>
              <a:t>by the California Environmental Protection Agency (Cal-EPA) as the </a:t>
            </a:r>
            <a:r>
              <a:rPr lang="en-US" sz="2400" dirty="0" smtClean="0"/>
              <a:t>CUPA for </a:t>
            </a:r>
            <a:r>
              <a:rPr lang="en-US" sz="2400" dirty="0"/>
              <a:t>Sacramento County. </a:t>
            </a: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u="sng" dirty="0" smtClean="0"/>
              <a:t>Hazardous </a:t>
            </a:r>
            <a:r>
              <a:rPr lang="en-US" sz="2400" u="sng" dirty="0"/>
              <a:t>Material Business Plan </a:t>
            </a:r>
            <a:r>
              <a:rPr lang="en-US" sz="2400" u="sng" dirty="0" smtClean="0"/>
              <a:t>Program (HMP)</a:t>
            </a:r>
            <a:endParaRPr lang="en-US" sz="2400" dirty="0"/>
          </a:p>
          <a:p>
            <a:pPr>
              <a:defRPr/>
            </a:pPr>
            <a:r>
              <a:rPr lang="en-US" sz="2400" u="sng" dirty="0"/>
              <a:t>Hazardous Waste </a:t>
            </a:r>
            <a:r>
              <a:rPr lang="en-US" sz="2400" u="sng" dirty="0" smtClean="0"/>
              <a:t>Management (HW)</a:t>
            </a:r>
          </a:p>
          <a:p>
            <a:pPr>
              <a:defRPr/>
            </a:pPr>
            <a:r>
              <a:rPr lang="en-US" sz="2400" u="sng" dirty="0"/>
              <a:t>Tiered </a:t>
            </a:r>
            <a:r>
              <a:rPr lang="en-US" sz="2400" u="sng" dirty="0" smtClean="0"/>
              <a:t>Permitting</a:t>
            </a:r>
            <a:endParaRPr lang="en-US" sz="2400" u="sng" dirty="0"/>
          </a:p>
          <a:p>
            <a:pPr>
              <a:defRPr/>
            </a:pPr>
            <a:r>
              <a:rPr lang="en-US" sz="2400" u="sng" dirty="0"/>
              <a:t>Underground Storage </a:t>
            </a:r>
            <a:r>
              <a:rPr lang="en-US" sz="2400" u="sng" dirty="0" smtClean="0"/>
              <a:t>Tanks (UST)</a:t>
            </a:r>
          </a:p>
          <a:p>
            <a:pPr>
              <a:defRPr/>
            </a:pPr>
            <a:r>
              <a:rPr lang="en-US" sz="2400" u="sng" dirty="0"/>
              <a:t>Aboveground Petroleum Storage Act (ASPA</a:t>
            </a:r>
            <a:r>
              <a:rPr lang="en-US" sz="2400" u="sng" dirty="0" smtClean="0"/>
              <a:t>)</a:t>
            </a:r>
          </a:p>
          <a:p>
            <a:pPr>
              <a:defRPr/>
            </a:pPr>
            <a:r>
              <a:rPr lang="en-US" sz="2400" u="sng" dirty="0"/>
              <a:t>California Accidental Release Prevention (</a:t>
            </a:r>
            <a:r>
              <a:rPr lang="en-US" sz="2400" u="sng" dirty="0" err="1"/>
              <a:t>CalARP</a:t>
            </a:r>
            <a:r>
              <a:rPr lang="en-US" sz="2400" u="sng" dirty="0"/>
              <a:t>)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endParaRPr lang="en-US" altLang="en-US" sz="2200" dirty="0" smtClean="0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2BBC19-8FB4-4C4B-BEA3-574BFAAE5BB5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grpSp>
        <p:nvGrpSpPr>
          <p:cNvPr id="12294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12296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12297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84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82599" y="1393028"/>
            <a:ext cx="8229600" cy="1143001"/>
          </a:xfrm>
        </p:spPr>
        <p:txBody>
          <a:bodyPr/>
          <a:lstStyle/>
          <a:p>
            <a:r>
              <a:rPr lang="en-US" altLang="en-US" sz="3600" b="1" dirty="0" smtClean="0"/>
              <a:t>Hazardous Materials Business Plan (HMBP)</a:t>
            </a:r>
          </a:p>
        </p:txBody>
      </p:sp>
      <p:sp>
        <p:nvSpPr>
          <p:cNvPr id="5225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69FE38-30AC-49F3-A141-9E4BD32C8BD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39703"/>
              </p:ext>
            </p:extLst>
          </p:nvPr>
        </p:nvGraphicFramePr>
        <p:xfrm>
          <a:off x="25399" y="2726530"/>
          <a:ext cx="9144001" cy="3293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066800"/>
                <a:gridCol w="1143000"/>
                <a:gridCol w="1143000"/>
                <a:gridCol w="1143000"/>
                <a:gridCol w="1142529"/>
                <a:gridCol w="1143472"/>
              </a:tblGrid>
              <a:tr h="10350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Program</a:t>
                      </a:r>
                      <a:r>
                        <a:rPr lang="en-US" sz="1800" baseline="0" dirty="0" smtClean="0"/>
                        <a:t> Description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Current Fee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2020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</a:t>
                      </a:r>
                      <a:r>
                        <a:rPr lang="en-US" sz="1800" baseline="0" dirty="0" smtClean="0"/>
                        <a:t> 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July 2021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2022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2023</a:t>
                      </a:r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2024</a:t>
                      </a:r>
                    </a:p>
                  </a:txBody>
                  <a:tcPr marT="45699" marB="45699" anchor="ctr"/>
                </a:tc>
              </a:tr>
              <a:tr h="1129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Hazardous Materials Disclosure Fee 1-3 Materials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$552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$580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 marT="45699" marB="45699" anchor="ctr"/>
                </a:tc>
              </a:tr>
              <a:tr h="11291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Hazardous Materials Disclosure Fee, Waste Only</a:t>
                      </a:r>
                      <a:endParaRPr lang="en-US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$79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$158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$237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$316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$395</a:t>
                      </a:r>
                      <a:endParaRPr lang="en-US" sz="1800" dirty="0"/>
                    </a:p>
                  </a:txBody>
                  <a:tcPr marT="45699" marB="4569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2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44500" y="1028700"/>
            <a:ext cx="8229600" cy="1143000"/>
          </a:xfrm>
        </p:spPr>
        <p:txBody>
          <a:bodyPr/>
          <a:lstStyle/>
          <a:p>
            <a:r>
              <a:rPr lang="en-US" altLang="en-US" sz="3600" b="1" dirty="0" smtClean="0"/>
              <a:t>Statewide Hazardous Materials Business Plan Fee Comparison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608509-C5D4-465E-9716-227EDCEA1D8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smtClean="0"/>
          </a:p>
        </p:txBody>
      </p:sp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555697"/>
              </p:ext>
            </p:extLst>
          </p:nvPr>
        </p:nvGraphicFramePr>
        <p:xfrm>
          <a:off x="609600" y="2171700"/>
          <a:ext cx="790575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038600" y="2590800"/>
            <a:ext cx="1447800" cy="3581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979487"/>
            <a:ext cx="8229600" cy="1143000"/>
          </a:xfrm>
        </p:spPr>
        <p:txBody>
          <a:bodyPr/>
          <a:lstStyle/>
          <a:p>
            <a:r>
              <a:rPr lang="en-US" altLang="en-US" sz="3600" b="1" dirty="0" smtClean="0"/>
              <a:t>Underground Storage Tank (UST)</a:t>
            </a:r>
            <a:endParaRPr lang="en-US" alt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9883C-0AB5-41F4-BC29-FEF3B3A6637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171985"/>
              </p:ext>
            </p:extLst>
          </p:nvPr>
        </p:nvGraphicFramePr>
        <p:xfrm>
          <a:off x="0" y="2122487"/>
          <a:ext cx="9144000" cy="473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371600"/>
                <a:gridCol w="1219200"/>
                <a:gridCol w="1219200"/>
                <a:gridCol w="1219200"/>
              </a:tblGrid>
              <a:tr h="7700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Program</a:t>
                      </a:r>
                      <a:r>
                        <a:rPr lang="en-US" sz="1800" baseline="0" dirty="0" smtClean="0"/>
                        <a:t> Element Description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Current Fee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 July 2020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 July 2021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 July 2022</a:t>
                      </a:r>
                      <a:endParaRPr lang="en-US" sz="1800" dirty="0"/>
                    </a:p>
                  </a:txBody>
                  <a:tcPr marT="45732" marB="45732" anchor="ctr"/>
                </a:tc>
              </a:tr>
              <a:tr h="9975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Underground Storage Tank Fee – 1 Tank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$1,103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$1,193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$1,283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$1,373</a:t>
                      </a:r>
                      <a:endParaRPr lang="en-US" sz="1800" dirty="0"/>
                    </a:p>
                  </a:txBody>
                  <a:tcPr marT="45732" marB="45732" anchor="ctr"/>
                </a:tc>
              </a:tr>
              <a:tr h="9910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Underground Storage Tank Fee – 2 Tanks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$1,325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$1,387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$1,449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$1,512</a:t>
                      </a:r>
                      <a:endParaRPr lang="en-US" sz="1800" dirty="0"/>
                    </a:p>
                  </a:txBody>
                  <a:tcPr marT="45732" marB="45732" anchor="ctr"/>
                </a:tc>
              </a:tr>
              <a:tr h="1067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Underground Storage Tank Fee – 3 Tanks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$1,531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$1,565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$1,598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$1,632</a:t>
                      </a:r>
                      <a:endParaRPr lang="en-US" sz="1800" dirty="0"/>
                    </a:p>
                  </a:txBody>
                  <a:tcPr marT="45732" marB="45732" anchor="ctr"/>
                </a:tc>
              </a:tr>
              <a:tr h="9095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Underground Storage Tank Fee – 4 Tanks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$1,729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$1,750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$1,772</a:t>
                      </a:r>
                      <a:endParaRPr lang="en-US" sz="1800" dirty="0"/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$1,793</a:t>
                      </a:r>
                      <a:endParaRPr lang="en-US" sz="1800" dirty="0"/>
                    </a:p>
                  </a:txBody>
                  <a:tcPr marT="45732" marB="4573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69900" y="990600"/>
            <a:ext cx="8229600" cy="1143000"/>
          </a:xfrm>
        </p:spPr>
        <p:txBody>
          <a:bodyPr/>
          <a:lstStyle/>
          <a:p>
            <a:r>
              <a:rPr lang="en-US" altLang="en-US" sz="4000" b="1" dirty="0" smtClean="0"/>
              <a:t>Statewide UST Fee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Comparison Chart 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7329F-27E3-44A4-B6F7-CFB088107F5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smtClean="0"/>
          </a:p>
        </p:txBody>
      </p:sp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549789"/>
              </p:ext>
            </p:extLst>
          </p:nvPr>
        </p:nvGraphicFramePr>
        <p:xfrm>
          <a:off x="685800" y="2060575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819400" y="4038600"/>
            <a:ext cx="1600200" cy="205740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300956"/>
            <a:ext cx="8229600" cy="598487"/>
          </a:xfrm>
        </p:spPr>
        <p:txBody>
          <a:bodyPr/>
          <a:lstStyle/>
          <a:p>
            <a:pPr algn="l">
              <a:defRPr/>
            </a:pPr>
            <a:r>
              <a:rPr lang="en-US" sz="3200" u="sng" dirty="0">
                <a:latin typeface="+mn-lt"/>
              </a:rPr>
              <a:t>Liquid Waste Program</a:t>
            </a:r>
          </a:p>
        </p:txBody>
      </p:sp>
      <p:sp>
        <p:nvSpPr>
          <p:cNvPr id="6148" name="Content Placeholder 6"/>
          <p:cNvSpPr>
            <a:spLocks noGrp="1"/>
          </p:cNvSpPr>
          <p:nvPr>
            <p:ph idx="1"/>
          </p:nvPr>
        </p:nvSpPr>
        <p:spPr>
          <a:xfrm>
            <a:off x="457200" y="2026727"/>
            <a:ext cx="4267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Where there is no connection to a public sewer system, homeowners and businesses may rely on an </a:t>
            </a:r>
            <a:r>
              <a:rPr lang="en-US" sz="2400" b="1" dirty="0">
                <a:solidFill>
                  <a:srgbClr val="0070C0"/>
                </a:solidFill>
              </a:rPr>
              <a:t>onsite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wastewater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treatment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system (OWTS)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/>
              <a:t>or septic system, to dispose and treat effluent, or wastewater.</a:t>
            </a:r>
          </a:p>
          <a:p>
            <a:endParaRPr lang="en-US" altLang="en-US" sz="1600" dirty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C58A34-262C-4FBD-B36D-7F3FE2D82174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pSp>
        <p:nvGrpSpPr>
          <p:cNvPr id="6150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6153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6154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500" y="1809522"/>
            <a:ext cx="4073517" cy="3844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61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0" y="6382624"/>
            <a:ext cx="67564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Sacramento County Environmental Management Department – 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Proposed Fee Adjustment</a:t>
            </a: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41106" y="1905000"/>
            <a:ext cx="3968840" cy="3353091"/>
          </a:xfrm>
          <a:prstGeom prst="rect">
            <a:avLst/>
          </a:prstGeom>
        </p:spPr>
      </p:pic>
      <p:sp>
        <p:nvSpPr>
          <p:cNvPr id="7" name="Content Placeholder 6"/>
          <p:cNvSpPr txBox="1">
            <a:spLocks noChangeArrowheads="1"/>
          </p:cNvSpPr>
          <p:nvPr/>
        </p:nvSpPr>
        <p:spPr bwMode="auto">
          <a:xfrm>
            <a:off x="140493" y="1347555"/>
            <a:ext cx="4900613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400" kern="0" dirty="0" smtClean="0">
                <a:cs typeface="Times New Roman" panose="02020603050405020304" pitchFamily="18" charset="0"/>
              </a:rPr>
              <a:t>Special Fund Department-</a:t>
            </a:r>
            <a:r>
              <a:rPr lang="en-US" altLang="en-US" sz="2400" b="1" kern="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100% Fee Supported </a:t>
            </a:r>
          </a:p>
          <a:p>
            <a:pPr>
              <a:spcAft>
                <a:spcPts val="600"/>
              </a:spcAft>
            </a:pPr>
            <a:r>
              <a:rPr lang="en-US" altLang="en-US" sz="2400" kern="0" dirty="0" smtClean="0">
                <a:cs typeface="Times New Roman" panose="02020603050405020304" pitchFamily="18" charset="0"/>
              </a:rPr>
              <a:t>Conducted </a:t>
            </a:r>
            <a:r>
              <a:rPr lang="en-US" altLang="en-US" sz="2400" b="1" kern="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29,462</a:t>
            </a:r>
            <a:r>
              <a:rPr lang="en-US" altLang="en-US" sz="2400" kern="0" dirty="0" smtClean="0">
                <a:cs typeface="Times New Roman" panose="02020603050405020304" pitchFamily="18" charset="0"/>
              </a:rPr>
              <a:t> Countywide Inspections in FY 2018/2019</a:t>
            </a:r>
          </a:p>
          <a:p>
            <a:pPr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124</a:t>
            </a:r>
            <a:r>
              <a:rPr lang="en-US" altLang="en-US" sz="2400" kern="0" dirty="0" smtClean="0">
                <a:cs typeface="Times New Roman" panose="02020603050405020304" pitchFamily="18" charset="0"/>
              </a:rPr>
              <a:t> FTE Specially Trained and Registered Environmental Health Specialists and Support Staff</a:t>
            </a:r>
          </a:p>
          <a:p>
            <a:pPr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34</a:t>
            </a:r>
            <a:r>
              <a:rPr lang="en-US" altLang="en-US" sz="2400" kern="0" dirty="0" smtClean="0">
                <a:cs typeface="Times New Roman" panose="02020603050405020304" pitchFamily="18" charset="0"/>
              </a:rPr>
              <a:t> Environmental Programs</a:t>
            </a:r>
          </a:p>
        </p:txBody>
      </p:sp>
    </p:spTree>
    <p:extLst>
      <p:ext uri="{BB962C8B-B14F-4D97-AF65-F5344CB8AC3E}">
        <p14:creationId xmlns:p14="http://schemas.microsoft.com/office/powerpoint/2010/main" val="2439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3EB1C9-5669-47C4-9374-BFABDA714E94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pSp>
        <p:nvGrpSpPr>
          <p:cNvPr id="18438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18441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18442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85775" y="3962400"/>
            <a:ext cx="81724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6200" y="1072355"/>
          <a:ext cx="9055101" cy="525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090"/>
                <a:gridCol w="1154460"/>
                <a:gridCol w="1496133"/>
                <a:gridCol w="1475216"/>
                <a:gridCol w="1556202"/>
              </a:tblGrid>
              <a:tr h="8855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Liquid Waste Permit/Service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Fee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</a:t>
                      </a:r>
                      <a:r>
                        <a:rPr lang="en-US" baseline="0" dirty="0" smtClean="0"/>
                        <a:t> July 2020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July 2021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July 2022</a:t>
                      </a:r>
                      <a:endParaRPr lang="en-US" dirty="0"/>
                    </a:p>
                  </a:txBody>
                  <a:tcPr anchor="ctr"/>
                </a:tc>
              </a:tr>
              <a:tr h="73013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Standard System</a:t>
                      </a:r>
                      <a:r>
                        <a:rPr lang="en-US" sz="2000" baseline="0" dirty="0" smtClean="0"/>
                        <a:t> Install Permit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$746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$887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$1,028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$1,169</a:t>
                      </a:r>
                      <a:endParaRPr lang="en-US" b="1" dirty="0"/>
                    </a:p>
                  </a:txBody>
                  <a:tcPr anchor="ctr"/>
                </a:tc>
              </a:tr>
              <a:tr h="73013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Engineered/Advanced</a:t>
                      </a:r>
                      <a:r>
                        <a:rPr lang="en-US" sz="2000" baseline="0" dirty="0" smtClean="0"/>
                        <a:t> System Install Permit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$1,225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$1,440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$1,654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$1,869</a:t>
                      </a:r>
                      <a:endParaRPr lang="en-US" b="1" dirty="0"/>
                    </a:p>
                  </a:txBody>
                  <a:tcPr anchor="ctr"/>
                </a:tc>
              </a:tr>
              <a:tr h="43587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Standard</a:t>
                      </a:r>
                      <a:r>
                        <a:rPr lang="en-US" sz="2000" baseline="0" dirty="0" smtClean="0"/>
                        <a:t> Repair Permit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$586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$780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$975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$1,169</a:t>
                      </a:r>
                      <a:endParaRPr lang="en-US" b="1" dirty="0"/>
                    </a:p>
                  </a:txBody>
                  <a:tcPr anchor="ctr"/>
                </a:tc>
              </a:tr>
              <a:tr h="73013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Engineered</a:t>
                      </a:r>
                      <a:r>
                        <a:rPr lang="en-US" sz="2000" baseline="0" dirty="0" smtClean="0"/>
                        <a:t>/Advanced System Repair Permit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$693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$932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$1171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$1,410</a:t>
                      </a:r>
                      <a:endParaRPr lang="en-US" b="1" dirty="0"/>
                    </a:p>
                  </a:txBody>
                  <a:tcPr anchor="ctr"/>
                </a:tc>
              </a:tr>
              <a:tr h="47617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Tank Replacement Permit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$630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$832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$1,039</a:t>
                      </a:r>
                      <a:endParaRPr lang="en-US" b="1" dirty="0"/>
                    </a:p>
                  </a:txBody>
                  <a:tcPr anchor="ctr"/>
                </a:tc>
              </a:tr>
              <a:tr h="41268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Test Drill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$746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$895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$1,045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$1,194</a:t>
                      </a:r>
                      <a:endParaRPr lang="en-US" b="1" dirty="0"/>
                    </a:p>
                  </a:txBody>
                  <a:tcPr anchor="ctr"/>
                </a:tc>
              </a:tr>
              <a:tr h="44442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Engineering Review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$639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$839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$1,038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$1,238</a:t>
                      </a:r>
                      <a:endParaRPr lang="en-US" b="1" dirty="0"/>
                    </a:p>
                  </a:txBody>
                  <a:tcPr anchor="ctr"/>
                </a:tc>
              </a:tr>
              <a:tr h="41268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Plot</a:t>
                      </a:r>
                      <a:r>
                        <a:rPr lang="en-US" sz="2000" baseline="0" dirty="0" smtClean="0"/>
                        <a:t> Plan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$197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$287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$377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2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3EB1C9-5669-47C4-9374-BFABDA714E94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pSp>
        <p:nvGrpSpPr>
          <p:cNvPr id="18438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18441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18442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85775" y="3962400"/>
            <a:ext cx="81724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101" y="1103313"/>
          <a:ext cx="9055098" cy="505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9259"/>
                <a:gridCol w="1278291"/>
                <a:gridCol w="1496132"/>
                <a:gridCol w="1475215"/>
                <a:gridCol w="1556201"/>
              </a:tblGrid>
              <a:tr h="7301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Liquid Waste Permit/Service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Fee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</a:t>
                      </a:r>
                      <a:r>
                        <a:rPr lang="en-US" baseline="0" dirty="0" smtClean="0"/>
                        <a:t> July 2020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July 2021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July 2022</a:t>
                      </a:r>
                      <a:endParaRPr lang="en-US" dirty="0"/>
                    </a:p>
                  </a:txBody>
                  <a:tcPr anchor="ctr"/>
                </a:tc>
              </a:tr>
              <a:tr h="7301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OWTS Operating Permit (Annual</a:t>
                      </a:r>
                      <a:r>
                        <a:rPr lang="en-US" sz="2000" baseline="0" dirty="0" smtClean="0"/>
                        <a:t> Reporting)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$320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$473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$627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$780</a:t>
                      </a:r>
                      <a:endParaRPr lang="en-US" b="1" dirty="0"/>
                    </a:p>
                  </a:txBody>
                  <a:tcPr anchor="ctr"/>
                </a:tc>
              </a:tr>
              <a:tr h="7301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OWTS Operating Permit (Triennial Reporting)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$189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$230</a:t>
                      </a:r>
                      <a:endParaRPr lang="en-US" b="1" dirty="0"/>
                    </a:p>
                  </a:txBody>
                  <a:tcPr anchor="ctr"/>
                </a:tc>
              </a:tr>
              <a:tr h="7301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OWTS Operating Permit (5 year</a:t>
                      </a:r>
                      <a:r>
                        <a:rPr lang="en-US" sz="2000" baseline="0" dirty="0" smtClean="0"/>
                        <a:t> R</a:t>
                      </a:r>
                      <a:r>
                        <a:rPr lang="en-US" sz="2000" dirty="0" smtClean="0"/>
                        <a:t>eporting)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$127</a:t>
                      </a:r>
                      <a:endParaRPr lang="en-US" b="1" dirty="0"/>
                    </a:p>
                  </a:txBody>
                  <a:tcPr anchor="ctr"/>
                </a:tc>
              </a:tr>
              <a:tr h="42002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Destruction Permit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$320</a:t>
                      </a:r>
                      <a:endParaRPr lang="en-US" b="1" dirty="0"/>
                    </a:p>
                  </a:txBody>
                  <a:tcPr anchor="ctr"/>
                </a:tc>
              </a:tr>
              <a:tr h="7301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Temporary Holding Tank Permit (1 year)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$260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$414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$568</a:t>
                      </a:r>
                      <a:endParaRPr lang="en-US" b="1" dirty="0"/>
                    </a:p>
                  </a:txBody>
                  <a:tcPr anchor="ctr"/>
                </a:tc>
              </a:tr>
              <a:tr h="4127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Fixed Holding</a:t>
                      </a:r>
                      <a:r>
                        <a:rPr lang="en-US" sz="2000" baseline="0" dirty="0" smtClean="0"/>
                        <a:t> Tank Permit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$473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$520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$568</a:t>
                      </a:r>
                      <a:endParaRPr lang="en-US" b="1" dirty="0"/>
                    </a:p>
                  </a:txBody>
                  <a:tcPr anchor="ctr"/>
                </a:tc>
              </a:tr>
              <a:tr h="5726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Pumper</a:t>
                      </a:r>
                      <a:r>
                        <a:rPr lang="en-US" sz="2000" baseline="0" dirty="0" smtClean="0"/>
                        <a:t> Truck Registration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$396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$434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$473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$511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2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413"/>
            <a:ext cx="21336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F095CD-3C4E-4CCD-9393-D9C9446AFB4D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42863" y="927100"/>
            <a:ext cx="913130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63550" eaLnBrk="1" hangingPunct="1">
              <a:defRPr/>
            </a:pPr>
            <a:r>
              <a:rPr lang="en-US" sz="3000" b="1" u="sng" dirty="0" smtClean="0">
                <a:solidFill>
                  <a:schemeClr val="tx1"/>
                </a:solidFill>
              </a:rPr>
              <a:t>Medical Waste Program</a:t>
            </a:r>
            <a:endParaRPr lang="en-US" sz="3000" b="1" u="sng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1763713"/>
            <a:ext cx="8174038" cy="2457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Medical Waste Program is administered on behalf of the Department of the California Department of Public Health, under the Medical Waste Management Act.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EMD ensures that medical waste is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Properly stored/handled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Properly disposed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390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16395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16396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pic>
        <p:nvPicPr>
          <p:cNvPr id="1639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457700"/>
            <a:ext cx="25320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4452938"/>
            <a:ext cx="25463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448175"/>
            <a:ext cx="254635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0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413"/>
            <a:ext cx="21336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8BE4D-6625-44DF-A5AE-78D0BAE3D12C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grpSp>
        <p:nvGrpSpPr>
          <p:cNvPr id="28677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28742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28743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85775" y="3962400"/>
            <a:ext cx="81724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078839"/>
              </p:ext>
            </p:extLst>
          </p:nvPr>
        </p:nvGraphicFramePr>
        <p:xfrm>
          <a:off x="485775" y="1304829"/>
          <a:ext cx="6655352" cy="4792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410"/>
                <a:gridCol w="1304971"/>
                <a:gridCol w="1304971"/>
              </a:tblGrid>
              <a:tr h="623091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Medical Waste</a:t>
                      </a:r>
                      <a:r>
                        <a:rPr lang="en-US" sz="1800" baseline="0" dirty="0"/>
                        <a:t> Permit/Service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Current Fee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Proposed Fee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T="45724" marB="45724" anchor="ctr"/>
                </a:tc>
              </a:tr>
              <a:tr h="485029">
                <a:tc>
                  <a:txBody>
                    <a:bodyPr/>
                    <a:lstStyle/>
                    <a:p>
                      <a:r>
                        <a:rPr lang="en-US" sz="1800" dirty="0"/>
                        <a:t>Hospital</a:t>
                      </a:r>
                      <a:r>
                        <a:rPr lang="en-US" sz="1800" baseline="0" dirty="0"/>
                        <a:t> (1-99 Beds)</a:t>
                      </a:r>
                      <a:endParaRPr lang="en-US" sz="1800" b="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$1,231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$1,455</a:t>
                      </a:r>
                      <a:endParaRPr lang="en-US" sz="1800" b="0" dirty="0"/>
                    </a:p>
                  </a:txBody>
                  <a:tcPr marT="45724" marB="45724" anchor="ctr"/>
                </a:tc>
              </a:tr>
              <a:tr h="587805">
                <a:tc>
                  <a:txBody>
                    <a:bodyPr/>
                    <a:lstStyle/>
                    <a:p>
                      <a:r>
                        <a:rPr lang="en-US" sz="1800" dirty="0"/>
                        <a:t>Hospital (100-199 Beds)</a:t>
                      </a:r>
                      <a:endParaRPr lang="en-US" sz="1800" b="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$1,846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$1,910</a:t>
                      </a:r>
                      <a:endParaRPr lang="en-US" sz="1800" b="0" dirty="0"/>
                    </a:p>
                  </a:txBody>
                  <a:tcPr marT="45724" marB="45724" anchor="ctr"/>
                </a:tc>
              </a:tr>
              <a:tr h="440936">
                <a:tc>
                  <a:txBody>
                    <a:bodyPr/>
                    <a:lstStyle/>
                    <a:p>
                      <a:r>
                        <a:rPr lang="en-US" sz="1800" dirty="0"/>
                        <a:t>Hospital</a:t>
                      </a:r>
                      <a:r>
                        <a:rPr lang="en-US" sz="1800" baseline="0" dirty="0"/>
                        <a:t> (200-249 Beds)</a:t>
                      </a:r>
                      <a:endParaRPr lang="en-US" sz="1800" b="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$2,078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$2,247</a:t>
                      </a:r>
                      <a:endParaRPr lang="en-US" sz="1800" b="0" dirty="0"/>
                    </a:p>
                  </a:txBody>
                  <a:tcPr marT="45724" marB="45724" anchor="ctr"/>
                </a:tc>
              </a:tr>
              <a:tr h="514425">
                <a:tc>
                  <a:txBody>
                    <a:bodyPr/>
                    <a:lstStyle/>
                    <a:p>
                      <a:r>
                        <a:rPr lang="en-US" sz="1800" dirty="0"/>
                        <a:t>Hospital (250+</a:t>
                      </a:r>
                      <a:r>
                        <a:rPr lang="en-US" sz="1800" baseline="0" dirty="0"/>
                        <a:t> Beds)</a:t>
                      </a:r>
                      <a:endParaRPr lang="en-US" sz="1800" b="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$2,439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$2,837</a:t>
                      </a:r>
                      <a:endParaRPr lang="en-US" sz="1800" b="0" dirty="0"/>
                    </a:p>
                  </a:txBody>
                  <a:tcPr marT="45724" marB="45724" anchor="ctr"/>
                </a:tc>
              </a:tr>
              <a:tr h="623091">
                <a:tc>
                  <a:txBody>
                    <a:bodyPr/>
                    <a:lstStyle/>
                    <a:p>
                      <a:r>
                        <a:rPr lang="en-US" sz="1800" dirty="0"/>
                        <a:t>Large</a:t>
                      </a:r>
                      <a:r>
                        <a:rPr lang="en-US" sz="1800" baseline="0" dirty="0"/>
                        <a:t> Quantity Generator, Onsite Treatment</a:t>
                      </a:r>
                      <a:endParaRPr lang="en-US" sz="1800" b="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$318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$379</a:t>
                      </a:r>
                      <a:endParaRPr lang="en-US" sz="1800" b="0" dirty="0"/>
                    </a:p>
                  </a:txBody>
                  <a:tcPr marT="45724" marB="45724" anchor="ctr"/>
                </a:tc>
              </a:tr>
              <a:tr h="485029">
                <a:tc>
                  <a:txBody>
                    <a:bodyPr/>
                    <a:lstStyle/>
                    <a:p>
                      <a:r>
                        <a:rPr lang="en-US" sz="1800" dirty="0"/>
                        <a:t>Skilled</a:t>
                      </a:r>
                      <a:r>
                        <a:rPr lang="en-US" sz="1800" baseline="0" dirty="0"/>
                        <a:t> Nursing (1-99 Beds)</a:t>
                      </a:r>
                      <a:endParaRPr lang="en-US" sz="1800" b="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$614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$1,077</a:t>
                      </a:r>
                      <a:endParaRPr lang="en-US" sz="1800" b="0" dirty="0"/>
                    </a:p>
                  </a:txBody>
                  <a:tcPr marT="45724" marB="45724" anchor="ctr"/>
                </a:tc>
              </a:tr>
              <a:tr h="485029">
                <a:tc>
                  <a:txBody>
                    <a:bodyPr/>
                    <a:lstStyle/>
                    <a:p>
                      <a:r>
                        <a:rPr lang="en-US" sz="1800" dirty="0"/>
                        <a:t>Skilled Nursing (100-199 Beds)</a:t>
                      </a:r>
                      <a:endParaRPr lang="en-US" sz="1800" b="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New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$1,152</a:t>
                      </a:r>
                      <a:endParaRPr lang="en-US" sz="1800" b="0" dirty="0"/>
                    </a:p>
                  </a:txBody>
                  <a:tcPr marT="45724" marB="45724" anchor="ctr"/>
                </a:tc>
              </a:tr>
              <a:tr h="514425">
                <a:tc>
                  <a:txBody>
                    <a:bodyPr/>
                    <a:lstStyle/>
                    <a:p>
                      <a:r>
                        <a:rPr lang="en-US" sz="1800" dirty="0"/>
                        <a:t>Skilled</a:t>
                      </a:r>
                      <a:r>
                        <a:rPr lang="en-US" sz="1800" baseline="0" dirty="0"/>
                        <a:t> Nursing (200+ Beds)</a:t>
                      </a:r>
                      <a:endParaRPr lang="en-US" sz="1800" b="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$764</a:t>
                      </a:r>
                      <a:endParaRPr lang="en-US" sz="1800" b="0" dirty="0">
                        <a:solidFill>
                          <a:srgbClr val="0070C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$1,266</a:t>
                      </a:r>
                      <a:endParaRPr lang="en-US" sz="1800" b="0" dirty="0"/>
                    </a:p>
                  </a:txBody>
                  <a:tcPr marT="45724" marB="4572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0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413"/>
            <a:ext cx="21336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B42D2E-E1BD-4371-BD78-068594F425F9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grpSp>
        <p:nvGrpSpPr>
          <p:cNvPr id="30725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30790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30791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85775" y="3962400"/>
            <a:ext cx="81724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76228"/>
              </p:ext>
            </p:extLst>
          </p:nvPr>
        </p:nvGraphicFramePr>
        <p:xfrm>
          <a:off x="304800" y="1243013"/>
          <a:ext cx="6645966" cy="49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150"/>
                <a:gridCol w="1221685"/>
                <a:gridCol w="1303131"/>
              </a:tblGrid>
              <a:tr h="639125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Medical Waste</a:t>
                      </a:r>
                      <a:r>
                        <a:rPr lang="en-US" sz="1800" baseline="0" dirty="0"/>
                        <a:t> Permit/Service</a:t>
                      </a:r>
                      <a:endParaRPr lang="en-US" sz="1800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Current Fee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Proposed Fee</a:t>
                      </a:r>
                    </a:p>
                  </a:txBody>
                  <a:tcPr marT="45716" marB="45716" anchor="ctr"/>
                </a:tc>
              </a:tr>
              <a:tr h="639125">
                <a:tc>
                  <a:txBody>
                    <a:bodyPr/>
                    <a:lstStyle/>
                    <a:p>
                      <a:r>
                        <a:rPr lang="en-US" sz="1800" dirty="0"/>
                        <a:t>Small</a:t>
                      </a:r>
                      <a:r>
                        <a:rPr lang="en-US" sz="1800" baseline="0" dirty="0"/>
                        <a:t> Quantity Generator Registration-Valid for 2 Years</a:t>
                      </a:r>
                      <a:endParaRPr lang="en-US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$0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$202</a:t>
                      </a:r>
                      <a:endParaRPr lang="en-US" sz="1800" b="1" dirty="0"/>
                    </a:p>
                  </a:txBody>
                  <a:tcPr marT="45716" marB="45716" anchor="ctr"/>
                </a:tc>
              </a:tr>
              <a:tr h="529513">
                <a:tc>
                  <a:txBody>
                    <a:bodyPr/>
                    <a:lstStyle/>
                    <a:p>
                      <a:r>
                        <a:rPr lang="en-US" sz="1800" dirty="0"/>
                        <a:t>Common Storage</a:t>
                      </a:r>
                      <a:r>
                        <a:rPr lang="en-US" sz="1800" baseline="0" dirty="0"/>
                        <a:t> (2-15 Generators)</a:t>
                      </a:r>
                      <a:endParaRPr lang="en-US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$318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$658</a:t>
                      </a:r>
                      <a:endParaRPr lang="en-US" sz="1800" b="1" dirty="0"/>
                    </a:p>
                  </a:txBody>
                  <a:tcPr marT="45716" marB="45716" anchor="ctr"/>
                </a:tc>
              </a:tr>
              <a:tr h="453870">
                <a:tc>
                  <a:txBody>
                    <a:bodyPr/>
                    <a:lstStyle/>
                    <a:p>
                      <a:r>
                        <a:rPr lang="en-US" sz="1800" dirty="0"/>
                        <a:t>Common Storage</a:t>
                      </a:r>
                      <a:r>
                        <a:rPr lang="en-US" sz="1800" baseline="0" dirty="0"/>
                        <a:t> (16-49 Generators)</a:t>
                      </a:r>
                      <a:endParaRPr lang="en-US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$530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$769</a:t>
                      </a:r>
                      <a:endParaRPr lang="en-US" sz="1800" b="1" dirty="0"/>
                    </a:p>
                  </a:txBody>
                  <a:tcPr marT="45716" marB="45716" anchor="ctr"/>
                </a:tc>
              </a:tr>
              <a:tr h="529513">
                <a:tc>
                  <a:txBody>
                    <a:bodyPr/>
                    <a:lstStyle/>
                    <a:p>
                      <a:r>
                        <a:rPr lang="en-US" sz="1800" dirty="0"/>
                        <a:t>Common Storage</a:t>
                      </a:r>
                      <a:r>
                        <a:rPr lang="en-US" sz="1800" baseline="0" dirty="0"/>
                        <a:t> (50+ Generators)</a:t>
                      </a:r>
                      <a:endParaRPr lang="en-US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$614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$1,076</a:t>
                      </a:r>
                      <a:endParaRPr lang="en-US" sz="1800" b="1" dirty="0"/>
                    </a:p>
                  </a:txBody>
                  <a:tcPr marT="45716" marB="45716" anchor="ctr"/>
                </a:tc>
              </a:tr>
              <a:tr h="635417">
                <a:tc>
                  <a:txBody>
                    <a:bodyPr/>
                    <a:lstStyle/>
                    <a:p>
                      <a:r>
                        <a:rPr lang="en-US" sz="1800" dirty="0"/>
                        <a:t>Specialty</a:t>
                      </a:r>
                      <a:r>
                        <a:rPr lang="en-US" sz="1800" baseline="0" dirty="0"/>
                        <a:t> Clinics</a:t>
                      </a:r>
                      <a:endParaRPr lang="en-US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$764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$836</a:t>
                      </a:r>
                      <a:endParaRPr lang="en-US" sz="1800" b="1" dirty="0"/>
                    </a:p>
                  </a:txBody>
                  <a:tcPr marT="45716" marB="45716" anchor="ctr"/>
                </a:tc>
              </a:tr>
              <a:tr h="499255">
                <a:tc>
                  <a:txBody>
                    <a:bodyPr/>
                    <a:lstStyle/>
                    <a:p>
                      <a:r>
                        <a:rPr lang="en-US" sz="1800" dirty="0"/>
                        <a:t>Primary Care</a:t>
                      </a:r>
                      <a:endParaRPr lang="en-US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$764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$1077</a:t>
                      </a:r>
                      <a:endParaRPr lang="en-US" sz="1800" b="1" dirty="0"/>
                    </a:p>
                  </a:txBody>
                  <a:tcPr marT="45716" marB="45716" anchor="ctr"/>
                </a:tc>
              </a:tr>
              <a:tr h="499255">
                <a:tc>
                  <a:txBody>
                    <a:bodyPr/>
                    <a:lstStyle/>
                    <a:p>
                      <a:r>
                        <a:rPr lang="en-US" sz="1800" dirty="0"/>
                        <a:t>Clinical Labs</a:t>
                      </a:r>
                      <a:endParaRPr lang="en-US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$764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$836</a:t>
                      </a:r>
                      <a:endParaRPr lang="en-US" sz="1800" b="1" dirty="0"/>
                    </a:p>
                  </a:txBody>
                  <a:tcPr marT="45716" marB="45716" anchor="ctr"/>
                </a:tc>
              </a:tr>
              <a:tr h="529513">
                <a:tc>
                  <a:txBody>
                    <a:bodyPr/>
                    <a:lstStyle/>
                    <a:p>
                      <a:r>
                        <a:rPr lang="en-US" sz="1800" dirty="0"/>
                        <a:t>Surgical</a:t>
                      </a:r>
                      <a:r>
                        <a:rPr lang="en-US" sz="1800" baseline="0" dirty="0"/>
                        <a:t> Clinics</a:t>
                      </a:r>
                      <a:endParaRPr lang="en-US" sz="1800" b="1" dirty="0"/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$764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$836</a:t>
                      </a:r>
                      <a:endParaRPr lang="en-US" sz="1800" b="1" dirty="0"/>
                    </a:p>
                  </a:txBody>
                  <a:tcPr marT="45716" marB="4571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413"/>
            <a:ext cx="21336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0B2B87-0E7E-4ED8-94F3-2E7B0B825527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grpSp>
        <p:nvGrpSpPr>
          <p:cNvPr id="32773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32820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32821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85775" y="3962400"/>
            <a:ext cx="81724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329102"/>
              </p:ext>
            </p:extLst>
          </p:nvPr>
        </p:nvGraphicFramePr>
        <p:xfrm>
          <a:off x="304800" y="1725788"/>
          <a:ext cx="6645966" cy="3204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150"/>
                <a:gridCol w="1221685"/>
                <a:gridCol w="1303131"/>
              </a:tblGrid>
              <a:tr h="635978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Medical Waste</a:t>
                      </a:r>
                      <a:r>
                        <a:rPr lang="en-US" sz="1800" baseline="0" dirty="0"/>
                        <a:t> Permit/Service</a:t>
                      </a:r>
                      <a:endParaRPr lang="en-US" sz="18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Current Fee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Proposed Fee</a:t>
                      </a:r>
                    </a:p>
                  </a:txBody>
                  <a:tcPr marT="45715" marB="45715" anchor="ctr"/>
                </a:tc>
              </a:tr>
              <a:tr h="483577">
                <a:tc>
                  <a:txBody>
                    <a:bodyPr/>
                    <a:lstStyle/>
                    <a:p>
                      <a:r>
                        <a:rPr lang="en-US" sz="1800" dirty="0"/>
                        <a:t>Mortuaries</a:t>
                      </a:r>
                      <a:endParaRPr lang="en-US" sz="1800" b="1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$764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$836</a:t>
                      </a:r>
                      <a:endParaRPr lang="en-US" sz="1800" b="1" dirty="0"/>
                    </a:p>
                  </a:txBody>
                  <a:tcPr marT="45715" marB="45715" anchor="ctr"/>
                </a:tc>
              </a:tr>
              <a:tr h="512884">
                <a:tc>
                  <a:txBody>
                    <a:bodyPr/>
                    <a:lstStyle/>
                    <a:p>
                      <a:r>
                        <a:rPr lang="en-US" sz="1800" dirty="0"/>
                        <a:t>Psychiatric</a:t>
                      </a:r>
                      <a:r>
                        <a:rPr lang="en-US" sz="1800" baseline="0" dirty="0"/>
                        <a:t> Hospitals</a:t>
                      </a:r>
                      <a:endParaRPr lang="en-US" sz="1800" b="1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$764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$836</a:t>
                      </a:r>
                      <a:endParaRPr lang="en-US" sz="1800" b="1" dirty="0"/>
                    </a:p>
                  </a:txBody>
                  <a:tcPr marT="45715" marB="45715" anchor="ctr"/>
                </a:tc>
              </a:tr>
              <a:tr h="439615">
                <a:tc>
                  <a:txBody>
                    <a:bodyPr/>
                    <a:lstStyle/>
                    <a:p>
                      <a:r>
                        <a:rPr lang="en-US" sz="1800" dirty="0"/>
                        <a:t>Veterinarians</a:t>
                      </a:r>
                      <a:endParaRPr lang="en-US" sz="1800" b="1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$764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$836</a:t>
                      </a:r>
                      <a:endParaRPr lang="en-US" sz="1800" b="1" dirty="0"/>
                    </a:p>
                  </a:txBody>
                  <a:tcPr marT="45715" marB="45715" anchor="ctr"/>
                </a:tc>
              </a:tr>
              <a:tr h="512884">
                <a:tc>
                  <a:txBody>
                    <a:bodyPr/>
                    <a:lstStyle/>
                    <a:p>
                      <a:r>
                        <a:rPr lang="en-US" sz="1800" dirty="0"/>
                        <a:t>Dialysis Clinics</a:t>
                      </a:r>
                      <a:endParaRPr lang="en-US" sz="1800" b="1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$764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$836</a:t>
                      </a:r>
                      <a:endParaRPr lang="en-US" sz="1800" b="1" dirty="0"/>
                    </a:p>
                  </a:txBody>
                  <a:tcPr marT="45715" marB="45715" anchor="ctr"/>
                </a:tc>
              </a:tr>
              <a:tr h="615460">
                <a:tc>
                  <a:txBody>
                    <a:bodyPr/>
                    <a:lstStyle/>
                    <a:p>
                      <a:r>
                        <a:rPr lang="en-US" sz="1800" dirty="0"/>
                        <a:t>Temporary Events</a:t>
                      </a:r>
                      <a:endParaRPr lang="en-US" sz="1800" b="1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$107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$126</a:t>
                      </a:r>
                      <a:endParaRPr lang="en-US" sz="1800" b="1" dirty="0"/>
                    </a:p>
                  </a:txBody>
                  <a:tcPr marT="45715" marB="4571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5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/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itle 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6950"/>
            <a:ext cx="8229600" cy="598488"/>
          </a:xfrm>
        </p:spPr>
        <p:txBody>
          <a:bodyPr/>
          <a:lstStyle/>
          <a:p>
            <a:pPr algn="l">
              <a:defRPr/>
            </a:pP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Land Use Program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44" name="Content Placeholder 6"/>
          <p:cNvSpPr>
            <a:spLocks noGrp="1" noChangeArrowheads="1"/>
          </p:cNvSpPr>
          <p:nvPr>
            <p:ph idx="1"/>
          </p:nvPr>
        </p:nvSpPr>
        <p:spPr>
          <a:xfrm>
            <a:off x="204788" y="1624013"/>
            <a:ext cx="7720012" cy="4525962"/>
          </a:xfrm>
        </p:spPr>
        <p:txBody>
          <a:bodyPr/>
          <a:lstStyle/>
          <a:p>
            <a:r>
              <a:rPr lang="en-US" altLang="en-US" sz="2400" smtClean="0"/>
              <a:t>Environmental Management Department (EMD) reviews proposed land use entitlements, examples: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200" smtClean="0"/>
              <a:t>Subdivision Maps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200" smtClean="0"/>
              <a:t>Parcel Maps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200" smtClean="0"/>
              <a:t>Conditional Use Permits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200" smtClean="0"/>
              <a:t>Large Scale Design Review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200" smtClean="0"/>
              <a:t>Accessory Dwelling Units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7D2EB3-EC5C-4487-96CD-061B3D7A8401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grpSp>
        <p:nvGrpSpPr>
          <p:cNvPr id="10246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10249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10250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32075"/>
            <a:ext cx="4065588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6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/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3300"/>
            <a:ext cx="8229600" cy="598488"/>
          </a:xfrm>
        </p:spPr>
        <p:txBody>
          <a:bodyPr/>
          <a:lstStyle/>
          <a:p>
            <a:pPr algn="l">
              <a:defRPr/>
            </a:pP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OVERALL PROJECT SERVICE FEE BREAKDOWN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723ABB-32F7-48BD-BA64-5B5E5ADF26D4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grpSp>
        <p:nvGrpSpPr>
          <p:cNvPr id="18437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18440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18441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graphicFrame>
        <p:nvGraphicFramePr>
          <p:cNvPr id="18438" name="Content Placeholder 8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5" imgW="8340051" imgH="4633362" progId="Excel.Sheet.8">
                  <p:embed/>
                </p:oleObj>
              </mc:Choice>
              <mc:Fallback>
                <p:oleObj name="Worksheet" r:id="rId5" imgW="8340051" imgH="463336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6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69FE38-30AC-49F3-A141-9E4BD32C8BD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27435"/>
              </p:ext>
            </p:extLst>
          </p:nvPr>
        </p:nvGraphicFramePr>
        <p:xfrm>
          <a:off x="-1" y="1066800"/>
          <a:ext cx="9144001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1"/>
                <a:gridCol w="914399"/>
                <a:gridCol w="1143000"/>
                <a:gridCol w="1143000"/>
                <a:gridCol w="1143000"/>
                <a:gridCol w="1142529"/>
                <a:gridCol w="1143472"/>
              </a:tblGrid>
              <a:tr h="10350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Land</a:t>
                      </a:r>
                      <a:r>
                        <a:rPr lang="en-US" sz="1800" baseline="0" dirty="0" smtClean="0"/>
                        <a:t> Use Permit/Service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Current Fee</a:t>
                      </a:r>
                      <a:endParaRPr lang="en-US" sz="14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2020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</a:t>
                      </a:r>
                      <a:r>
                        <a:rPr lang="en-US" sz="1800" baseline="0" dirty="0" smtClean="0"/>
                        <a:t> 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July 2021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2022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2023</a:t>
                      </a:r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2024</a:t>
                      </a:r>
                    </a:p>
                  </a:txBody>
                  <a:tcPr marT="45699" marB="45699" anchor="ctr"/>
                </a:tc>
              </a:tr>
              <a:tr h="4889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Subdivision Tentative Map (Any)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$671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Subdivision Vesting Map (Any)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$532</a:t>
                      </a: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Subdivision Time Extension - PRJ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$304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Subdivision Time Extension - BS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$298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Vesting Map Extension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$299</a:t>
                      </a:r>
                    </a:p>
                  </a:txBody>
                  <a:tcPr marL="0" marR="0" marT="0" marB="0" anchor="ctr"/>
                </a:tc>
              </a:tr>
              <a:tr h="412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Parcel Map - BS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$671</a:t>
                      </a: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Parcel Map - PRJ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$671</a:t>
                      </a: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Parcel Map - SRC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$671</a:t>
                      </a: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Boundary Line Adjustment - Staff Level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$570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9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69FE38-30AC-49F3-A141-9E4BD32C8BD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672857"/>
              </p:ext>
            </p:extLst>
          </p:nvPr>
        </p:nvGraphicFramePr>
        <p:xfrm>
          <a:off x="-1" y="1066800"/>
          <a:ext cx="9144001" cy="514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066800"/>
                <a:gridCol w="1143000"/>
                <a:gridCol w="1143000"/>
                <a:gridCol w="1143000"/>
                <a:gridCol w="1142529"/>
                <a:gridCol w="1143472"/>
              </a:tblGrid>
              <a:tr h="10350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Land</a:t>
                      </a:r>
                      <a:r>
                        <a:rPr lang="en-US" sz="1800" baseline="0" dirty="0" smtClean="0"/>
                        <a:t> Use Permit/Service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Current Fee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2020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</a:t>
                      </a:r>
                      <a:r>
                        <a:rPr lang="en-US" sz="1800" baseline="0" dirty="0" smtClean="0"/>
                        <a:t> 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July 2021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2022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2023</a:t>
                      </a:r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2024</a:t>
                      </a:r>
                    </a:p>
                  </a:txBody>
                  <a:tcPr marT="45699" marB="45699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Boundary Line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Adjustment - SRC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$572</a:t>
                      </a: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Parcel Map Extension – SRC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$298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Parcel Map Extension – BS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$298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SRC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PRC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Meeting Prep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hourly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hourly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hourly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hourly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hourly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Temporary Mobile Home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$304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Use Permit - PRJ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$545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Use Permit - BS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$545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Use Permit - ZA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$545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7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69415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219200" y="116119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smtClean="0"/>
              <a:t>Fee </a:t>
            </a:r>
            <a:r>
              <a:rPr lang="en-US" altLang="en-US" sz="2800" b="1" dirty="0"/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40802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69FE38-30AC-49F3-A141-9E4BD32C8BD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82805"/>
              </p:ext>
            </p:extLst>
          </p:nvPr>
        </p:nvGraphicFramePr>
        <p:xfrm>
          <a:off x="-1" y="1066800"/>
          <a:ext cx="9144001" cy="5424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066800"/>
                <a:gridCol w="1143000"/>
                <a:gridCol w="1143000"/>
                <a:gridCol w="1143000"/>
                <a:gridCol w="1142529"/>
                <a:gridCol w="1143472"/>
              </a:tblGrid>
              <a:tr h="10350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Land</a:t>
                      </a:r>
                      <a:r>
                        <a:rPr lang="en-US" sz="1800" baseline="0" dirty="0" smtClean="0"/>
                        <a:t> Use Permit/Service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Current Fee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2020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</a:t>
                      </a:r>
                      <a:r>
                        <a:rPr lang="en-US" sz="1800" baseline="0" dirty="0" smtClean="0"/>
                        <a:t> 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July 2021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2022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2023</a:t>
                      </a:r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2024</a:t>
                      </a:r>
                    </a:p>
                  </a:txBody>
                  <a:tcPr marT="45699" marB="45699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Rezone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$304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Variance - ZA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$570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Variance - BS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$572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Environmental Impact Review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$1,689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Environmental Impact Statement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$1,690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Plan Amendment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$305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Community Plan Amendment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$570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Community Plan Amendment and Rezone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$496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69FE38-30AC-49F3-A141-9E4BD32C8BD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00571"/>
              </p:ext>
            </p:extLst>
          </p:nvPr>
        </p:nvGraphicFramePr>
        <p:xfrm>
          <a:off x="-1" y="1066800"/>
          <a:ext cx="9144001" cy="4601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1"/>
                <a:gridCol w="838200"/>
                <a:gridCol w="1142999"/>
                <a:gridCol w="1143000"/>
                <a:gridCol w="1143000"/>
                <a:gridCol w="1142529"/>
                <a:gridCol w="1143472"/>
              </a:tblGrid>
              <a:tr h="10350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Land</a:t>
                      </a:r>
                      <a:r>
                        <a:rPr lang="en-US" sz="1800" baseline="0" dirty="0" smtClean="0"/>
                        <a:t> Use Permit/Service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Current Fee</a:t>
                      </a:r>
                      <a:endParaRPr lang="en-US" sz="14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2020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</a:t>
                      </a:r>
                      <a:r>
                        <a:rPr lang="en-US" sz="1800" baseline="0" dirty="0" smtClean="0"/>
                        <a:t> 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July 2021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2022</a:t>
                      </a:r>
                      <a:endParaRPr lang="en-US" sz="1800" dirty="0"/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2023</a:t>
                      </a:r>
                    </a:p>
                  </a:txBody>
                  <a:tcPr marT="45699" marB="4569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Effective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July 2024</a:t>
                      </a:r>
                    </a:p>
                  </a:txBody>
                  <a:tcPr marT="45699" marB="45699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Development Plan Review - Project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$487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Development Plan Review -BS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$496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Development Plan Review -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$671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Development Plan Review - Single Family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$671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Planning / Building / Code Electronic Holds Review and Release (e.g., contaminated sites) - NEW FEE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hourly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hourly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hourly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hourly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hourly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5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6255" y="1142135"/>
            <a:ext cx="8229600" cy="598487"/>
          </a:xfrm>
        </p:spPr>
        <p:txBody>
          <a:bodyPr/>
          <a:lstStyle/>
          <a:p>
            <a:pPr algn="l">
              <a:defRPr/>
            </a:pPr>
            <a:r>
              <a:rPr lang="en-US" sz="3200" u="sng" dirty="0" smtClean="0">
                <a:latin typeface="+mn-lt"/>
              </a:rPr>
              <a:t>Well Program</a:t>
            </a:r>
            <a:endParaRPr lang="en-US" sz="3200" u="sng" dirty="0">
              <a:latin typeface="+mn-lt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166255" y="1792288"/>
            <a:ext cx="8534400" cy="159229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Environmental Management Department (EMD) manages the Well Program for Sacramento </a:t>
            </a:r>
            <a:r>
              <a:rPr lang="en-US" altLang="en-US" sz="2400" dirty="0" smtClean="0"/>
              <a:t>County</a:t>
            </a:r>
            <a:endParaRPr lang="en-US" alt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Sacramento County Code, Chapter 6.28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California Water Code, Section 13801</a:t>
            </a:r>
          </a:p>
          <a:p>
            <a:pPr marL="0" indent="0">
              <a:buNone/>
            </a:pPr>
            <a:r>
              <a:rPr lang="en-US" sz="2400" dirty="0" smtClean="0"/>
              <a:t>EMD Permits and Inspects: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smtClean="0"/>
              <a:t>Well </a:t>
            </a:r>
            <a:r>
              <a:rPr lang="en-US" sz="2400" i="1" dirty="0"/>
              <a:t>C</a:t>
            </a:r>
            <a:r>
              <a:rPr lang="en-US" sz="2400" i="1" dirty="0" smtClean="0"/>
              <a:t>onstruction                            </a:t>
            </a:r>
            <a:endParaRPr lang="en-US" sz="24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smtClean="0"/>
              <a:t>Well Modification                        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smtClean="0"/>
              <a:t>Well Repair </a:t>
            </a:r>
            <a:endParaRPr lang="en-US" sz="24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smtClean="0"/>
              <a:t>Well Inactivation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smtClean="0"/>
              <a:t>Well </a:t>
            </a:r>
            <a:r>
              <a:rPr lang="en-US" sz="2400" i="1" dirty="0"/>
              <a:t>D</a:t>
            </a:r>
            <a:r>
              <a:rPr lang="en-US" sz="2400" i="1" dirty="0" smtClean="0"/>
              <a:t>estruction </a:t>
            </a:r>
            <a:endParaRPr lang="en-US" sz="2400" i="1" dirty="0"/>
          </a:p>
          <a:p>
            <a:pPr marL="457200" lvl="1" indent="0">
              <a:buNone/>
            </a:pPr>
            <a:endParaRPr lang="en-US" altLang="en-US" sz="1600" dirty="0" smtClean="0"/>
          </a:p>
          <a:p>
            <a:pPr marL="457200" lvl="1" indent="0">
              <a:buNone/>
            </a:pPr>
            <a:endParaRPr lang="en-US" altLang="en-US" sz="1600" dirty="0" smtClean="0"/>
          </a:p>
          <a:p>
            <a:pPr marL="457200" lvl="1" indent="0">
              <a:buNone/>
            </a:pPr>
            <a:endParaRPr lang="en-US" altLang="en-US" sz="1600" dirty="0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D70DB3-E079-46C5-A1C4-6727BAB4C94E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pSp>
        <p:nvGrpSpPr>
          <p:cNvPr id="8198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8202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8203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312738" y="1792288"/>
            <a:ext cx="8153400" cy="1820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060450"/>
            <a:ext cx="91313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63550" eaLnBrk="1" hangingPunct="1">
              <a:defRPr/>
            </a:pPr>
            <a:endParaRPr lang="en-US" sz="3000" b="1" u="sng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998279"/>
            <a:ext cx="4656138" cy="21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3EB1C9-5669-47C4-9374-BFABDA714E94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pSp>
        <p:nvGrpSpPr>
          <p:cNvPr id="18438" name="Group 16"/>
          <p:cNvGrpSpPr>
            <a:grpSpLocks/>
          </p:cNvGrpSpPr>
          <p:nvPr/>
        </p:nvGrpSpPr>
        <p:grpSpPr bwMode="auto">
          <a:xfrm>
            <a:off x="1270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18441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18442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85775" y="3962400"/>
            <a:ext cx="81724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2559" y="1132222"/>
          <a:ext cx="8826498" cy="5660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473"/>
                <a:gridCol w="1309589"/>
                <a:gridCol w="1473812"/>
                <a:gridCol w="1473812"/>
                <a:gridCol w="1473812"/>
              </a:tblGrid>
              <a:tr h="9647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Wells Permit/Service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Fee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July 2020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Effective July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Effective July 2022</a:t>
                      </a:r>
                    </a:p>
                  </a:txBody>
                  <a:tcPr anchor="ctr"/>
                </a:tc>
              </a:tr>
              <a:tr h="7950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Cathodic Protection, Geothermal Heat Exchange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$1,179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$1,556</a:t>
                      </a:r>
                      <a:endParaRPr lang="en-US" b="1" dirty="0"/>
                    </a:p>
                  </a:txBody>
                  <a:tcPr anchor="ctr"/>
                </a:tc>
              </a:tr>
              <a:tr h="78934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Well</a:t>
                      </a:r>
                      <a:r>
                        <a:rPr lang="en-US" baseline="0" dirty="0" smtClean="0"/>
                        <a:t> w/ Pump Installation (Water Well Construction)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$852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$1,086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$1,320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$1,554</a:t>
                      </a:r>
                      <a:endParaRPr lang="en-US" b="1" dirty="0"/>
                    </a:p>
                  </a:txBody>
                  <a:tcPr anchor="ctr"/>
                </a:tc>
              </a:tr>
              <a:tr h="61231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Vault</a:t>
                      </a:r>
                      <a:r>
                        <a:rPr lang="en-US" baseline="0" dirty="0" smtClean="0"/>
                        <a:t> Box Repair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$552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$678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$805</a:t>
                      </a:r>
                      <a:endParaRPr lang="en-US" b="1" dirty="0"/>
                    </a:p>
                  </a:txBody>
                  <a:tcPr anchor="ctr"/>
                </a:tc>
              </a:tr>
              <a:tr h="59094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Vault Box ELD Wells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$532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$638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$744</a:t>
                      </a:r>
                      <a:endParaRPr lang="en-US" b="1" dirty="0"/>
                    </a:p>
                  </a:txBody>
                  <a:tcPr anchor="ctr"/>
                </a:tc>
              </a:tr>
              <a:tr h="59029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Supply Well Destruction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$746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$948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$1,151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$1,353</a:t>
                      </a:r>
                      <a:endParaRPr lang="en-US" b="1" dirty="0"/>
                    </a:p>
                  </a:txBody>
                  <a:tcPr anchor="ctr"/>
                </a:tc>
              </a:tr>
              <a:tr h="64238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Monitoring Wells-Construction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$746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$841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$935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$1,030</a:t>
                      </a:r>
                      <a:endParaRPr lang="en-US" b="1" dirty="0"/>
                    </a:p>
                  </a:txBody>
                  <a:tcPr anchor="ctr"/>
                </a:tc>
              </a:tr>
              <a:tr h="67530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Wells-Construction</a:t>
                      </a:r>
                      <a:r>
                        <a:rPr lang="en-US" baseline="0" dirty="0" smtClean="0"/>
                        <a:t> (each additional)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$746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$746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$746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$746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3EB1C9-5669-47C4-9374-BFABDA714E94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pSp>
        <p:nvGrpSpPr>
          <p:cNvPr id="18438" name="Group 16"/>
          <p:cNvGrpSpPr>
            <a:grpSpLocks/>
          </p:cNvGrpSpPr>
          <p:nvPr/>
        </p:nvGrpSpPr>
        <p:grpSpPr bwMode="auto">
          <a:xfrm>
            <a:off x="1270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18441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18442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85775" y="3962400"/>
            <a:ext cx="81724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2237" y="1190451"/>
          <a:ext cx="8826501" cy="4963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286"/>
                <a:gridCol w="1063622"/>
                <a:gridCol w="1257007"/>
                <a:gridCol w="1284173"/>
                <a:gridCol w="1273413"/>
              </a:tblGrid>
              <a:tr h="860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Wells Permit/Service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Current Fee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Effective July 2020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Effective July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Effective July 2022</a:t>
                      </a:r>
                    </a:p>
                  </a:txBody>
                  <a:tcPr anchor="ctr"/>
                </a:tc>
              </a:tr>
              <a:tr h="358779">
                <a:tc>
                  <a:txBody>
                    <a:bodyPr/>
                    <a:lstStyle/>
                    <a:p>
                      <a:r>
                        <a:rPr lang="en-US" dirty="0" smtClean="0"/>
                        <a:t>Monitoring</a:t>
                      </a:r>
                      <a:r>
                        <a:rPr lang="en-US" baseline="0" dirty="0" smtClean="0"/>
                        <a:t> Well Destruction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$657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$889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$1,120</a:t>
                      </a:r>
                      <a:endParaRPr lang="en-US" b="1" dirty="0"/>
                    </a:p>
                  </a:txBody>
                  <a:tcPr anchor="ctr"/>
                </a:tc>
              </a:tr>
              <a:tr h="619263">
                <a:tc>
                  <a:txBody>
                    <a:bodyPr/>
                    <a:lstStyle/>
                    <a:p>
                      <a:r>
                        <a:rPr lang="en-US" dirty="0" smtClean="0"/>
                        <a:t>Monitoring Well Destruction (each additional)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$523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$619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$716</a:t>
                      </a:r>
                      <a:endParaRPr lang="en-US" b="1" dirty="0"/>
                    </a:p>
                  </a:txBody>
                  <a:tcPr anchor="ctr"/>
                </a:tc>
              </a:tr>
              <a:tr h="491805">
                <a:tc>
                  <a:txBody>
                    <a:bodyPr/>
                    <a:lstStyle/>
                    <a:p>
                      <a:r>
                        <a:rPr lang="en-US" dirty="0" smtClean="0"/>
                        <a:t>Soil Boring (2 Borings)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$614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$991</a:t>
                      </a:r>
                      <a:endParaRPr lang="en-US" b="1" dirty="0"/>
                    </a:p>
                  </a:txBody>
                  <a:tcPr anchor="ctr"/>
                </a:tc>
              </a:tr>
              <a:tr h="502468">
                <a:tc>
                  <a:txBody>
                    <a:bodyPr/>
                    <a:lstStyle/>
                    <a:p>
                      <a:r>
                        <a:rPr lang="en-US" dirty="0" smtClean="0"/>
                        <a:t>Soil Boring (each additional</a:t>
                      </a:r>
                      <a:r>
                        <a:rPr lang="en-US" baseline="0" dirty="0" smtClean="0"/>
                        <a:t> 1-3)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$483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$541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$598</a:t>
                      </a:r>
                      <a:endParaRPr lang="en-US" b="1" dirty="0"/>
                    </a:p>
                  </a:txBody>
                  <a:tcPr anchor="ctr"/>
                </a:tc>
              </a:tr>
              <a:tr h="619263">
                <a:tc>
                  <a:txBody>
                    <a:bodyPr/>
                    <a:lstStyle/>
                    <a:p>
                      <a:r>
                        <a:rPr lang="en-US" dirty="0" smtClean="0"/>
                        <a:t>Pump Installation, Replacement, Repair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$178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$213</a:t>
                      </a:r>
                      <a:endParaRPr lang="en-US" b="1" dirty="0"/>
                    </a:p>
                  </a:txBody>
                  <a:tcPr anchor="ctr"/>
                </a:tc>
              </a:tr>
              <a:tr h="457455">
                <a:tc>
                  <a:txBody>
                    <a:bodyPr/>
                    <a:lstStyle/>
                    <a:p>
                      <a:r>
                        <a:rPr lang="en-US" dirty="0" smtClean="0"/>
                        <a:t>Well Repair,</a:t>
                      </a:r>
                      <a:r>
                        <a:rPr lang="en-US" baseline="0" dirty="0" smtClean="0"/>
                        <a:t> Deepening, </a:t>
                      </a:r>
                      <a:r>
                        <a:rPr lang="en-US" baseline="0" dirty="0" err="1" smtClean="0"/>
                        <a:t>Recasing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$320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$440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$559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$679</a:t>
                      </a:r>
                      <a:endParaRPr lang="en-US" b="1" dirty="0"/>
                    </a:p>
                  </a:txBody>
                  <a:tcPr anchor="ctr"/>
                </a:tc>
              </a:tr>
              <a:tr h="619263">
                <a:tc>
                  <a:txBody>
                    <a:bodyPr/>
                    <a:lstStyle/>
                    <a:p>
                      <a:r>
                        <a:rPr lang="en-US" dirty="0" smtClean="0"/>
                        <a:t>Renewal</a:t>
                      </a:r>
                      <a:r>
                        <a:rPr lang="en-US" baseline="0" dirty="0" smtClean="0"/>
                        <a:t> of Abandoned Well Inactivation Permit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$177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$228</a:t>
                      </a:r>
                      <a:endParaRPr lang="en-US" b="1" dirty="0"/>
                    </a:p>
                  </a:txBody>
                  <a:tcPr anchor="ctr"/>
                </a:tc>
              </a:tr>
              <a:tr h="3587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Abandoned</a:t>
                      </a:r>
                      <a:r>
                        <a:rPr lang="en-US" sz="1800" baseline="0" dirty="0" smtClean="0"/>
                        <a:t> Well Inactivation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$497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$568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$639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48" name="Content Placeholder 6"/>
          <p:cNvSpPr>
            <a:spLocks noGrp="1"/>
          </p:cNvSpPr>
          <p:nvPr>
            <p:ph idx="1"/>
          </p:nvPr>
        </p:nvSpPr>
        <p:spPr>
          <a:xfrm>
            <a:off x="446088" y="1889126"/>
            <a:ext cx="8393112" cy="49074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EMD provides regulatory oversight in the management of commercial/industrial </a:t>
            </a:r>
            <a:r>
              <a:rPr lang="en-US" sz="2400" dirty="0" err="1"/>
              <a:t>stormwater</a:t>
            </a:r>
            <a:r>
              <a:rPr lang="en-US" sz="2400" dirty="0"/>
              <a:t> discharges including: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Preventing </a:t>
            </a:r>
            <a:r>
              <a:rPr lang="en-US" sz="2000" dirty="0"/>
              <a:t>the discharge of pollutants into the storm drainage systems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Elimination/reduction of </a:t>
            </a:r>
            <a:r>
              <a:rPr lang="en-US" sz="2000" dirty="0"/>
              <a:t>outdoor pollutant sources </a:t>
            </a:r>
            <a:r>
              <a:rPr lang="en-US" sz="2000" dirty="0" smtClean="0"/>
              <a:t>that could wash </a:t>
            </a:r>
            <a:r>
              <a:rPr lang="en-US" sz="2000" dirty="0"/>
              <a:t>into the storm drain </a:t>
            </a:r>
            <a:r>
              <a:rPr lang="en-US" sz="2000" dirty="0" smtClean="0"/>
              <a:t>system when it rains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C58A34-262C-4FBD-B36D-7F3FE2D82174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pSp>
        <p:nvGrpSpPr>
          <p:cNvPr id="6150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6153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6154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sp>
        <p:nvSpPr>
          <p:cNvPr id="11" name="Title 5"/>
          <p:cNvSpPr txBox="1">
            <a:spLocks/>
          </p:cNvSpPr>
          <p:nvPr/>
        </p:nvSpPr>
        <p:spPr bwMode="auto">
          <a:xfrm>
            <a:off x="486697" y="1243013"/>
            <a:ext cx="82296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200" u="sng" kern="0" dirty="0" err="1" smtClean="0">
                <a:latin typeface="+mn-lt"/>
              </a:rPr>
              <a:t>Stormwater</a:t>
            </a:r>
            <a:r>
              <a:rPr lang="en-US" sz="3200" u="sng" kern="0" dirty="0" smtClean="0">
                <a:latin typeface="+mn-lt"/>
              </a:rPr>
              <a:t> Program</a:t>
            </a:r>
            <a:endParaRPr lang="en-US" sz="3200" u="sng" kern="0" dirty="0">
              <a:latin typeface="+mn-lt"/>
            </a:endParaRPr>
          </a:p>
        </p:txBody>
      </p:sp>
      <p:pic>
        <p:nvPicPr>
          <p:cNvPr id="13" name="Picture 6" descr="P81200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962400"/>
            <a:ext cx="2194162" cy="1994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446088" y="3733800"/>
            <a:ext cx="5802312" cy="490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2000" kern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Eliminate illicit connections to the storm drainage systems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Triennial inspections of commercial/industrial facilities to ensure compliance with </a:t>
            </a:r>
            <a:r>
              <a:rPr lang="en-US" sz="2000" kern="0" dirty="0" err="1" smtClean="0"/>
              <a:t>stormwater</a:t>
            </a:r>
            <a:r>
              <a:rPr lang="en-US" sz="2000" kern="0" dirty="0" smtClean="0"/>
              <a:t> discharge requirements</a:t>
            </a:r>
          </a:p>
          <a:p>
            <a:pPr marL="0" indent="0">
              <a:buFontTx/>
              <a:buNone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2894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11183"/>
            <a:ext cx="8763000" cy="598487"/>
          </a:xfrm>
        </p:spPr>
        <p:txBody>
          <a:bodyPr/>
          <a:lstStyle/>
          <a:p>
            <a:pPr algn="l">
              <a:defRPr/>
            </a:pPr>
            <a:r>
              <a:rPr lang="en-US" sz="3200" u="sng" dirty="0" smtClean="0"/>
              <a:t>Facilities inspected for </a:t>
            </a:r>
            <a:r>
              <a:rPr lang="en-US" sz="3200" u="sng" dirty="0" err="1" smtClean="0"/>
              <a:t>Stormwater</a:t>
            </a:r>
            <a:r>
              <a:rPr lang="en-US" sz="3200" u="sng" dirty="0" smtClean="0"/>
              <a:t> Compliance</a:t>
            </a:r>
            <a:endParaRPr lang="en-US" sz="3200" u="sng" dirty="0">
              <a:latin typeface="+mn-lt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3EB1C9-5669-47C4-9374-BFABDA714E94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pSp>
        <p:nvGrpSpPr>
          <p:cNvPr id="18438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18441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18442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85775" y="3962400"/>
            <a:ext cx="81724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71656" y="2075483"/>
            <a:ext cx="3559924" cy="104644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endParaRPr lang="en-US" altLang="en-US" sz="200" b="1" u="sng" dirty="0" smtClean="0"/>
          </a:p>
          <a:p>
            <a:pPr marL="0" lvl="1" algn="ctr">
              <a:spcBef>
                <a:spcPts val="600"/>
              </a:spcBef>
            </a:pPr>
            <a:r>
              <a:rPr lang="en-US" altLang="en-US" sz="2400" b="1" dirty="0" smtClean="0"/>
              <a:t>5,062               </a:t>
            </a:r>
            <a:r>
              <a:rPr lang="en-US" altLang="en-US" sz="2400" dirty="0" err="1" smtClean="0"/>
              <a:t>Stormwater</a:t>
            </a:r>
            <a:r>
              <a:rPr lang="en-US" altLang="en-US" sz="2400" dirty="0" smtClean="0"/>
              <a:t> Permits </a:t>
            </a:r>
          </a:p>
          <a:p>
            <a:pPr marL="0" lvl="1" algn="ctr">
              <a:spcBef>
                <a:spcPts val="600"/>
              </a:spcBef>
            </a:pPr>
            <a:endParaRPr lang="en-US" altLang="en-US" sz="200" dirty="0"/>
          </a:p>
        </p:txBody>
      </p:sp>
      <p:sp>
        <p:nvSpPr>
          <p:cNvPr id="17" name="Content Placeholder 6"/>
          <p:cNvSpPr txBox="1">
            <a:spLocks/>
          </p:cNvSpPr>
          <p:nvPr/>
        </p:nvSpPr>
        <p:spPr bwMode="auto">
          <a:xfrm>
            <a:off x="312420" y="1950527"/>
            <a:ext cx="4785881" cy="422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Auto repair shops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Auto body shops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Auto sales, lease and rental facilities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Gas stations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Restaurants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Nurseries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Kennels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Equipment rental businesses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kern="0" dirty="0" smtClean="0"/>
              <a:t>Facilities that have coverage under the State's General Industrial </a:t>
            </a:r>
            <a:r>
              <a:rPr lang="en-US" sz="2000" kern="0" dirty="0" err="1" smtClean="0"/>
              <a:t>Stormwater</a:t>
            </a:r>
            <a:r>
              <a:rPr lang="en-US" sz="2000" kern="0" dirty="0" smtClean="0"/>
              <a:t> Permit</a:t>
            </a:r>
          </a:p>
          <a:p>
            <a:endParaRPr lang="en-US" sz="2400" kern="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271656" y="3246879"/>
            <a:ext cx="3559924" cy="193899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endParaRPr lang="en-US" altLang="en-US" sz="200" b="1" u="sng" dirty="0" smtClean="0"/>
          </a:p>
          <a:p>
            <a:pPr marL="0" lvl="1" algn="ctr">
              <a:spcBef>
                <a:spcPts val="600"/>
              </a:spcBef>
            </a:pPr>
            <a:r>
              <a:rPr lang="en-US" altLang="en-US" sz="2400" b="1" u="sng" dirty="0" smtClean="0"/>
              <a:t>In FY 18/19</a:t>
            </a:r>
            <a:endParaRPr lang="en-US" altLang="en-US" sz="2400" b="1" u="sng" dirty="0"/>
          </a:p>
          <a:p>
            <a:pPr marL="0" lvl="1" algn="ctr">
              <a:spcBef>
                <a:spcPts val="600"/>
              </a:spcBef>
            </a:pPr>
            <a:r>
              <a:rPr lang="en-US" altLang="en-US" sz="2400" b="1" dirty="0" smtClean="0"/>
              <a:t>1,890</a:t>
            </a:r>
            <a:r>
              <a:rPr lang="en-US" altLang="en-US" sz="2400" dirty="0" smtClean="0"/>
              <a:t> Routine </a:t>
            </a:r>
            <a:r>
              <a:rPr lang="en-US" altLang="en-US" sz="2400" dirty="0" err="1" smtClean="0"/>
              <a:t>stormwater</a:t>
            </a:r>
            <a:r>
              <a:rPr lang="en-US" altLang="en-US" sz="2400" dirty="0" smtClean="0"/>
              <a:t> inspections</a:t>
            </a:r>
            <a:endParaRPr lang="en-US" altLang="en-US" sz="2400" dirty="0"/>
          </a:p>
          <a:p>
            <a:pPr marL="0" lvl="1" algn="ctr">
              <a:spcBef>
                <a:spcPts val="600"/>
              </a:spcBef>
            </a:pPr>
            <a:r>
              <a:rPr lang="en-US" altLang="en-US" sz="2400" b="1" dirty="0" smtClean="0"/>
              <a:t>25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Reinspections</a:t>
            </a:r>
            <a:endParaRPr lang="en-US" altLang="en-US" sz="2400" dirty="0" smtClean="0"/>
          </a:p>
          <a:p>
            <a:pPr marL="0" lvl="1" algn="ctr">
              <a:spcBef>
                <a:spcPts val="600"/>
              </a:spcBef>
            </a:pPr>
            <a:endParaRPr lang="en-US" altLang="en-US" sz="200" dirty="0"/>
          </a:p>
        </p:txBody>
      </p:sp>
    </p:spTree>
    <p:extLst>
      <p:ext uri="{BB962C8B-B14F-4D97-AF65-F5344CB8AC3E}">
        <p14:creationId xmlns:p14="http://schemas.microsoft.com/office/powerpoint/2010/main" val="22227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82600" y="787402"/>
            <a:ext cx="8229600" cy="1143000"/>
          </a:xfrm>
        </p:spPr>
        <p:txBody>
          <a:bodyPr/>
          <a:lstStyle/>
          <a:p>
            <a:r>
              <a:rPr lang="en-US" altLang="en-US" sz="3600" b="1" dirty="0" err="1" smtClean="0"/>
              <a:t>Stormwater</a:t>
            </a:r>
            <a:endParaRPr lang="en-US" altLang="en-US" sz="3600" dirty="0" smtClean="0"/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A01EFE-4D90-4C2E-BF2C-D6709C3D473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583350"/>
              </p:ext>
            </p:extLst>
          </p:nvPr>
        </p:nvGraphicFramePr>
        <p:xfrm>
          <a:off x="0" y="1676401"/>
          <a:ext cx="9144000" cy="440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1090"/>
                <a:gridCol w="1870364"/>
                <a:gridCol w="1662546"/>
              </a:tblGrid>
              <a:tr h="8739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Program</a:t>
                      </a:r>
                      <a:r>
                        <a:rPr lang="en-US" sz="2000" baseline="0" dirty="0" smtClean="0"/>
                        <a:t> Element Description</a:t>
                      </a:r>
                      <a:endParaRPr lang="en-US" sz="20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Current Fee</a:t>
                      </a:r>
                      <a:endParaRPr lang="en-US" sz="20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Effective July 2020</a:t>
                      </a:r>
                      <a:endParaRPr lang="en-US" sz="2000" dirty="0"/>
                    </a:p>
                  </a:txBody>
                  <a:tcPr marT="45734" marB="45734" anchor="ctr"/>
                </a:tc>
              </a:tr>
              <a:tr h="7446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Auto Body Shops</a:t>
                      </a:r>
                      <a:endParaRPr lang="en-US" sz="20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$166</a:t>
                      </a:r>
                      <a:endParaRPr lang="en-US" sz="20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$150</a:t>
                      </a:r>
                    </a:p>
                  </a:txBody>
                  <a:tcPr marT="45734" marB="45734" anchor="ctr"/>
                </a:tc>
              </a:tr>
              <a:tr h="7391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Auto Repair Shops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$166</a:t>
                      </a:r>
                      <a:endParaRPr lang="en-US" sz="20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$150</a:t>
                      </a:r>
                      <a:endParaRPr lang="en-US" sz="2000" dirty="0"/>
                    </a:p>
                  </a:txBody>
                  <a:tcPr marT="45734" marB="45734" anchor="ctr"/>
                </a:tc>
              </a:tr>
              <a:tr h="717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Restaurants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$83</a:t>
                      </a:r>
                      <a:endParaRPr lang="en-US" sz="20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$91</a:t>
                      </a:r>
                      <a:endParaRPr lang="en-US" sz="2000" dirty="0"/>
                    </a:p>
                  </a:txBody>
                  <a:tcPr marT="45734" marB="45734" anchor="ctr"/>
                </a:tc>
              </a:tr>
              <a:tr h="665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Retail Gas Outlets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$72</a:t>
                      </a:r>
                      <a:endParaRPr lang="en-US" sz="20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$65</a:t>
                      </a:r>
                      <a:endParaRPr lang="en-US" sz="2000" dirty="0"/>
                    </a:p>
                  </a:txBody>
                  <a:tcPr marT="45734" marB="45734" anchor="ctr"/>
                </a:tc>
              </a:tr>
              <a:tr h="6656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General Permit Under 10 Acres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$238</a:t>
                      </a:r>
                      <a:endParaRPr lang="en-US" sz="20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$215</a:t>
                      </a:r>
                      <a:endParaRPr lang="en-US" sz="2000" dirty="0"/>
                    </a:p>
                  </a:txBody>
                  <a:tcPr marT="45734" marB="4573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1407110"/>
            <a:ext cx="8229600" cy="598487"/>
          </a:xfrm>
        </p:spPr>
        <p:txBody>
          <a:bodyPr/>
          <a:lstStyle/>
          <a:p>
            <a:pPr algn="l">
              <a:defRPr/>
            </a:pP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Questions      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E5AEE7-2585-41CA-B7CB-547839E7CB89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pSp>
        <p:nvGrpSpPr>
          <p:cNvPr id="18438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18441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18442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85775" y="2379050"/>
            <a:ext cx="8172450" cy="242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6888">
            <a:off x="2606451" y="1238860"/>
            <a:ext cx="903294" cy="903294"/>
          </a:xfr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2422A3-9E5B-45FB-A58A-4F2CEFF7810F}"/>
              </a:ext>
            </a:extLst>
          </p:cNvPr>
          <p:cNvSpPr txBox="1"/>
          <p:nvPr/>
        </p:nvSpPr>
        <p:spPr>
          <a:xfrm>
            <a:off x="1409558" y="2539511"/>
            <a:ext cx="7721742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916-875-8550</a:t>
            </a:r>
            <a:endParaRPr lang="en-US" sz="3600" dirty="0" smtClean="0"/>
          </a:p>
          <a:p>
            <a:endParaRPr lang="en-US" sz="3600" dirty="0" smtClean="0"/>
          </a:p>
          <a:p>
            <a:endParaRPr lang="en-US" sz="900" dirty="0"/>
          </a:p>
          <a:p>
            <a:r>
              <a:rPr lang="en-US" sz="3600" dirty="0" smtClean="0"/>
              <a:t>www.emd.saccounty.net</a:t>
            </a:r>
          </a:p>
          <a:p>
            <a:endParaRPr lang="en-US" sz="3600" dirty="0" smtClean="0"/>
          </a:p>
          <a:p>
            <a:endParaRPr lang="en-US" sz="800" dirty="0" smtClean="0"/>
          </a:p>
          <a:p>
            <a:r>
              <a:rPr lang="en-US" sz="3600" dirty="0" err="1" smtClean="0"/>
              <a:t>EMD-FeeOutreach@SacCounty.Net</a:t>
            </a:r>
            <a:endParaRPr lang="en-US" sz="3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3504229"/>
            <a:ext cx="1019717" cy="1019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4" y="2299101"/>
            <a:ext cx="943517" cy="9366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DFFF2"/>
              </a:clrFrom>
              <a:clrTo>
                <a:srgbClr val="FDFF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794" y="4792419"/>
            <a:ext cx="866523" cy="8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0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2B2BFB-5120-4F7B-A5A7-A31B796AA789}" type="slidenum">
              <a:rPr lang="en-US" altLang="en-US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FFFFFF"/>
              </a:solidFill>
            </a:endParaRPr>
          </a:p>
        </p:txBody>
      </p:sp>
      <p:grpSp>
        <p:nvGrpSpPr>
          <p:cNvPr id="45059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rgbClr val="FFFFFF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45065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45066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rgbClr val="FFFFFF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FFFFFF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pic>
        <p:nvPicPr>
          <p:cNvPr id="4506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08113"/>
            <a:ext cx="602297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9738"/>
            <a:ext cx="23844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4800" y="1459088"/>
            <a:ext cx="2819400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600" dirty="0" smtClean="0">
                <a:ln w="0"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Environmental Compliance</a:t>
            </a:r>
          </a:p>
          <a:p>
            <a:r>
              <a:rPr lang="en-US" sz="2600" dirty="0" smtClean="0">
                <a:ln w="0"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Division</a:t>
            </a:r>
            <a:endParaRPr lang="en-US" sz="2600" dirty="0">
              <a:ln w="0"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0722" y="5964377"/>
            <a:ext cx="32512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Michael Meyer, Chief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Environmental Compliance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E50EAD-1BA8-46F0-AAE1-07C757FA5ABB}" type="slidenum">
              <a:rPr lang="en-US" altLang="en-US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FFFFFF"/>
              </a:solidFill>
            </a:endParaRPr>
          </a:p>
        </p:txBody>
      </p:sp>
      <p:grpSp>
        <p:nvGrpSpPr>
          <p:cNvPr id="47107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>
                  <a:solidFill>
                    <a:srgbClr val="FFFFFF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47113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47114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rgbClr val="FFFFFF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FFFFFF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pic>
        <p:nvPicPr>
          <p:cNvPr id="4710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9738"/>
            <a:ext cx="23844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118173"/>
              </p:ext>
            </p:extLst>
          </p:nvPr>
        </p:nvGraphicFramePr>
        <p:xfrm>
          <a:off x="3048000" y="1438275"/>
          <a:ext cx="5756105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Rectangle 13"/>
          <p:cNvSpPr/>
          <p:nvPr/>
        </p:nvSpPr>
        <p:spPr>
          <a:xfrm>
            <a:off x="533400" y="1499868"/>
            <a:ext cx="2819400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600" dirty="0" smtClean="0">
                <a:ln w="0"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Environmental Health </a:t>
            </a:r>
          </a:p>
          <a:p>
            <a:r>
              <a:rPr lang="en-US" sz="2600" dirty="0" smtClean="0">
                <a:ln w="0"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Division</a:t>
            </a:r>
            <a:endParaRPr lang="en-US" sz="2600" dirty="0">
              <a:ln w="0"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2217" y="5726251"/>
            <a:ext cx="31309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Kelly McCoy, Chief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Environmental Health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43013"/>
            <a:ext cx="8229600" cy="598487"/>
          </a:xfrm>
        </p:spPr>
        <p:txBody>
          <a:bodyPr/>
          <a:lstStyle/>
          <a:p>
            <a:pPr algn="l">
              <a:defRPr/>
            </a:pPr>
            <a:r>
              <a:rPr lang="en-US" sz="3200" u="sng" dirty="0" smtClean="0">
                <a:latin typeface="+mn-lt"/>
              </a:rPr>
              <a:t>Food Protection Program</a:t>
            </a:r>
            <a:endParaRPr lang="en-US" sz="3200" u="sng" dirty="0">
              <a:latin typeface="+mn-lt"/>
            </a:endParaRPr>
          </a:p>
        </p:txBody>
      </p:sp>
      <p:sp>
        <p:nvSpPr>
          <p:cNvPr id="6148" name="Content Placeholder 6"/>
          <p:cNvSpPr>
            <a:spLocks noGrp="1"/>
          </p:cNvSpPr>
          <p:nvPr>
            <p:ph idx="1"/>
          </p:nvPr>
        </p:nvSpPr>
        <p:spPr>
          <a:xfrm>
            <a:off x="446088" y="1889126"/>
            <a:ext cx="8164512" cy="4362449"/>
          </a:xfrm>
        </p:spPr>
        <p:txBody>
          <a:bodyPr/>
          <a:lstStyle/>
          <a:p>
            <a:pPr marL="347663" lvl="1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7663" lvl="1">
              <a:buFont typeface="Wingdings" panose="05000000000000000000" pitchFamily="2" charset="2"/>
              <a:buChar char="Ø"/>
            </a:pPr>
            <a:r>
              <a:rPr lang="en-US" sz="2400" dirty="0" smtClean="0"/>
              <a:t>Permitting and </a:t>
            </a:r>
            <a:r>
              <a:rPr lang="en-US" sz="2400" dirty="0"/>
              <a:t>inspection of retail food </a:t>
            </a:r>
            <a:r>
              <a:rPr lang="en-US" sz="2400" dirty="0" smtClean="0"/>
              <a:t>businesses</a:t>
            </a:r>
          </a:p>
          <a:p>
            <a:pPr marL="347663" lvl="1">
              <a:buFont typeface="Wingdings" panose="05000000000000000000" pitchFamily="2" charset="2"/>
              <a:buChar char="Ø"/>
            </a:pPr>
            <a:r>
              <a:rPr lang="en-US" sz="2400" dirty="0" smtClean="0"/>
              <a:t>Providing </a:t>
            </a:r>
            <a:r>
              <a:rPr lang="en-US" sz="2400" dirty="0"/>
              <a:t>food safety education and </a:t>
            </a:r>
            <a:r>
              <a:rPr lang="en-US" sz="2400" dirty="0" smtClean="0"/>
              <a:t>training</a:t>
            </a:r>
            <a:endParaRPr lang="en-US" sz="2400" dirty="0"/>
          </a:p>
          <a:p>
            <a:pPr marL="347663" lvl="1">
              <a:buFont typeface="Wingdings" panose="05000000000000000000" pitchFamily="2" charset="2"/>
              <a:buChar char="Ø"/>
            </a:pPr>
            <a:r>
              <a:rPr lang="en-US" sz="2400" dirty="0"/>
              <a:t>Investigation of </a:t>
            </a:r>
            <a:r>
              <a:rPr lang="en-US" sz="2400" dirty="0" smtClean="0"/>
              <a:t>complaints and suspected </a:t>
            </a:r>
            <a:r>
              <a:rPr lang="en-US" sz="2400" dirty="0"/>
              <a:t>cases of foodborne </a:t>
            </a:r>
            <a:r>
              <a:rPr lang="en-US" sz="2400" dirty="0" smtClean="0"/>
              <a:t>illness</a:t>
            </a:r>
            <a:endParaRPr lang="en-US" sz="2400" dirty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C58A34-262C-4FBD-B36D-7F3FE2D82174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grpSp>
        <p:nvGrpSpPr>
          <p:cNvPr id="6150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 dirty="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6153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6154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41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850" y="1211183"/>
            <a:ext cx="8229600" cy="598487"/>
          </a:xfrm>
        </p:spPr>
        <p:txBody>
          <a:bodyPr/>
          <a:lstStyle/>
          <a:p>
            <a:pPr algn="l">
              <a:defRPr/>
            </a:pPr>
            <a:r>
              <a:rPr lang="en-US" sz="3200" u="sng" dirty="0" smtClean="0"/>
              <a:t>Types of Food Facilities</a:t>
            </a:r>
            <a:endParaRPr lang="en-US" sz="3200" u="sng" dirty="0">
              <a:latin typeface="+mn-lt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3EB1C9-5669-47C4-9374-BFABDA714E94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grpSp>
        <p:nvGrpSpPr>
          <p:cNvPr id="18438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 dirty="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18441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18442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520720" y="1903064"/>
            <a:ext cx="3657600" cy="490747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000" dirty="0" smtClean="0"/>
              <a:t>Restaurants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Convenience Stores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Grocery Stores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Cafeterias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Coffee Shops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Bakeries</a:t>
            </a:r>
          </a:p>
          <a:p>
            <a:endParaRPr lang="en-US" sz="2400" dirty="0" smtClean="0"/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3276600" y="1889126"/>
            <a:ext cx="4114800" cy="490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000" dirty="0"/>
              <a:t>Hospitals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Farmers Markets </a:t>
            </a:r>
          </a:p>
          <a:p>
            <a:pPr>
              <a:spcBef>
                <a:spcPts val="200"/>
              </a:spcBef>
            </a:pPr>
            <a:r>
              <a:rPr lang="en-US" sz="2000" kern="0" dirty="0" smtClean="0"/>
              <a:t>Mobile Food Facilities</a:t>
            </a:r>
          </a:p>
          <a:p>
            <a:pPr>
              <a:spcBef>
                <a:spcPts val="200"/>
              </a:spcBef>
            </a:pPr>
            <a:r>
              <a:rPr lang="en-US" sz="2000" kern="0" dirty="0" smtClean="0"/>
              <a:t>Festivals</a:t>
            </a:r>
          </a:p>
          <a:p>
            <a:pPr>
              <a:spcBef>
                <a:spcPts val="200"/>
              </a:spcBef>
            </a:pPr>
            <a:r>
              <a:rPr lang="en-US" sz="2000" kern="0" dirty="0" smtClean="0"/>
              <a:t>Bars</a:t>
            </a:r>
          </a:p>
          <a:p>
            <a:pPr>
              <a:spcBef>
                <a:spcPts val="200"/>
              </a:spcBef>
            </a:pPr>
            <a:r>
              <a:rPr lang="en-US" sz="2000" kern="0" dirty="0" smtClean="0"/>
              <a:t>Cottage Food Operations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1283" y="4150196"/>
            <a:ext cx="4779124" cy="209288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endParaRPr lang="en-US" altLang="en-US" sz="200" b="1" u="sng" dirty="0" smtClean="0"/>
          </a:p>
          <a:p>
            <a:pPr marL="0" lvl="1" algn="ctr">
              <a:spcBef>
                <a:spcPts val="600"/>
              </a:spcBef>
            </a:pPr>
            <a:r>
              <a:rPr lang="en-US" altLang="en-US" sz="2400" b="1" u="sng" dirty="0" smtClean="0"/>
              <a:t>In FY 18/19</a:t>
            </a:r>
            <a:r>
              <a:rPr lang="en-US" altLang="en-US" sz="2400" b="1" u="sng" dirty="0"/>
              <a:t>:</a:t>
            </a:r>
          </a:p>
          <a:p>
            <a:pPr marL="0" lvl="1" algn="ctr">
              <a:spcBef>
                <a:spcPts val="600"/>
              </a:spcBef>
            </a:pPr>
            <a:r>
              <a:rPr lang="en-US" altLang="en-US" sz="2400" b="1" dirty="0" smtClean="0"/>
              <a:t>6,437 </a:t>
            </a:r>
            <a:r>
              <a:rPr lang="en-US" altLang="en-US" sz="2400" dirty="0" smtClean="0"/>
              <a:t>Permits issued</a:t>
            </a:r>
          </a:p>
          <a:p>
            <a:pPr marL="0" lvl="1" algn="ctr">
              <a:spcBef>
                <a:spcPts val="600"/>
              </a:spcBef>
            </a:pPr>
            <a:r>
              <a:rPr lang="en-US" altLang="en-US" sz="2400" b="1" dirty="0" smtClean="0"/>
              <a:t>17,211</a:t>
            </a:r>
            <a:r>
              <a:rPr lang="en-US" altLang="en-US" sz="2400" dirty="0" smtClean="0"/>
              <a:t> Routine </a:t>
            </a:r>
            <a:r>
              <a:rPr lang="en-US" altLang="en-US" sz="2400" dirty="0"/>
              <a:t>food inspections</a:t>
            </a:r>
          </a:p>
          <a:p>
            <a:pPr marL="0" lvl="1" algn="ctr">
              <a:spcBef>
                <a:spcPts val="600"/>
              </a:spcBef>
            </a:pPr>
            <a:r>
              <a:rPr lang="en-US" altLang="en-US" sz="2400" b="1" dirty="0"/>
              <a:t>1,688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Reinspections</a:t>
            </a:r>
            <a:endParaRPr lang="en-US" altLang="en-US" sz="2400" dirty="0" smtClean="0"/>
          </a:p>
          <a:p>
            <a:pPr marL="0" lvl="1" algn="ctr">
              <a:spcBef>
                <a:spcPts val="600"/>
              </a:spcBef>
            </a:pPr>
            <a:endParaRPr lang="en-US" altLang="en-US" sz="200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6400800" y="1896095"/>
            <a:ext cx="4114800" cy="490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000" kern="0" dirty="0" smtClean="0"/>
              <a:t>Commissaries</a:t>
            </a:r>
          </a:p>
          <a:p>
            <a:pPr>
              <a:spcBef>
                <a:spcPts val="200"/>
              </a:spcBef>
            </a:pPr>
            <a:r>
              <a:rPr lang="en-US" sz="2000" kern="0" dirty="0" smtClean="0"/>
              <a:t>Produce Stands</a:t>
            </a:r>
          </a:p>
          <a:p>
            <a:pPr>
              <a:spcBef>
                <a:spcPts val="200"/>
              </a:spcBef>
            </a:pPr>
            <a:r>
              <a:rPr lang="en-US" sz="2000" kern="0" dirty="0" smtClean="0"/>
              <a:t>Caterers</a:t>
            </a:r>
          </a:p>
          <a:p>
            <a:pPr>
              <a:spcBef>
                <a:spcPts val="200"/>
              </a:spcBef>
            </a:pPr>
            <a:r>
              <a:rPr lang="en-US" sz="2000" kern="0" dirty="0" smtClean="0"/>
              <a:t>Swap Meets</a:t>
            </a:r>
          </a:p>
        </p:txBody>
      </p:sp>
    </p:spTree>
    <p:extLst>
      <p:ext uri="{BB962C8B-B14F-4D97-AF65-F5344CB8AC3E}">
        <p14:creationId xmlns:p14="http://schemas.microsoft.com/office/powerpoint/2010/main" val="234997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3EB1C9-5669-47C4-9374-BFABDA714E94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grpSp>
        <p:nvGrpSpPr>
          <p:cNvPr id="18438" name="Group 16"/>
          <p:cNvGrpSpPr>
            <a:grpSpLocks/>
          </p:cNvGrpSpPr>
          <p:nvPr/>
        </p:nvGrpSpPr>
        <p:grpSpPr bwMode="auto">
          <a:xfrm>
            <a:off x="0" y="0"/>
            <a:ext cx="9131300" cy="1243013"/>
            <a:chOff x="0" y="0"/>
            <a:chExt cx="9131300" cy="1242695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31300" cy="1001457"/>
            </a:xfrm>
            <a:prstGeom prst="rect">
              <a:avLst/>
            </a:prstGeom>
            <a:solidFill>
              <a:schemeClr val="accent2">
                <a:lumMod val="2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1800" dirty="0">
                  <a:solidFill>
                    <a:schemeClr val="bg1"/>
                  </a:solidFill>
                  <a:cs typeface="Arial" charset="0"/>
                </a:rPr>
                <a:t>		</a:t>
              </a:r>
            </a:p>
          </p:txBody>
        </p:sp>
        <p:grpSp>
          <p:nvGrpSpPr>
            <p:cNvPr id="18441" name="Group 23"/>
            <p:cNvGrpSpPr>
              <a:grpSpLocks/>
            </p:cNvGrpSpPr>
            <p:nvPr/>
          </p:nvGrpSpPr>
          <p:grpSpPr bwMode="auto">
            <a:xfrm>
              <a:off x="304800" y="188690"/>
              <a:ext cx="4217988" cy="1054005"/>
              <a:chOff x="304800" y="188690"/>
              <a:chExt cx="4217988" cy="1054005"/>
            </a:xfrm>
          </p:grpSpPr>
          <p:pic>
            <p:nvPicPr>
              <p:cNvPr id="18442" name="Picture 10" descr="http://inside.stationery.saccounty.net/Documents/Logo/sac_02276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" y="188690"/>
                <a:ext cx="2438400" cy="510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4800" y="645948"/>
                <a:ext cx="4217988" cy="5967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spc="4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Environmental Management Department</a:t>
                </a:r>
              </a:p>
              <a:p>
                <a:pPr algn="ctr" eaLnBrk="1" hangingPunct="1"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</p:grp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531620" y="1072733"/>
            <a:ext cx="5867400" cy="471120"/>
          </a:xfrm>
        </p:spPr>
        <p:txBody>
          <a:bodyPr/>
          <a:lstStyle/>
          <a:p>
            <a:pPr>
              <a:defRPr/>
            </a:pPr>
            <a:r>
              <a:rPr lang="en-US" sz="2000" u="sng" dirty="0" smtClean="0">
                <a:latin typeface="+mn-lt"/>
              </a:rPr>
              <a:t>Proposed Food Program Fee Schedule</a:t>
            </a:r>
            <a:endParaRPr lang="en-US" sz="2000" u="sng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983046"/>
              </p:ext>
            </p:extLst>
          </p:nvPr>
        </p:nvGraphicFramePr>
        <p:xfrm>
          <a:off x="424201" y="1565937"/>
          <a:ext cx="8262597" cy="2798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1790"/>
                <a:gridCol w="1930516"/>
                <a:gridCol w="1720291"/>
              </a:tblGrid>
              <a:tr h="726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Fee Description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Current Fee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 July 1, 2020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9479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u="none" strike="noStrike" dirty="0" smtClean="0">
                          <a:effectLst/>
                        </a:rPr>
                        <a:t> Retail Market &lt; 6,000 sq. ft.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$ 619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$ 519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924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u="none" strike="noStrike" dirty="0" smtClean="0">
                          <a:effectLst/>
                        </a:rPr>
                        <a:t> Restaurant with Bar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$ 1,665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$ 1,770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419241">
                <a:tc>
                  <a:txBody>
                    <a:bodyPr/>
                    <a:lstStyle/>
                    <a:p>
                      <a:pPr lvl="0" algn="l"/>
                      <a:r>
                        <a:rPr lang="en-US" sz="1800" dirty="0" smtClean="0"/>
                        <a:t>Restaurant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$ 1,292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$ 1,312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419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Food</a:t>
                      </a:r>
                      <a:r>
                        <a:rPr lang="en-US" sz="1800" baseline="0" dirty="0" smtClean="0"/>
                        <a:t> Preparation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$ 1,014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$ 1,014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419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Stormwater</a:t>
                      </a:r>
                      <a:r>
                        <a:rPr lang="en-US" sz="1800" baseline="0" dirty="0" smtClean="0"/>
                        <a:t> - Restaurant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</a:t>
                      </a:r>
                      <a:r>
                        <a:rPr lang="en-US" sz="1800" baseline="0" dirty="0" smtClean="0"/>
                        <a:t> 83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</a:t>
                      </a:r>
                      <a:r>
                        <a:rPr lang="en-US" sz="1800" baseline="0" dirty="0" smtClean="0"/>
                        <a:t> 91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30741"/>
              </p:ext>
            </p:extLst>
          </p:nvPr>
        </p:nvGraphicFramePr>
        <p:xfrm>
          <a:off x="454393" y="4986598"/>
          <a:ext cx="8262598" cy="160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999"/>
                <a:gridCol w="1143000"/>
                <a:gridCol w="1502383"/>
                <a:gridCol w="1458608"/>
                <a:gridCol w="1458608"/>
              </a:tblGrid>
              <a:tr h="9158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Fee Description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Current Fee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 July 2020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</a:t>
                      </a:r>
                      <a:r>
                        <a:rPr lang="en-US" sz="1800" baseline="0" dirty="0" smtClean="0"/>
                        <a:t> July 2021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Effective</a:t>
                      </a:r>
                      <a:r>
                        <a:rPr lang="en-US" sz="1800" baseline="0" dirty="0" smtClean="0"/>
                        <a:t> July 2022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854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Mobile Food Facility</a:t>
                      </a:r>
                      <a:r>
                        <a:rPr lang="en-US" sz="1800" baseline="0" dirty="0" smtClean="0"/>
                        <a:t> CAT 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$ 670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$ 732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$794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$856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4550121"/>
            <a:ext cx="7223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+mn-lt"/>
              </a:rPr>
              <a:t>Proposed Food Program Fee Schedule with a 3 year phase-in</a:t>
            </a:r>
            <a:endParaRPr lang="en-US" sz="20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326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266700" y="6268543"/>
            <a:ext cx="2247900" cy="307975"/>
          </a:xfrm>
        </p:spPr>
        <p:txBody>
          <a:bodyPr/>
          <a:lstStyle/>
          <a:p>
            <a:pPr>
              <a:defRPr/>
            </a:pPr>
            <a:r>
              <a:rPr lang="en-US" dirty="0"/>
              <a:t>Fees Proposed to be effective</a:t>
            </a:r>
          </a:p>
          <a:p>
            <a:pPr>
              <a:defRPr/>
            </a:pPr>
            <a:r>
              <a:rPr lang="en-US" dirty="0"/>
              <a:t>July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268543"/>
            <a:ext cx="67564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Sacramento County Environmental Management 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Department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0" y="3505200"/>
            <a:ext cx="7848600" cy="0"/>
          </a:xfrm>
          <a:prstGeom prst="line">
            <a:avLst/>
          </a:prstGeom>
          <a:ln w="12700"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38195"/>
              </p:ext>
            </p:extLst>
          </p:nvPr>
        </p:nvGraphicFramePr>
        <p:xfrm>
          <a:off x="266700" y="1239837"/>
          <a:ext cx="8597900" cy="496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39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86A92AA27C2849A4314B3DBE2FC4EE" ma:contentTypeVersion="2" ma:contentTypeDescription="Create a new document." ma:contentTypeScope="" ma:versionID="babc5f145af1fdf557a301ae6e2f22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8623f1c1f06a6864f74772fcc109f8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83AC2E-9C30-4482-B4C3-8B30933B8E42}"/>
</file>

<file path=customXml/itemProps2.xml><?xml version="1.0" encoding="utf-8"?>
<ds:datastoreItem xmlns:ds="http://schemas.openxmlformats.org/officeDocument/2006/customXml" ds:itemID="{53C39A42-421F-4360-B076-6DBA35716CB3}"/>
</file>

<file path=customXml/itemProps3.xml><?xml version="1.0" encoding="utf-8"?>
<ds:datastoreItem xmlns:ds="http://schemas.openxmlformats.org/officeDocument/2006/customXml" ds:itemID="{72197660-CB0F-4A3E-A856-B04F7D0C514B}"/>
</file>

<file path=docProps/app.xml><?xml version="1.0" encoding="utf-8"?>
<Properties xmlns="http://schemas.openxmlformats.org/officeDocument/2006/extended-properties" xmlns:vt="http://schemas.openxmlformats.org/officeDocument/2006/docPropsVTypes">
  <TotalTime>8709</TotalTime>
  <Words>2356</Words>
  <Application>Microsoft Office PowerPoint</Application>
  <PresentationFormat>On-screen Show (4:3)</PresentationFormat>
  <Paragraphs>954</Paragraphs>
  <Slides>38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SimSun</vt:lpstr>
      <vt:lpstr>Arial</vt:lpstr>
      <vt:lpstr>Century Gothic</vt:lpstr>
      <vt:lpstr>open_sansregular</vt:lpstr>
      <vt:lpstr>Tahoma</vt:lpstr>
      <vt:lpstr>Times New Roman</vt:lpstr>
      <vt:lpstr>Verdana</vt:lpstr>
      <vt:lpstr>Wingdings</vt:lpstr>
      <vt:lpstr>Default Design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Protection Program</vt:lpstr>
      <vt:lpstr>Types of Food Facilities</vt:lpstr>
      <vt:lpstr>Proposed Food Program Fee Schedule</vt:lpstr>
      <vt:lpstr>PowerPoint Presentation</vt:lpstr>
      <vt:lpstr>Body Art Program</vt:lpstr>
      <vt:lpstr>Inspection</vt:lpstr>
      <vt:lpstr>Proposed Body Art Fee Schedule</vt:lpstr>
      <vt:lpstr>PowerPoint Presentation</vt:lpstr>
      <vt:lpstr>Certified Unified Program Agency (CUPA)</vt:lpstr>
      <vt:lpstr>Hazardous Materials Business Plan (HMBP)</vt:lpstr>
      <vt:lpstr>Statewide Hazardous Materials Business Plan Fee Comparison</vt:lpstr>
      <vt:lpstr>Underground Storage Tank (UST)</vt:lpstr>
      <vt:lpstr>Statewide UST Fee  Comparison Chart </vt:lpstr>
      <vt:lpstr>Liquid Waste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Land Use Program</vt:lpstr>
      <vt:lpstr>OVERALL PROJECT SERVICE FEE BREAKDOWN</vt:lpstr>
      <vt:lpstr>PowerPoint Presentation</vt:lpstr>
      <vt:lpstr>PowerPoint Presentation</vt:lpstr>
      <vt:lpstr>PowerPoint Presentation</vt:lpstr>
      <vt:lpstr>PowerPoint Presentation</vt:lpstr>
      <vt:lpstr>Well Program</vt:lpstr>
      <vt:lpstr>PowerPoint Presentation</vt:lpstr>
      <vt:lpstr>PowerPoint Presentation</vt:lpstr>
      <vt:lpstr>PowerPoint Presentation</vt:lpstr>
      <vt:lpstr>Facilities inspected for Stormwater Compliance</vt:lpstr>
      <vt:lpstr>Stormwater</vt:lpstr>
      <vt:lpstr>Questions      </vt:lpstr>
    </vt:vector>
  </TitlesOfParts>
  <Company>County Executive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AielloK</dc:creator>
  <cp:lastModifiedBy>Meyer. Michael</cp:lastModifiedBy>
  <cp:revision>525</cp:revision>
  <cp:lastPrinted>2019-11-20T21:21:11Z</cp:lastPrinted>
  <dcterms:created xsi:type="dcterms:W3CDTF">2010-09-13T19:55:30Z</dcterms:created>
  <dcterms:modified xsi:type="dcterms:W3CDTF">2020-01-13T18:01:35Z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0x0101005486A92AA27C2849A4314B3DBE2FC4EE</vt:lpwstr>
  </property>
</Properties>
</file>