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5"/>
  </p:sldMasterIdLst>
  <p:sldIdLst>
    <p:sldId id="278" r:id="rId6"/>
    <p:sldId id="307" r:id="rId7"/>
    <p:sldId id="314" r:id="rId8"/>
    <p:sldId id="308" r:id="rId9"/>
    <p:sldId id="309" r:id="rId10"/>
    <p:sldId id="310" r:id="rId11"/>
    <p:sldId id="311" r:id="rId12"/>
    <p:sldId id="312" r:id="rId13"/>
    <p:sldId id="313" r:id="rId14"/>
    <p:sldId id="315" r:id="rId1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B1922F-20C3-D3D7-4B53-70DFE9B08288}" name="Peterson. Danica" initials="DP" userId="S::petersonda@saccounty.gov::05229fae-1d18-458a-b065-2ab7c54d28a2" providerId="AD"/>
  <p188:author id="{DA103CEF-DDE5-4938-E790-CB6BCD5E231E}" name="Cheung. Hiu Sze" initials="HC" userId="S::cheungh@saccounty.gov::dabddeac-6b57-4bdb-8466-29c04b65637e" providerId="AD"/>
  <p188:author id="{D4EF60F9-3509-B6ED-91A9-22190C1CFCB0}" name="Gibson. Angela" initials="AG" userId="S::GibsonA@saccounty.gov::193bfa5f-65a1-406a-ab3a-b592ea69e9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D301"/>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02" autoAdjust="0"/>
    <p:restoredTop sz="94660"/>
  </p:normalViewPr>
  <p:slideViewPr>
    <p:cSldViewPr>
      <p:cViewPr varScale="1">
        <p:scale>
          <a:sx n="112" d="100"/>
          <a:sy n="112" d="100"/>
        </p:scale>
        <p:origin x="2022" y="3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0" Type="http://schemas.microsoft.com/office/2018/10/relationships/authors" Target="authors.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97359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49361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721907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99360" y="1107255"/>
            <a:ext cx="5133340" cy="1174114"/>
          </a:xfrm>
          <a:prstGeom prst="rect">
            <a:avLst/>
          </a:prstGeom>
        </p:spPr>
        <p:txBody>
          <a:bodyPr wrap="square" lIns="0" tIns="0" rIns="0" bIns="0">
            <a:spAutoFit/>
          </a:bodyPr>
          <a:lstStyle>
            <a:lvl1pPr>
              <a:defRPr sz="1800" b="0" i="0" u="sng">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123189">
              <a:lnSpc>
                <a:spcPts val="1425"/>
              </a:lnSpc>
            </a:pPr>
            <a:fld id="{81D60167-4931-47E6-BA6A-407CBD079E47}" type="slidenum">
              <a:rPr dirty="0">
                <a:solidFill>
                  <a:srgbClr val="000000"/>
                </a:solidFill>
              </a:rPr>
              <a:t>‹#›</a:t>
            </a:fld>
            <a:endParaRPr dirty="0">
              <a:solidFill>
                <a:srgbClr val="000000"/>
              </a:solidFill>
            </a:endParaRPr>
          </a:p>
        </p:txBody>
      </p:sp>
    </p:spTree>
    <p:extLst>
      <p:ext uri="{BB962C8B-B14F-4D97-AF65-F5344CB8AC3E}">
        <p14:creationId xmlns:p14="http://schemas.microsoft.com/office/powerpoint/2010/main" val="264623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85166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09338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t>2/23/2026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88425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D8BD707-D9CF-40AE-B4C6-C98DA3205C09}" type="datetimeFigureOut">
              <a:rPr lang="en-US" smtClean="0"/>
              <a:t>2/23/2026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377807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D8BD707-D9CF-40AE-B4C6-C98DA3205C09}" type="datetimeFigureOut">
              <a:rPr lang="en-US" smtClean="0"/>
              <a:t>2/23/2026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373401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45025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t>2/23/2026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334963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t>2/23/2026</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87227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1D8BD707-D9CF-40AE-B4C6-C98DA3205C09}" type="datetimeFigureOut">
              <a:rPr lang="en-US" smtClean="0"/>
              <a:t>2/23/2026</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7617447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2625" y="-3164"/>
            <a:ext cx="9149386" cy="1001394"/>
          </a:xfrm>
          <a:custGeom>
            <a:avLst/>
            <a:gdLst/>
            <a:ahLst/>
            <a:cxnLst/>
            <a:rect l="l" t="t" r="r" b="b"/>
            <a:pathLst>
              <a:path w="9131935" h="1001394">
                <a:moveTo>
                  <a:pt x="0" y="0"/>
                </a:moveTo>
                <a:lnTo>
                  <a:pt x="9131808" y="0"/>
                </a:lnTo>
                <a:lnTo>
                  <a:pt x="9131808" y="1001268"/>
                </a:lnTo>
                <a:lnTo>
                  <a:pt x="0" y="1001268"/>
                </a:lnTo>
                <a:lnTo>
                  <a:pt x="0" y="0"/>
                </a:lnTo>
                <a:close/>
              </a:path>
            </a:pathLst>
          </a:custGeom>
          <a:solidFill>
            <a:srgbClr val="0070C0"/>
          </a:solidFill>
          <a:ln w="9144">
            <a:solidFill>
              <a:srgbClr val="000000"/>
            </a:solidFill>
          </a:ln>
        </p:spPr>
        <p:txBody>
          <a:bodyPr wrap="square" lIns="0" tIns="0" rIns="0" bIns="0" rtlCol="0"/>
          <a:lstStyle/>
          <a:p>
            <a:endParaRPr/>
          </a:p>
        </p:txBody>
      </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dirty="0">
              <a:latin typeface="Century Gothic"/>
              <a:cs typeface="Century Gothic"/>
            </a:endParaRPr>
          </a:p>
        </p:txBody>
      </p:sp>
      <p:sp>
        <p:nvSpPr>
          <p:cNvPr id="12" name="object 12"/>
          <p:cNvSpPr txBox="1">
            <a:spLocks noGrp="1"/>
          </p:cNvSpPr>
          <p:nvPr>
            <p:ph type="title" idx="4294967295"/>
          </p:nvPr>
        </p:nvSpPr>
        <p:spPr>
          <a:xfrm>
            <a:off x="1369311" y="1450459"/>
            <a:ext cx="6405378" cy="76431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645920" marR="5080" lvl="0" indent="-1633855" algn="ctr" defTabSz="457200" rtl="0" eaLnBrk="1" fontAlgn="auto" latinLnBrk="0" hangingPunct="1">
              <a:lnSpc>
                <a:spcPct val="100000"/>
              </a:lnSpc>
              <a:spcBef>
                <a:spcPts val="100"/>
              </a:spcBef>
              <a:spcAft>
                <a:spcPts val="0"/>
              </a:spcAft>
              <a:buClrTx/>
              <a:buSzTx/>
              <a:buFontTx/>
              <a:buNone/>
              <a:tabLst/>
              <a:defRPr/>
            </a:pPr>
            <a:r>
              <a:rPr kumimoji="0" lang="en-US" sz="2400" b="0" i="0" u="none" strike="noStrike" kern="1200" cap="none" spc="-25" normalizeH="0" baseline="0" noProof="0" dirty="0">
                <a:ln>
                  <a:noFill/>
                </a:ln>
                <a:solidFill>
                  <a:schemeClr val="tx1"/>
                </a:solidFill>
                <a:effectLst/>
                <a:uLnTx/>
                <a:uFillTx/>
                <a:latin typeface="Tw Cen MT" panose="020B0602020104020603" pitchFamily="34" charset="0"/>
                <a:ea typeface="+mn-ea"/>
                <a:cs typeface="Arial"/>
              </a:rPr>
              <a:t>FY 2026 - FY 2027 Body Art Program</a:t>
            </a:r>
          </a:p>
          <a:p>
            <a:pPr marL="1645920" marR="5080" lvl="0" indent="-1633855" algn="ctr" defTabSz="457200" rtl="0" eaLnBrk="1" fontAlgn="auto" latinLnBrk="0" hangingPunct="1">
              <a:lnSpc>
                <a:spcPct val="100000"/>
              </a:lnSpc>
              <a:spcBef>
                <a:spcPts val="100"/>
              </a:spcBef>
              <a:spcAft>
                <a:spcPts val="0"/>
              </a:spcAft>
              <a:buClrTx/>
              <a:buSzTx/>
              <a:buFontTx/>
              <a:buNone/>
              <a:tabLst/>
              <a:defRPr/>
            </a:pPr>
            <a:r>
              <a:rPr kumimoji="0" lang="en-US" sz="2400" b="0" i="0" u="none" strike="noStrike" kern="1200" cap="none" spc="-25" normalizeH="0" baseline="0" noProof="0" dirty="0">
                <a:ln>
                  <a:noFill/>
                </a:ln>
                <a:solidFill>
                  <a:schemeClr val="tx1"/>
                </a:solidFill>
                <a:effectLst/>
                <a:uLnTx/>
                <a:uFillTx/>
                <a:latin typeface="Tw Cen MT" panose="020B0602020104020603" pitchFamily="34" charset="0"/>
                <a:ea typeface="+mn-ea"/>
                <a:cs typeface="Arial"/>
              </a:rPr>
              <a:t> Fee Proposal Outreach</a:t>
            </a:r>
            <a:endParaRPr kumimoji="0" lang="en-US" sz="2400" b="0" i="0" u="none" strike="noStrike" kern="1200" cap="none" spc="0" normalizeH="0" baseline="0" noProof="0" dirty="0">
              <a:ln>
                <a:noFill/>
              </a:ln>
              <a:solidFill>
                <a:schemeClr val="tx1"/>
              </a:solidFill>
              <a:effectLst/>
              <a:uLnTx/>
              <a:uFillTx/>
              <a:latin typeface="Tw Cen MT" panose="020B0602020104020603" pitchFamily="34" charset="0"/>
              <a:ea typeface="+mn-ea"/>
              <a:cs typeface="Arial"/>
            </a:endParaRPr>
          </a:p>
        </p:txBody>
      </p:sp>
      <p:pic>
        <p:nvPicPr>
          <p:cNvPr id="9" name="object 6" descr="Title that says Sacrmaneto County.">
            <a:extLst>
              <a:ext uri="{FF2B5EF4-FFF2-40B4-BE49-F238E27FC236}">
                <a16:creationId xmlns:a16="http://schemas.microsoft.com/office/drawing/2014/main" id="{71334E3E-0896-899C-DE37-992174E5B805}"/>
              </a:ext>
            </a:extLst>
          </p:cNvPr>
          <p:cNvPicPr/>
          <p:nvPr/>
        </p:nvPicPr>
        <p:blipFill>
          <a:blip r:embed="rId2" cstate="print"/>
          <a:stretch>
            <a:fillRect/>
          </a:stretch>
        </p:blipFill>
        <p:spPr>
          <a:xfrm>
            <a:off x="226615" y="85182"/>
            <a:ext cx="2438399" cy="510539"/>
          </a:xfrm>
          <a:prstGeom prst="rect">
            <a:avLst/>
          </a:prstGeom>
          <a:solidFill>
            <a:srgbClr val="0070C0"/>
          </a:solidFill>
        </p:spPr>
      </p:pic>
      <p:pic>
        <p:nvPicPr>
          <p:cNvPr id="2" name="Picture 1" descr="A photo of a tattoo.">
            <a:extLst>
              <a:ext uri="{FF2B5EF4-FFF2-40B4-BE49-F238E27FC236}">
                <a16:creationId xmlns:a16="http://schemas.microsoft.com/office/drawing/2014/main" id="{0967B557-3546-1946-9DEF-AFC8448F3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667000"/>
            <a:ext cx="5482455" cy="3654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2756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3AE2A-F2AB-4713-EC68-96255A6449DF}"/>
            </a:ext>
          </a:extLst>
        </p:cNvPr>
        <p:cNvGrpSpPr/>
        <p:nvPr/>
      </p:nvGrpSpPr>
      <p:grpSpPr>
        <a:xfrm>
          <a:off x="0" y="0"/>
          <a:ext cx="0" cy="0"/>
          <a:chOff x="0" y="0"/>
          <a:chExt cx="0" cy="0"/>
        </a:xfrm>
      </p:grpSpPr>
      <p:grpSp>
        <p:nvGrpSpPr>
          <p:cNvPr id="4" name="object 4" descr="Title Sacramento County Environmental Management Department.">
            <a:extLst>
              <a:ext uri="{FF2B5EF4-FFF2-40B4-BE49-F238E27FC236}">
                <a16:creationId xmlns:a16="http://schemas.microsoft.com/office/drawing/2014/main" id="{4E2D978D-8FF7-0BE1-FBDA-4780E6E5A74B}"/>
              </a:ext>
            </a:extLst>
          </p:cNvPr>
          <p:cNvGrpSpPr/>
          <p:nvPr/>
        </p:nvGrpSpPr>
        <p:grpSpPr>
          <a:xfrm>
            <a:off x="-4572" y="-4572"/>
            <a:ext cx="9141460" cy="1010919"/>
            <a:chOff x="-4572" y="-4572"/>
            <a:chExt cx="9141460" cy="1010919"/>
          </a:xfrm>
          <a:solidFill>
            <a:srgbClr val="0070C0"/>
          </a:solidFill>
        </p:grpSpPr>
        <p:sp>
          <p:nvSpPr>
            <p:cNvPr id="5" name="object 5">
              <a:extLst>
                <a:ext uri="{FF2B5EF4-FFF2-40B4-BE49-F238E27FC236}">
                  <a16:creationId xmlns:a16="http://schemas.microsoft.com/office/drawing/2014/main" id="{D67B8FDF-ACFE-4465-BCD4-C79AB659D55E}"/>
                </a:ext>
              </a:extLst>
            </p:cNvPr>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6" name="object 6">
              <a:extLst>
                <a:ext uri="{FF2B5EF4-FFF2-40B4-BE49-F238E27FC236}">
                  <a16:creationId xmlns:a16="http://schemas.microsoft.com/office/drawing/2014/main" id="{E824912E-6CAE-44EA-33DF-BBA328613F61}"/>
                </a:ext>
              </a:extLst>
            </p:cNvPr>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7" name="object 7">
              <a:extLst>
                <a:ext uri="{FF2B5EF4-FFF2-40B4-BE49-F238E27FC236}">
                  <a16:creationId xmlns:a16="http://schemas.microsoft.com/office/drawing/2014/main" id="{E99BF4AC-3115-22A3-7E57-7DE4AEEC2736}"/>
                </a:ext>
              </a:extLst>
            </p:cNvPr>
            <p:cNvPicPr/>
            <p:nvPr/>
          </p:nvPicPr>
          <p:blipFill>
            <a:blip r:embed="rId2" cstate="print"/>
            <a:stretch>
              <a:fillRect/>
            </a:stretch>
          </p:blipFill>
          <p:spPr>
            <a:xfrm>
              <a:off x="312420" y="188976"/>
              <a:ext cx="2438399" cy="510539"/>
            </a:xfrm>
            <a:prstGeom prst="rect">
              <a:avLst/>
            </a:prstGeom>
            <a:grpFill/>
          </p:spPr>
        </p:pic>
      </p:grpSp>
      <p:sp>
        <p:nvSpPr>
          <p:cNvPr id="8" name="object 8">
            <a:extLst>
              <a:ext uri="{FF2B5EF4-FFF2-40B4-BE49-F238E27FC236}">
                <a16:creationId xmlns:a16="http://schemas.microsoft.com/office/drawing/2014/main" id="{89E23F6D-D1EF-4164-9817-19622DFAF7CE}"/>
              </a:ext>
            </a:extLst>
          </p:cNvPr>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2" name="object 8">
            <a:extLst>
              <a:ext uri="{FF2B5EF4-FFF2-40B4-BE49-F238E27FC236}">
                <a16:creationId xmlns:a16="http://schemas.microsoft.com/office/drawing/2014/main" id="{607319F2-FE98-99F7-27F5-8D9B59D582CE}"/>
              </a:ext>
            </a:extLst>
          </p:cNvPr>
          <p:cNvSpPr txBox="1">
            <a:spLocks noGrp="1"/>
          </p:cNvSpPr>
          <p:nvPr>
            <p:ph type="title" idx="4294967295"/>
          </p:nvPr>
        </p:nvSpPr>
        <p:spPr>
          <a:xfrm>
            <a:off x="1790700" y="3214756"/>
            <a:ext cx="5562600" cy="480260"/>
          </a:xfrm>
          <a:prstGeom prst="rect">
            <a:avLst/>
          </a:prstGeom>
          <a:noFill/>
          <a:ln>
            <a:noFill/>
            <a:prstDash/>
          </a:ln>
          <a:effectLst/>
        </p:spPr>
        <p:txBody>
          <a:bodyPr rot="0" spcFirstLastPara="0" vertOverflow="overflow" horzOverflow="overflow" vert="horz" wrap="square" lIns="0" tIns="109855" rIns="0" bIns="0" numCol="1" spcCol="0" rtlCol="0" fromWordArt="0" anchor="t" anchorCtr="0" forceAA="0" compatLnSpc="1">
            <a:prstTxWarp prst="textNoShape">
              <a:avLst/>
            </a:prstTxWarp>
            <a:spAutoFit/>
          </a:bodyPr>
          <a:lstStyle/>
          <a:p>
            <a:pPr marL="3810" marR="0" lvl="0" indent="0" algn="l" defTabSz="457200" rtl="0" eaLnBrk="1" fontAlgn="auto" latinLnBrk="0" hangingPunct="1">
              <a:lnSpc>
                <a:spcPct val="100000"/>
              </a:lnSpc>
              <a:spcBef>
                <a:spcPts val="86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a:rPr>
              <a:t>Visit our website </a:t>
            </a:r>
            <a:r>
              <a:rPr lang="en-US" sz="2400" spc="0" dirty="0">
                <a:solidFill>
                  <a:schemeClr val="tx1"/>
                </a:solidFill>
                <a:latin typeface="Arial" panose="020B0604020202020204" pitchFamily="34" charset="0"/>
                <a:ea typeface="+mn-ea"/>
                <a:cs typeface="Arial"/>
              </a:rPr>
              <a:t>at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a:rPr>
              <a:t>EMD.saccounty.gov</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a:endParaRPr>
          </a:p>
        </p:txBody>
      </p:sp>
      <p:pic>
        <p:nvPicPr>
          <p:cNvPr id="3" name="Picture 4" descr="Environmental Health | Mariposa County, CA - Official Website">
            <a:extLst>
              <a:ext uri="{FF2B5EF4-FFF2-40B4-BE49-F238E27FC236}">
                <a16:creationId xmlns:a16="http://schemas.microsoft.com/office/drawing/2014/main" id="{7A628494-4E55-4E43-23FB-ECA6C100C6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267" y="4113702"/>
            <a:ext cx="2089467" cy="20894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C3FEEA-6079-2E0D-5F3E-5AA0DF3DB896}"/>
              </a:ext>
            </a:extLst>
          </p:cNvPr>
          <p:cNvSpPr txBox="1"/>
          <p:nvPr/>
        </p:nvSpPr>
        <p:spPr>
          <a:xfrm>
            <a:off x="3297079" y="1598033"/>
            <a:ext cx="2549843" cy="584775"/>
          </a:xfrm>
          <a:prstGeom prst="rect">
            <a:avLst/>
          </a:prstGeom>
          <a:noFill/>
        </p:spPr>
        <p:txBody>
          <a:bodyPr wrap="square" rtlCol="0">
            <a:spAutoFit/>
          </a:bodyPr>
          <a:lstStyle/>
          <a:p>
            <a:r>
              <a:rPr lang="en-US" sz="3200" dirty="0">
                <a:latin typeface="Arial" panose="020B0604020202020204" pitchFamily="34" charset="0"/>
              </a:rPr>
              <a:t>Questions?</a:t>
            </a:r>
          </a:p>
        </p:txBody>
      </p:sp>
      <p:sp>
        <p:nvSpPr>
          <p:cNvPr id="10" name="TextBox 9">
            <a:extLst>
              <a:ext uri="{FF2B5EF4-FFF2-40B4-BE49-F238E27FC236}">
                <a16:creationId xmlns:a16="http://schemas.microsoft.com/office/drawing/2014/main" id="{25AB09E6-6F90-429E-A903-727115C41D5F}"/>
              </a:ext>
            </a:extLst>
          </p:cNvPr>
          <p:cNvSpPr txBox="1"/>
          <p:nvPr/>
        </p:nvSpPr>
        <p:spPr>
          <a:xfrm>
            <a:off x="1328454" y="2416454"/>
            <a:ext cx="6487092" cy="646331"/>
          </a:xfrm>
          <a:prstGeom prst="rect">
            <a:avLst/>
          </a:prstGeom>
          <a:noFill/>
        </p:spPr>
        <p:txBody>
          <a:bodyPr wrap="square" rtlCol="0">
            <a:spAutoFit/>
          </a:bodyPr>
          <a:lstStyle/>
          <a:p>
            <a:pPr algn="ctr"/>
            <a:r>
              <a:rPr lang="en-US" dirty="0">
                <a:latin typeface="Arial" panose="020B0604020202020204" pitchFamily="34" charset="0"/>
              </a:rPr>
              <a:t>Erica Uriarte, Environmental Health Supervisor</a:t>
            </a:r>
          </a:p>
          <a:p>
            <a:pPr algn="ctr"/>
            <a:r>
              <a:rPr lang="en-US" dirty="0">
                <a:latin typeface="Arial" panose="020B0604020202020204" pitchFamily="34" charset="0"/>
              </a:rPr>
              <a:t>Mark Barcellos, Environmental Health Deputy Division Chief</a:t>
            </a:r>
          </a:p>
        </p:txBody>
      </p:sp>
    </p:spTree>
    <p:extLst>
      <p:ext uri="{BB962C8B-B14F-4D97-AF65-F5344CB8AC3E}">
        <p14:creationId xmlns:p14="http://schemas.microsoft.com/office/powerpoint/2010/main" val="129118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3299" y="93027"/>
            <a:ext cx="1607820" cy="199390"/>
          </a:xfrm>
          <a:prstGeom prst="rect">
            <a:avLst/>
          </a:prstGeom>
        </p:spPr>
        <p:txBody>
          <a:bodyPr vert="horz" wrap="square" lIns="0" tIns="0" rIns="0" bIns="0" rtlCol="0">
            <a:spAutoFit/>
          </a:bodyPr>
          <a:lstStyle/>
          <a:p>
            <a:pPr>
              <a:lnSpc>
                <a:spcPts val="1550"/>
              </a:lnSpc>
            </a:pPr>
            <a:r>
              <a:rPr sz="1400" dirty="0">
                <a:latin typeface="Arial"/>
                <a:cs typeface="Arial"/>
              </a:rPr>
              <a:t>September</a:t>
            </a:r>
            <a:r>
              <a:rPr sz="1400" spc="-80" dirty="0">
                <a:latin typeface="Arial"/>
                <a:cs typeface="Arial"/>
              </a:rPr>
              <a:t> </a:t>
            </a:r>
            <a:r>
              <a:rPr sz="1400" dirty="0">
                <a:latin typeface="Arial"/>
                <a:cs typeface="Arial"/>
              </a:rPr>
              <a:t>13,</a:t>
            </a:r>
            <a:r>
              <a:rPr sz="1400" spc="-35" dirty="0">
                <a:latin typeface="Arial"/>
                <a:cs typeface="Arial"/>
              </a:rPr>
              <a:t> </a:t>
            </a:r>
            <a:r>
              <a:rPr sz="1400" spc="-20" dirty="0">
                <a:latin typeface="Arial"/>
                <a:cs typeface="Arial"/>
              </a:rPr>
              <a:t>2016</a:t>
            </a:r>
            <a:endParaRPr sz="1400">
              <a:latin typeface="Arial"/>
              <a:cs typeface="Arial"/>
            </a:endParaRPr>
          </a:p>
        </p:txBody>
      </p:sp>
      <p:grpSp>
        <p:nvGrpSpPr>
          <p:cNvPr id="3" name="object 3" descr="Title Sacramento County Environmental Management Department."/>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pic>
        <p:nvPicPr>
          <p:cNvPr id="9" name="object 9" descr="Image of th earth.">
            <a:extLst>
              <a:ext uri="{FF2B5EF4-FFF2-40B4-BE49-F238E27FC236}">
                <a16:creationId xmlns:a16="http://schemas.microsoft.com/office/drawing/2014/main" id="{AD903D92-5630-6A88-C87F-F141DD38C6E7}"/>
              </a:ext>
            </a:extLst>
          </p:cNvPr>
          <p:cNvPicPr/>
          <p:nvPr/>
        </p:nvPicPr>
        <p:blipFill>
          <a:blip r:embed="rId3" cstate="print"/>
          <a:stretch>
            <a:fillRect/>
          </a:stretch>
        </p:blipFill>
        <p:spPr>
          <a:xfrm>
            <a:off x="176237" y="2625422"/>
            <a:ext cx="2383535" cy="2365247"/>
          </a:xfrm>
          <a:prstGeom prst="rect">
            <a:avLst/>
          </a:prstGeom>
        </p:spPr>
      </p:pic>
      <p:sp>
        <p:nvSpPr>
          <p:cNvPr id="10" name="object 13">
            <a:extLst>
              <a:ext uri="{FF2B5EF4-FFF2-40B4-BE49-F238E27FC236}">
                <a16:creationId xmlns:a16="http://schemas.microsoft.com/office/drawing/2014/main" id="{114DDF87-8629-2E7F-7530-2B2B35B4EDD8}"/>
              </a:ext>
            </a:extLst>
          </p:cNvPr>
          <p:cNvSpPr txBox="1"/>
          <p:nvPr/>
        </p:nvSpPr>
        <p:spPr>
          <a:xfrm>
            <a:off x="310882" y="6190270"/>
            <a:ext cx="2735580" cy="259045"/>
          </a:xfrm>
          <a:prstGeom prst="rect">
            <a:avLst/>
          </a:prstGeom>
        </p:spPr>
        <p:txBody>
          <a:bodyPr vert="horz" wrap="square" lIns="0" tIns="12700" rIns="0" bIns="0" rtlCol="0">
            <a:spAutoFit/>
          </a:bodyPr>
          <a:lstStyle/>
          <a:p>
            <a:pPr marL="12700" marR="5080">
              <a:lnSpc>
                <a:spcPct val="100000"/>
              </a:lnSpc>
              <a:spcBef>
                <a:spcPts val="100"/>
              </a:spcBef>
            </a:pPr>
            <a:r>
              <a:rPr lang="en-US" sz="1600" dirty="0">
                <a:latin typeface="Arial" panose="020B0604020202020204" pitchFamily="34" charset="0"/>
                <a:cs typeface="Arial" panose="020B0604020202020204" pitchFamily="34" charset="0"/>
              </a:rPr>
              <a:t>E</a:t>
            </a:r>
            <a:r>
              <a:rPr sz="1600" dirty="0">
                <a:latin typeface="Arial" panose="020B0604020202020204" pitchFamily="34" charset="0"/>
                <a:cs typeface="Arial" panose="020B0604020202020204" pitchFamily="34" charset="0"/>
              </a:rPr>
              <a:t>nvironmental</a:t>
            </a:r>
            <a:r>
              <a:rPr sz="1600" spc="-8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Health</a:t>
            </a:r>
            <a:r>
              <a:rPr lang="en-US" sz="1600" spc="-10" dirty="0">
                <a:latin typeface="Arial" panose="020B0604020202020204" pitchFamily="34" charset="0"/>
                <a:cs typeface="Arial" panose="020B0604020202020204" pitchFamily="34" charset="0"/>
              </a:rPr>
              <a:t> Division</a:t>
            </a:r>
            <a:endParaRPr sz="1600" dirty="0">
              <a:latin typeface="Arial" panose="020B0604020202020204" pitchFamily="34" charset="0"/>
              <a:cs typeface="Arial" panose="020B0604020202020204" pitchFamily="34" charset="0"/>
            </a:endParaRPr>
          </a:p>
        </p:txBody>
      </p:sp>
      <p:sp>
        <p:nvSpPr>
          <p:cNvPr id="11" name="object 14">
            <a:extLst>
              <a:ext uri="{FF2B5EF4-FFF2-40B4-BE49-F238E27FC236}">
                <a16:creationId xmlns:a16="http://schemas.microsoft.com/office/drawing/2014/main" id="{6DF084C5-FCC2-33D8-C8C7-3D22E5D71C32}"/>
              </a:ext>
            </a:extLst>
          </p:cNvPr>
          <p:cNvSpPr txBox="1"/>
          <p:nvPr/>
        </p:nvSpPr>
        <p:spPr>
          <a:xfrm>
            <a:off x="2941307" y="1621663"/>
            <a:ext cx="1338580" cy="1038105"/>
          </a:xfrm>
          <a:prstGeom prst="rect">
            <a:avLst/>
          </a:prstGeom>
          <a:solidFill>
            <a:schemeClr val="accent1">
              <a:lumMod val="20000"/>
              <a:lumOff val="80000"/>
            </a:schemeClr>
          </a:solidFill>
          <a:ln w="25907">
            <a:solidFill>
              <a:srgbClr val="FFFFFF"/>
            </a:solidFill>
          </a:ln>
        </p:spPr>
        <p:txBody>
          <a:bodyPr vert="horz" wrap="square" lIns="0" tIns="189865" rIns="0" bIns="0" rtlCol="0">
            <a:spAutoFit/>
          </a:bodyPr>
          <a:lstStyle/>
          <a:p>
            <a:pPr marL="210820" marR="205104" indent="225425">
              <a:lnSpc>
                <a:spcPts val="1660"/>
              </a:lnSpc>
              <a:spcBef>
                <a:spcPts val="1495"/>
              </a:spcBef>
            </a:pPr>
            <a:r>
              <a:rPr sz="1600" spc="-20" dirty="0">
                <a:solidFill>
                  <a:srgbClr val="001F5F"/>
                </a:solidFill>
                <a:latin typeface="Arial"/>
                <a:cs typeface="Arial"/>
              </a:rPr>
              <a:t>Food </a:t>
            </a:r>
            <a:r>
              <a:rPr sz="1600" spc="-25" dirty="0">
                <a:solidFill>
                  <a:srgbClr val="001F5F"/>
                </a:solidFill>
                <a:latin typeface="Arial"/>
                <a:cs typeface="Arial"/>
              </a:rPr>
              <a:t>Protection</a:t>
            </a:r>
            <a:endParaRPr lang="en-US" sz="1600" spc="-25" dirty="0">
              <a:solidFill>
                <a:srgbClr val="001F5F"/>
              </a:solidFill>
              <a:latin typeface="Arial"/>
              <a:cs typeface="Arial"/>
            </a:endParaRPr>
          </a:p>
          <a:p>
            <a:pPr marL="210820" marR="205104" indent="225425">
              <a:lnSpc>
                <a:spcPts val="1660"/>
              </a:lnSpc>
              <a:spcBef>
                <a:spcPts val="1495"/>
              </a:spcBef>
            </a:pPr>
            <a:endParaRPr sz="1600" dirty="0">
              <a:latin typeface="Arial"/>
              <a:cs typeface="Arial"/>
            </a:endParaRPr>
          </a:p>
        </p:txBody>
      </p:sp>
      <p:sp>
        <p:nvSpPr>
          <p:cNvPr id="12" name="object 15">
            <a:extLst>
              <a:ext uri="{FF2B5EF4-FFF2-40B4-BE49-F238E27FC236}">
                <a16:creationId xmlns:a16="http://schemas.microsoft.com/office/drawing/2014/main" id="{DBBA441F-AF88-C7C3-57B3-692412A515E9}"/>
              </a:ext>
            </a:extLst>
          </p:cNvPr>
          <p:cNvSpPr txBox="1"/>
          <p:nvPr/>
        </p:nvSpPr>
        <p:spPr>
          <a:xfrm>
            <a:off x="4427309" y="1617336"/>
            <a:ext cx="1338580" cy="1038105"/>
          </a:xfrm>
          <a:prstGeom prst="rect">
            <a:avLst/>
          </a:prstGeom>
          <a:solidFill>
            <a:schemeClr val="accent1">
              <a:lumMod val="20000"/>
              <a:lumOff val="80000"/>
            </a:schemeClr>
          </a:solidFill>
          <a:ln w="25907">
            <a:solidFill>
              <a:srgbClr val="FFFFFF"/>
            </a:solidFill>
          </a:ln>
        </p:spPr>
        <p:txBody>
          <a:bodyPr vert="horz" wrap="square" lIns="0" tIns="189865" rIns="0" bIns="0" rtlCol="0">
            <a:spAutoFit/>
          </a:bodyPr>
          <a:lstStyle/>
          <a:p>
            <a:pPr marL="271780" marR="104775" indent="-163195">
              <a:lnSpc>
                <a:spcPts val="1660"/>
              </a:lnSpc>
              <a:spcBef>
                <a:spcPts val="1495"/>
              </a:spcBef>
            </a:pPr>
            <a:r>
              <a:rPr sz="1600" dirty="0">
                <a:solidFill>
                  <a:srgbClr val="001F5F"/>
                </a:solidFill>
                <a:latin typeface="Arial"/>
                <a:cs typeface="Arial"/>
              </a:rPr>
              <a:t>Mobile</a:t>
            </a:r>
            <a:r>
              <a:rPr sz="1600" spc="-55" dirty="0">
                <a:solidFill>
                  <a:srgbClr val="001F5F"/>
                </a:solidFill>
                <a:latin typeface="Arial"/>
                <a:cs typeface="Arial"/>
              </a:rPr>
              <a:t> </a:t>
            </a:r>
            <a:r>
              <a:rPr sz="1600" spc="-20" dirty="0">
                <a:solidFill>
                  <a:srgbClr val="001F5F"/>
                </a:solidFill>
                <a:latin typeface="Arial"/>
                <a:cs typeface="Arial"/>
              </a:rPr>
              <a:t>Food </a:t>
            </a:r>
            <a:r>
              <a:rPr sz="1600" spc="-10" dirty="0">
                <a:solidFill>
                  <a:srgbClr val="001F5F"/>
                </a:solidFill>
                <a:latin typeface="Arial"/>
                <a:cs typeface="Arial"/>
              </a:rPr>
              <a:t>Facilities</a:t>
            </a:r>
            <a:endParaRPr lang="en-US" sz="1600" spc="-10" dirty="0">
              <a:solidFill>
                <a:srgbClr val="001F5F"/>
              </a:solidFill>
              <a:latin typeface="Arial"/>
              <a:cs typeface="Arial"/>
            </a:endParaRPr>
          </a:p>
          <a:p>
            <a:pPr marL="271780" marR="104775" indent="-163195">
              <a:lnSpc>
                <a:spcPts val="1660"/>
              </a:lnSpc>
              <a:spcBef>
                <a:spcPts val="1495"/>
              </a:spcBef>
            </a:pPr>
            <a:endParaRPr sz="1600" dirty="0">
              <a:latin typeface="Arial"/>
              <a:cs typeface="Arial"/>
            </a:endParaRPr>
          </a:p>
        </p:txBody>
      </p:sp>
      <p:sp>
        <p:nvSpPr>
          <p:cNvPr id="13" name="object 16">
            <a:extLst>
              <a:ext uri="{FF2B5EF4-FFF2-40B4-BE49-F238E27FC236}">
                <a16:creationId xmlns:a16="http://schemas.microsoft.com/office/drawing/2014/main" id="{CC7DB62C-F73C-60B8-BDE7-AC1C687B5DED}"/>
              </a:ext>
            </a:extLst>
          </p:cNvPr>
          <p:cNvSpPr txBox="1"/>
          <p:nvPr/>
        </p:nvSpPr>
        <p:spPr>
          <a:xfrm>
            <a:off x="5884152" y="1640848"/>
            <a:ext cx="1338580" cy="1047082"/>
          </a:xfrm>
          <a:prstGeom prst="rect">
            <a:avLst/>
          </a:prstGeom>
          <a:solidFill>
            <a:schemeClr val="accent1">
              <a:lumMod val="20000"/>
              <a:lumOff val="80000"/>
            </a:schemeClr>
          </a:solidFill>
          <a:ln w="25907">
            <a:solidFill>
              <a:srgbClr val="FFFFFF"/>
            </a:solidFill>
          </a:ln>
        </p:spPr>
        <p:txBody>
          <a:bodyPr vert="horz" wrap="square" lIns="0" tIns="84455" rIns="0" bIns="0" rtlCol="0">
            <a:spAutoFit/>
          </a:bodyPr>
          <a:lstStyle/>
          <a:p>
            <a:pPr marL="280035" marR="273050" indent="-635" algn="ctr">
              <a:lnSpc>
                <a:spcPts val="1660"/>
              </a:lnSpc>
              <a:spcBef>
                <a:spcPts val="665"/>
              </a:spcBef>
            </a:pPr>
            <a:r>
              <a:rPr sz="1600" spc="-10" dirty="0">
                <a:solidFill>
                  <a:srgbClr val="001F5F"/>
                </a:solidFill>
                <a:latin typeface="Arial"/>
                <a:cs typeface="Arial"/>
              </a:rPr>
              <a:t>Cottage </a:t>
            </a:r>
            <a:r>
              <a:rPr sz="1600" spc="-20" dirty="0">
                <a:solidFill>
                  <a:srgbClr val="001F5F"/>
                </a:solidFill>
                <a:latin typeface="Arial"/>
                <a:cs typeface="Arial"/>
              </a:rPr>
              <a:t>Food </a:t>
            </a:r>
            <a:r>
              <a:rPr sz="1600" spc="-10" dirty="0">
                <a:solidFill>
                  <a:srgbClr val="001F5F"/>
                </a:solidFill>
                <a:latin typeface="Arial"/>
                <a:cs typeface="Arial"/>
              </a:rPr>
              <a:t>Program</a:t>
            </a:r>
            <a:endParaRPr lang="en-US" sz="1600" spc="-10" dirty="0">
              <a:solidFill>
                <a:srgbClr val="001F5F"/>
              </a:solidFill>
              <a:latin typeface="Arial"/>
              <a:cs typeface="Arial"/>
            </a:endParaRPr>
          </a:p>
          <a:p>
            <a:pPr marL="280035" marR="273050" indent="-635" algn="ctr">
              <a:lnSpc>
                <a:spcPts val="1660"/>
              </a:lnSpc>
              <a:spcBef>
                <a:spcPts val="665"/>
              </a:spcBef>
            </a:pPr>
            <a:endParaRPr sz="1600" dirty="0">
              <a:latin typeface="Arial"/>
              <a:cs typeface="Arial"/>
            </a:endParaRPr>
          </a:p>
        </p:txBody>
      </p:sp>
      <p:sp>
        <p:nvSpPr>
          <p:cNvPr id="15" name="object 17">
            <a:extLst>
              <a:ext uri="{FF2B5EF4-FFF2-40B4-BE49-F238E27FC236}">
                <a16:creationId xmlns:a16="http://schemas.microsoft.com/office/drawing/2014/main" id="{F0CE0855-DD20-A416-D3A5-1B8D42E2FA00}"/>
              </a:ext>
            </a:extLst>
          </p:cNvPr>
          <p:cNvSpPr txBox="1"/>
          <p:nvPr/>
        </p:nvSpPr>
        <p:spPr>
          <a:xfrm>
            <a:off x="7370154" y="1645336"/>
            <a:ext cx="1338580" cy="103810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25907">
            <a:solidFill>
              <a:srgbClr val="FFFFFF"/>
            </a:solidFill>
          </a:ln>
        </p:spPr>
        <p:txBody>
          <a:bodyPr vert="horz" wrap="square" lIns="0" tIns="189865" rIns="0" bIns="0" rtlCol="0">
            <a:spAutoFit/>
          </a:bodyPr>
          <a:lstStyle/>
          <a:p>
            <a:pPr marL="215265" marR="114300" indent="-94615">
              <a:lnSpc>
                <a:spcPts val="1660"/>
              </a:lnSpc>
              <a:spcBef>
                <a:spcPts val="1495"/>
              </a:spcBef>
            </a:pPr>
            <a:r>
              <a:rPr sz="1600" dirty="0">
                <a:solidFill>
                  <a:srgbClr val="001F5F"/>
                </a:solidFill>
                <a:latin typeface="Arial"/>
                <a:cs typeface="Arial"/>
              </a:rPr>
              <a:t>Food</a:t>
            </a:r>
            <a:r>
              <a:rPr sz="1600" spc="-45" dirty="0">
                <a:solidFill>
                  <a:srgbClr val="001F5F"/>
                </a:solidFill>
                <a:latin typeface="Arial"/>
                <a:cs typeface="Arial"/>
              </a:rPr>
              <a:t> </a:t>
            </a:r>
            <a:r>
              <a:rPr sz="1600" spc="-10" dirty="0">
                <a:solidFill>
                  <a:srgbClr val="001F5F"/>
                </a:solidFill>
                <a:latin typeface="Arial"/>
                <a:cs typeface="Arial"/>
              </a:rPr>
              <a:t>Safety Education</a:t>
            </a:r>
            <a:endParaRPr lang="en-US" sz="1600" spc="-10" dirty="0">
              <a:solidFill>
                <a:srgbClr val="001F5F"/>
              </a:solidFill>
              <a:latin typeface="Arial"/>
              <a:cs typeface="Arial"/>
            </a:endParaRPr>
          </a:p>
          <a:p>
            <a:pPr marL="215265" marR="114300" indent="-94615">
              <a:lnSpc>
                <a:spcPts val="1660"/>
              </a:lnSpc>
              <a:spcBef>
                <a:spcPts val="1495"/>
              </a:spcBef>
            </a:pPr>
            <a:endParaRPr sz="1600" dirty="0">
              <a:latin typeface="Arial"/>
              <a:cs typeface="Arial"/>
            </a:endParaRPr>
          </a:p>
        </p:txBody>
      </p:sp>
      <p:sp>
        <p:nvSpPr>
          <p:cNvPr id="16" name="object 18">
            <a:extLst>
              <a:ext uri="{FF2B5EF4-FFF2-40B4-BE49-F238E27FC236}">
                <a16:creationId xmlns:a16="http://schemas.microsoft.com/office/drawing/2014/main" id="{2E847E25-115B-AD2B-8388-A24A0F89B417}"/>
              </a:ext>
            </a:extLst>
          </p:cNvPr>
          <p:cNvSpPr txBox="1"/>
          <p:nvPr/>
        </p:nvSpPr>
        <p:spPr>
          <a:xfrm>
            <a:off x="2963026" y="2874779"/>
            <a:ext cx="1338580" cy="10374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9230" rIns="0" bIns="0" rtlCol="0">
            <a:spAutoFit/>
          </a:bodyPr>
          <a:lstStyle/>
          <a:p>
            <a:pPr marL="374015" marR="93345" indent="-276225">
              <a:lnSpc>
                <a:spcPts val="1660"/>
              </a:lnSpc>
              <a:spcBef>
                <a:spcPts val="1490"/>
              </a:spcBef>
            </a:pPr>
            <a:r>
              <a:rPr sz="1600" spc="-10" dirty="0">
                <a:solidFill>
                  <a:srgbClr val="001F5F"/>
                </a:solidFill>
                <a:latin typeface="Arial"/>
                <a:cs typeface="Arial"/>
              </a:rPr>
              <a:t>Recreational Health</a:t>
            </a:r>
            <a:endParaRPr lang="en-US" sz="1600" spc="-10" dirty="0">
              <a:solidFill>
                <a:srgbClr val="001F5F"/>
              </a:solidFill>
              <a:latin typeface="Arial"/>
              <a:cs typeface="Arial"/>
            </a:endParaRPr>
          </a:p>
          <a:p>
            <a:pPr marL="374015" marR="93345" indent="-276225">
              <a:lnSpc>
                <a:spcPts val="1660"/>
              </a:lnSpc>
              <a:spcBef>
                <a:spcPts val="1490"/>
              </a:spcBef>
            </a:pPr>
            <a:endParaRPr sz="1600" dirty="0">
              <a:latin typeface="Arial"/>
              <a:cs typeface="Arial"/>
            </a:endParaRPr>
          </a:p>
        </p:txBody>
      </p:sp>
      <p:sp>
        <p:nvSpPr>
          <p:cNvPr id="18" name="object 19">
            <a:extLst>
              <a:ext uri="{FF2B5EF4-FFF2-40B4-BE49-F238E27FC236}">
                <a16:creationId xmlns:a16="http://schemas.microsoft.com/office/drawing/2014/main" id="{A3BA3886-403B-3EBE-E006-1AF7DB0589F3}"/>
              </a:ext>
            </a:extLst>
          </p:cNvPr>
          <p:cNvSpPr txBox="1"/>
          <p:nvPr/>
        </p:nvSpPr>
        <p:spPr>
          <a:xfrm>
            <a:off x="4449685" y="2859031"/>
            <a:ext cx="1338580" cy="10464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83820" rIns="0" bIns="0" rtlCol="0">
            <a:spAutoFit/>
          </a:bodyPr>
          <a:lstStyle/>
          <a:p>
            <a:pPr marL="278765" marR="274320" indent="10160" algn="just">
              <a:lnSpc>
                <a:spcPts val="1660"/>
              </a:lnSpc>
              <a:spcBef>
                <a:spcPts val="660"/>
              </a:spcBef>
            </a:pPr>
            <a:r>
              <a:rPr sz="1600" spc="-25" dirty="0">
                <a:solidFill>
                  <a:srgbClr val="001F5F"/>
                </a:solidFill>
                <a:latin typeface="Arial"/>
                <a:cs typeface="Arial"/>
              </a:rPr>
              <a:t>Tobacco </a:t>
            </a:r>
            <a:r>
              <a:rPr sz="1600" spc="-10" dirty="0">
                <a:solidFill>
                  <a:srgbClr val="001F5F"/>
                </a:solidFill>
                <a:latin typeface="Arial"/>
                <a:cs typeface="Arial"/>
              </a:rPr>
              <a:t>Retailer Program</a:t>
            </a:r>
            <a:endParaRPr lang="en-US" sz="1600" spc="-10" dirty="0">
              <a:solidFill>
                <a:srgbClr val="001F5F"/>
              </a:solidFill>
              <a:latin typeface="Arial"/>
              <a:cs typeface="Arial"/>
            </a:endParaRPr>
          </a:p>
          <a:p>
            <a:pPr marL="278765" marR="274320" indent="10160" algn="just">
              <a:lnSpc>
                <a:spcPts val="1660"/>
              </a:lnSpc>
              <a:spcBef>
                <a:spcPts val="660"/>
              </a:spcBef>
            </a:pPr>
            <a:endParaRPr sz="1600" dirty="0">
              <a:latin typeface="Arial"/>
              <a:cs typeface="Arial"/>
            </a:endParaRPr>
          </a:p>
        </p:txBody>
      </p:sp>
      <p:sp>
        <p:nvSpPr>
          <p:cNvPr id="19" name="object 20">
            <a:extLst>
              <a:ext uri="{FF2B5EF4-FFF2-40B4-BE49-F238E27FC236}">
                <a16:creationId xmlns:a16="http://schemas.microsoft.com/office/drawing/2014/main" id="{2ED50CF6-9EC9-7DAE-3B99-8D49BD0A9F5C}"/>
              </a:ext>
            </a:extLst>
          </p:cNvPr>
          <p:cNvSpPr txBox="1"/>
          <p:nvPr/>
        </p:nvSpPr>
        <p:spPr>
          <a:xfrm>
            <a:off x="5884152" y="2878037"/>
            <a:ext cx="1338580" cy="10368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8595" rIns="0" bIns="0" rtlCol="0">
            <a:spAutoFit/>
          </a:bodyPr>
          <a:lstStyle/>
          <a:p>
            <a:pPr marL="104775" marR="91440" indent="-6350">
              <a:lnSpc>
                <a:spcPts val="1660"/>
              </a:lnSpc>
              <a:spcBef>
                <a:spcPts val="1485"/>
              </a:spcBef>
            </a:pPr>
            <a:r>
              <a:rPr sz="1600" spc="-10" dirty="0">
                <a:solidFill>
                  <a:srgbClr val="001F5F"/>
                </a:solidFill>
                <a:latin typeface="Arial"/>
                <a:cs typeface="Arial"/>
              </a:rPr>
              <a:t>Construction </a:t>
            </a:r>
            <a:r>
              <a:rPr sz="1600" dirty="0">
                <a:solidFill>
                  <a:srgbClr val="001F5F"/>
                </a:solidFill>
                <a:latin typeface="Arial"/>
                <a:cs typeface="Arial"/>
              </a:rPr>
              <a:t>Plan</a:t>
            </a:r>
            <a:r>
              <a:rPr sz="1600" spc="-40" dirty="0">
                <a:solidFill>
                  <a:srgbClr val="001F5F"/>
                </a:solidFill>
                <a:latin typeface="Arial"/>
                <a:cs typeface="Arial"/>
              </a:rPr>
              <a:t> </a:t>
            </a:r>
            <a:r>
              <a:rPr sz="1600" spc="-10" dirty="0">
                <a:solidFill>
                  <a:srgbClr val="001F5F"/>
                </a:solidFill>
                <a:latin typeface="Arial"/>
                <a:cs typeface="Arial"/>
              </a:rPr>
              <a:t>Review</a:t>
            </a:r>
            <a:endParaRPr lang="en-US" sz="1600" spc="-10" dirty="0">
              <a:solidFill>
                <a:srgbClr val="001F5F"/>
              </a:solidFill>
              <a:latin typeface="Arial"/>
              <a:cs typeface="Arial"/>
            </a:endParaRPr>
          </a:p>
          <a:p>
            <a:pPr marL="104775" marR="91440" indent="-6350">
              <a:lnSpc>
                <a:spcPts val="1660"/>
              </a:lnSpc>
              <a:spcBef>
                <a:spcPts val="1485"/>
              </a:spcBef>
            </a:pPr>
            <a:endParaRPr sz="1600" dirty="0">
              <a:latin typeface="Arial"/>
              <a:cs typeface="Arial"/>
            </a:endParaRPr>
          </a:p>
        </p:txBody>
      </p:sp>
      <p:sp>
        <p:nvSpPr>
          <p:cNvPr id="20" name="object 21">
            <a:extLst>
              <a:ext uri="{FF2B5EF4-FFF2-40B4-BE49-F238E27FC236}">
                <a16:creationId xmlns:a16="http://schemas.microsoft.com/office/drawing/2014/main" id="{F919F864-C99B-1A8F-36DB-17DC01517856}"/>
              </a:ext>
            </a:extLst>
          </p:cNvPr>
          <p:cNvSpPr txBox="1"/>
          <p:nvPr/>
        </p:nvSpPr>
        <p:spPr>
          <a:xfrm>
            <a:off x="7345025" y="2878037"/>
            <a:ext cx="1338580" cy="10118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3810" rIns="0" bIns="0" rtlCol="0">
            <a:spAutoFit/>
          </a:bodyPr>
          <a:lstStyle/>
          <a:p>
            <a:pPr>
              <a:lnSpc>
                <a:spcPct val="100000"/>
              </a:lnSpc>
              <a:spcBef>
                <a:spcPts val="30"/>
              </a:spcBef>
            </a:pPr>
            <a:endParaRPr sz="1750" dirty="0">
              <a:latin typeface="Times New Roman"/>
              <a:cs typeface="Times New Roman"/>
            </a:endParaRPr>
          </a:p>
          <a:p>
            <a:pPr marL="407670">
              <a:lnSpc>
                <a:spcPct val="100000"/>
              </a:lnSpc>
            </a:pPr>
            <a:r>
              <a:rPr sz="1600" spc="-10" dirty="0">
                <a:solidFill>
                  <a:srgbClr val="001F5F"/>
                </a:solidFill>
                <a:latin typeface="Arial"/>
                <a:cs typeface="Arial"/>
              </a:rPr>
              <a:t>Noise</a:t>
            </a:r>
            <a:endParaRPr lang="en-US" sz="1600" spc="-10" dirty="0">
              <a:solidFill>
                <a:srgbClr val="001F5F"/>
              </a:solidFill>
              <a:latin typeface="Arial"/>
              <a:cs typeface="Arial"/>
            </a:endParaRPr>
          </a:p>
          <a:p>
            <a:pPr marL="407670">
              <a:lnSpc>
                <a:spcPct val="100000"/>
              </a:lnSpc>
            </a:pPr>
            <a:endParaRPr lang="en-US" sz="1600" spc="-10" dirty="0">
              <a:solidFill>
                <a:srgbClr val="001F5F"/>
              </a:solidFill>
              <a:highlight>
                <a:srgbClr val="40BAD2"/>
              </a:highlight>
              <a:latin typeface="Arial"/>
              <a:cs typeface="Arial"/>
            </a:endParaRPr>
          </a:p>
          <a:p>
            <a:pPr marL="407670">
              <a:lnSpc>
                <a:spcPct val="100000"/>
              </a:lnSpc>
            </a:pPr>
            <a:endParaRPr sz="1600" dirty="0">
              <a:latin typeface="Arial"/>
              <a:cs typeface="Arial"/>
            </a:endParaRPr>
          </a:p>
        </p:txBody>
      </p:sp>
      <p:sp>
        <p:nvSpPr>
          <p:cNvPr id="21" name="object 22">
            <a:extLst>
              <a:ext uri="{FF2B5EF4-FFF2-40B4-BE49-F238E27FC236}">
                <a16:creationId xmlns:a16="http://schemas.microsoft.com/office/drawing/2014/main" id="{8A11049D-1925-A05F-14F3-73FF8A3802E3}"/>
              </a:ext>
            </a:extLst>
          </p:cNvPr>
          <p:cNvSpPr txBox="1"/>
          <p:nvPr/>
        </p:nvSpPr>
        <p:spPr>
          <a:xfrm>
            <a:off x="2921143" y="3970728"/>
            <a:ext cx="1338580" cy="1038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9865" rIns="0" bIns="0" rtlCol="0">
            <a:spAutoFit/>
          </a:bodyPr>
          <a:lstStyle/>
          <a:p>
            <a:pPr marL="294640" marR="212725" indent="-78105">
              <a:lnSpc>
                <a:spcPts val="1660"/>
              </a:lnSpc>
              <a:spcBef>
                <a:spcPts val="1495"/>
              </a:spcBef>
            </a:pPr>
            <a:r>
              <a:rPr sz="1600" spc="-10" dirty="0">
                <a:solidFill>
                  <a:srgbClr val="001F5F"/>
                </a:solidFill>
                <a:latin typeface="Arial"/>
                <a:cs typeface="Arial"/>
              </a:rPr>
              <a:t>Employee Housing</a:t>
            </a:r>
            <a:endParaRPr lang="en-US" sz="1600" spc="-10" dirty="0">
              <a:solidFill>
                <a:srgbClr val="001F5F"/>
              </a:solidFill>
              <a:latin typeface="Arial"/>
              <a:cs typeface="Arial"/>
            </a:endParaRPr>
          </a:p>
          <a:p>
            <a:pPr marL="294640" marR="212725" indent="-78105">
              <a:lnSpc>
                <a:spcPts val="1660"/>
              </a:lnSpc>
              <a:spcBef>
                <a:spcPts val="1495"/>
              </a:spcBef>
            </a:pPr>
            <a:endParaRPr sz="1600" dirty="0">
              <a:latin typeface="Arial"/>
              <a:cs typeface="Arial"/>
            </a:endParaRPr>
          </a:p>
        </p:txBody>
      </p:sp>
      <p:sp>
        <p:nvSpPr>
          <p:cNvPr id="22" name="object 23">
            <a:extLst>
              <a:ext uri="{FF2B5EF4-FFF2-40B4-BE49-F238E27FC236}">
                <a16:creationId xmlns:a16="http://schemas.microsoft.com/office/drawing/2014/main" id="{5E251772-00C6-5839-4195-660959DEAF0E}"/>
              </a:ext>
            </a:extLst>
          </p:cNvPr>
          <p:cNvSpPr txBox="1"/>
          <p:nvPr/>
        </p:nvSpPr>
        <p:spPr>
          <a:xfrm>
            <a:off x="4433143" y="3957520"/>
            <a:ext cx="1338580" cy="1038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9865" rIns="0" bIns="0" rtlCol="0">
            <a:spAutoFit/>
          </a:bodyPr>
          <a:lstStyle/>
          <a:p>
            <a:pPr marL="271145" marR="228600" indent="-38100">
              <a:lnSpc>
                <a:spcPts val="1660"/>
              </a:lnSpc>
              <a:spcBef>
                <a:spcPts val="1495"/>
              </a:spcBef>
            </a:pPr>
            <a:r>
              <a:rPr sz="1600" spc="-10" dirty="0">
                <a:solidFill>
                  <a:srgbClr val="001F5F"/>
                </a:solidFill>
                <a:latin typeface="Arial"/>
                <a:cs typeface="Arial"/>
              </a:rPr>
              <a:t>Detention Facilities</a:t>
            </a:r>
            <a:endParaRPr lang="en-US" sz="1600" spc="-10" dirty="0">
              <a:solidFill>
                <a:srgbClr val="001F5F"/>
              </a:solidFill>
              <a:latin typeface="Arial"/>
              <a:cs typeface="Arial"/>
            </a:endParaRPr>
          </a:p>
          <a:p>
            <a:pPr marL="271145" marR="228600" indent="-38100">
              <a:lnSpc>
                <a:spcPts val="1660"/>
              </a:lnSpc>
              <a:spcBef>
                <a:spcPts val="1495"/>
              </a:spcBef>
            </a:pPr>
            <a:endParaRPr sz="1600" dirty="0">
              <a:latin typeface="Arial"/>
              <a:cs typeface="Arial"/>
            </a:endParaRPr>
          </a:p>
        </p:txBody>
      </p:sp>
      <p:sp>
        <p:nvSpPr>
          <p:cNvPr id="23" name="object 24">
            <a:extLst>
              <a:ext uri="{FF2B5EF4-FFF2-40B4-BE49-F238E27FC236}">
                <a16:creationId xmlns:a16="http://schemas.microsoft.com/office/drawing/2014/main" id="{304F8D69-DB07-228E-90FE-875C92A89A07}"/>
              </a:ext>
            </a:extLst>
          </p:cNvPr>
          <p:cNvSpPr txBox="1"/>
          <p:nvPr/>
        </p:nvSpPr>
        <p:spPr>
          <a:xfrm>
            <a:off x="5875782" y="3979963"/>
            <a:ext cx="1338580" cy="101245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4445" rIns="0" bIns="0" rtlCol="0">
            <a:spAutoFit/>
          </a:bodyPr>
          <a:lstStyle/>
          <a:p>
            <a:pPr>
              <a:lnSpc>
                <a:spcPct val="100000"/>
              </a:lnSpc>
              <a:spcBef>
                <a:spcPts val="35"/>
              </a:spcBef>
            </a:pPr>
            <a:endParaRPr sz="1750" dirty="0">
              <a:latin typeface="Times New Roman"/>
              <a:cs typeface="Times New Roman"/>
            </a:endParaRPr>
          </a:p>
          <a:p>
            <a:pPr marL="124460">
              <a:lnSpc>
                <a:spcPct val="100000"/>
              </a:lnSpc>
            </a:pPr>
            <a:r>
              <a:rPr sz="1600" dirty="0">
                <a:solidFill>
                  <a:srgbClr val="001F5F"/>
                </a:solidFill>
                <a:latin typeface="Arial"/>
                <a:cs typeface="Arial"/>
              </a:rPr>
              <a:t>Lead</a:t>
            </a:r>
            <a:r>
              <a:rPr sz="1600" spc="-45" dirty="0">
                <a:solidFill>
                  <a:srgbClr val="001F5F"/>
                </a:solidFill>
                <a:latin typeface="Arial"/>
                <a:cs typeface="Arial"/>
              </a:rPr>
              <a:t> </a:t>
            </a:r>
            <a:r>
              <a:rPr sz="1600" spc="-10" dirty="0">
                <a:solidFill>
                  <a:srgbClr val="001F5F"/>
                </a:solidFill>
                <a:latin typeface="Arial"/>
                <a:cs typeface="Arial"/>
              </a:rPr>
              <a:t>Illness</a:t>
            </a:r>
            <a:endParaRPr lang="en-US" sz="1600" spc="-10" dirty="0">
              <a:solidFill>
                <a:srgbClr val="001F5F"/>
              </a:solidFill>
              <a:latin typeface="Arial"/>
              <a:cs typeface="Arial"/>
            </a:endParaRPr>
          </a:p>
          <a:p>
            <a:pPr marL="124460">
              <a:lnSpc>
                <a:spcPct val="100000"/>
              </a:lnSpc>
            </a:pPr>
            <a:endParaRPr lang="en-US" sz="1600" spc="-10" dirty="0">
              <a:solidFill>
                <a:srgbClr val="001F5F"/>
              </a:solidFill>
              <a:latin typeface="Arial"/>
              <a:cs typeface="Arial"/>
            </a:endParaRPr>
          </a:p>
          <a:p>
            <a:pPr marL="124460">
              <a:lnSpc>
                <a:spcPct val="100000"/>
              </a:lnSpc>
            </a:pPr>
            <a:endParaRPr sz="1600" dirty="0">
              <a:latin typeface="Arial"/>
              <a:cs typeface="Arial"/>
            </a:endParaRPr>
          </a:p>
        </p:txBody>
      </p:sp>
      <p:sp>
        <p:nvSpPr>
          <p:cNvPr id="24" name="object 25">
            <a:extLst>
              <a:ext uri="{FF2B5EF4-FFF2-40B4-BE49-F238E27FC236}">
                <a16:creationId xmlns:a16="http://schemas.microsoft.com/office/drawing/2014/main" id="{084C6AA2-E93F-FC59-C95A-7D2056BCDDEE}"/>
              </a:ext>
            </a:extLst>
          </p:cNvPr>
          <p:cNvSpPr txBox="1"/>
          <p:nvPr/>
        </p:nvSpPr>
        <p:spPr>
          <a:xfrm>
            <a:off x="7345025" y="3970729"/>
            <a:ext cx="1338580" cy="1038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9865" rIns="0" bIns="0" rtlCol="0">
            <a:spAutoFit/>
          </a:bodyPr>
          <a:lstStyle/>
          <a:p>
            <a:pPr marL="279400" marR="180340" indent="-93345">
              <a:lnSpc>
                <a:spcPts val="1660"/>
              </a:lnSpc>
              <a:spcBef>
                <a:spcPts val="1495"/>
              </a:spcBef>
            </a:pPr>
            <a:r>
              <a:rPr sz="1600" spc="-10" dirty="0">
                <a:solidFill>
                  <a:srgbClr val="001F5F"/>
                </a:solidFill>
                <a:latin typeface="Arial"/>
                <a:cs typeface="Arial"/>
              </a:rPr>
              <a:t>Waste</a:t>
            </a:r>
            <a:r>
              <a:rPr sz="1600" spc="-80" dirty="0">
                <a:solidFill>
                  <a:srgbClr val="001F5F"/>
                </a:solidFill>
                <a:latin typeface="Arial"/>
                <a:cs typeface="Arial"/>
              </a:rPr>
              <a:t> </a:t>
            </a:r>
            <a:r>
              <a:rPr sz="1600" spc="-20" dirty="0">
                <a:solidFill>
                  <a:srgbClr val="001F5F"/>
                </a:solidFill>
                <a:latin typeface="Arial"/>
                <a:cs typeface="Arial"/>
              </a:rPr>
              <a:t>Tire </a:t>
            </a:r>
            <a:r>
              <a:rPr sz="1600" spc="-10" dirty="0">
                <a:solidFill>
                  <a:srgbClr val="001F5F"/>
                </a:solidFill>
                <a:latin typeface="Arial"/>
                <a:cs typeface="Arial"/>
              </a:rPr>
              <a:t>Program</a:t>
            </a:r>
            <a:endParaRPr lang="en-US" sz="1600" spc="-10" dirty="0">
              <a:solidFill>
                <a:srgbClr val="001F5F"/>
              </a:solidFill>
              <a:latin typeface="Arial"/>
              <a:cs typeface="Arial"/>
            </a:endParaRPr>
          </a:p>
          <a:p>
            <a:pPr marL="279400" marR="180340" indent="-93345">
              <a:lnSpc>
                <a:spcPts val="1660"/>
              </a:lnSpc>
              <a:spcBef>
                <a:spcPts val="1495"/>
              </a:spcBef>
            </a:pPr>
            <a:endParaRPr sz="1600" dirty="0">
              <a:latin typeface="Arial"/>
              <a:cs typeface="Arial"/>
            </a:endParaRPr>
          </a:p>
        </p:txBody>
      </p:sp>
      <p:sp>
        <p:nvSpPr>
          <p:cNvPr id="25" name="object 26">
            <a:extLst>
              <a:ext uri="{FF2B5EF4-FFF2-40B4-BE49-F238E27FC236}">
                <a16:creationId xmlns:a16="http://schemas.microsoft.com/office/drawing/2014/main" id="{CBE47C4A-7613-CA19-3DC8-450049F510B7}"/>
              </a:ext>
            </a:extLst>
          </p:cNvPr>
          <p:cNvSpPr txBox="1"/>
          <p:nvPr/>
        </p:nvSpPr>
        <p:spPr>
          <a:xfrm>
            <a:off x="2938907" y="5147915"/>
            <a:ext cx="1338580" cy="1011815"/>
          </a:xfrm>
          <a:prstGeom prst="rect">
            <a:avLst/>
          </a:prstGeom>
          <a:solidFill>
            <a:srgbClr val="57D301"/>
          </a:solidFill>
          <a:ln w="25907">
            <a:solidFill>
              <a:srgbClr val="FFFFFF"/>
            </a:solidFill>
          </a:ln>
        </p:spPr>
        <p:txBody>
          <a:bodyPr vert="horz" wrap="square" lIns="0" tIns="3810" rIns="0" bIns="0" rtlCol="0">
            <a:spAutoFit/>
          </a:bodyPr>
          <a:lstStyle/>
          <a:p>
            <a:pPr>
              <a:lnSpc>
                <a:spcPct val="100000"/>
              </a:lnSpc>
              <a:spcBef>
                <a:spcPts val="30"/>
              </a:spcBef>
            </a:pPr>
            <a:endParaRPr sz="1750" dirty="0">
              <a:latin typeface="Times New Roman"/>
              <a:cs typeface="Times New Roman"/>
            </a:endParaRPr>
          </a:p>
          <a:p>
            <a:pPr marL="284480">
              <a:lnSpc>
                <a:spcPct val="100000"/>
              </a:lnSpc>
            </a:pPr>
            <a:r>
              <a:rPr sz="1600" spc="-10" dirty="0">
                <a:solidFill>
                  <a:srgbClr val="001F5F"/>
                </a:solidFill>
                <a:latin typeface="Arial"/>
                <a:cs typeface="Arial"/>
              </a:rPr>
              <a:t>Body</a:t>
            </a:r>
            <a:r>
              <a:rPr sz="1600" spc="-90" dirty="0">
                <a:solidFill>
                  <a:srgbClr val="001F5F"/>
                </a:solidFill>
                <a:latin typeface="Arial"/>
                <a:cs typeface="Arial"/>
              </a:rPr>
              <a:t> </a:t>
            </a:r>
            <a:r>
              <a:rPr sz="1600" spc="-25" dirty="0">
                <a:solidFill>
                  <a:srgbClr val="001F5F"/>
                </a:solidFill>
                <a:latin typeface="Arial"/>
                <a:cs typeface="Arial"/>
              </a:rPr>
              <a:t>Art</a:t>
            </a:r>
            <a:endParaRPr lang="en-US" sz="1600" spc="-25" dirty="0">
              <a:solidFill>
                <a:srgbClr val="001F5F"/>
              </a:solidFill>
              <a:latin typeface="Arial"/>
              <a:cs typeface="Arial"/>
            </a:endParaRPr>
          </a:p>
          <a:p>
            <a:pPr marL="284480">
              <a:lnSpc>
                <a:spcPct val="100000"/>
              </a:lnSpc>
            </a:pPr>
            <a:endParaRPr lang="en-US" sz="1600" spc="-25" dirty="0">
              <a:solidFill>
                <a:srgbClr val="001F5F"/>
              </a:solidFill>
              <a:latin typeface="Arial"/>
              <a:cs typeface="Arial"/>
            </a:endParaRPr>
          </a:p>
          <a:p>
            <a:pPr marL="284480">
              <a:lnSpc>
                <a:spcPct val="100000"/>
              </a:lnSpc>
            </a:pPr>
            <a:endParaRPr sz="1600" dirty="0">
              <a:latin typeface="Arial"/>
              <a:cs typeface="Arial"/>
            </a:endParaRPr>
          </a:p>
        </p:txBody>
      </p:sp>
      <p:sp>
        <p:nvSpPr>
          <p:cNvPr id="26" name="object 27">
            <a:extLst>
              <a:ext uri="{FF2B5EF4-FFF2-40B4-BE49-F238E27FC236}">
                <a16:creationId xmlns:a16="http://schemas.microsoft.com/office/drawing/2014/main" id="{E7F88989-67F4-3847-1B0B-B878CBD3FD13}"/>
              </a:ext>
            </a:extLst>
          </p:cNvPr>
          <p:cNvSpPr txBox="1"/>
          <p:nvPr/>
        </p:nvSpPr>
        <p:spPr>
          <a:xfrm>
            <a:off x="4422493" y="5147915"/>
            <a:ext cx="1338580" cy="10118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3810" rIns="0" bIns="0" rtlCol="0">
            <a:spAutoFit/>
          </a:bodyPr>
          <a:lstStyle/>
          <a:p>
            <a:pPr>
              <a:lnSpc>
                <a:spcPct val="100000"/>
              </a:lnSpc>
              <a:spcBef>
                <a:spcPts val="30"/>
              </a:spcBef>
            </a:pPr>
            <a:endParaRPr sz="1750" dirty="0">
              <a:latin typeface="Times New Roman"/>
              <a:cs typeface="Times New Roman"/>
            </a:endParaRPr>
          </a:p>
          <a:p>
            <a:pPr marL="101600">
              <a:lnSpc>
                <a:spcPct val="100000"/>
              </a:lnSpc>
              <a:spcBef>
                <a:spcPts val="5"/>
              </a:spcBef>
            </a:pPr>
            <a:r>
              <a:rPr sz="1600" dirty="0">
                <a:solidFill>
                  <a:srgbClr val="001F5F"/>
                </a:solidFill>
                <a:latin typeface="Arial"/>
                <a:cs typeface="Arial"/>
              </a:rPr>
              <a:t>Storm</a:t>
            </a:r>
            <a:r>
              <a:rPr sz="1600" spc="-40" dirty="0">
                <a:solidFill>
                  <a:srgbClr val="001F5F"/>
                </a:solidFill>
                <a:latin typeface="Arial"/>
                <a:cs typeface="Arial"/>
              </a:rPr>
              <a:t> </a:t>
            </a:r>
            <a:r>
              <a:rPr sz="1600" spc="-10" dirty="0">
                <a:solidFill>
                  <a:srgbClr val="001F5F"/>
                </a:solidFill>
                <a:latin typeface="Arial"/>
                <a:cs typeface="Arial"/>
              </a:rPr>
              <a:t>Water</a:t>
            </a:r>
            <a:endParaRPr lang="en-US" sz="1600" spc="-10" dirty="0">
              <a:solidFill>
                <a:srgbClr val="001F5F"/>
              </a:solidFill>
              <a:latin typeface="Arial"/>
              <a:cs typeface="Arial"/>
            </a:endParaRPr>
          </a:p>
          <a:p>
            <a:pPr marL="101600">
              <a:lnSpc>
                <a:spcPct val="100000"/>
              </a:lnSpc>
              <a:spcBef>
                <a:spcPts val="5"/>
              </a:spcBef>
            </a:pPr>
            <a:endParaRPr lang="en-US" sz="1600" spc="-10" dirty="0">
              <a:solidFill>
                <a:srgbClr val="001F5F"/>
              </a:solidFill>
              <a:latin typeface="Arial"/>
              <a:cs typeface="Arial"/>
            </a:endParaRPr>
          </a:p>
          <a:p>
            <a:pPr marL="101600">
              <a:lnSpc>
                <a:spcPct val="100000"/>
              </a:lnSpc>
              <a:spcBef>
                <a:spcPts val="5"/>
              </a:spcBef>
            </a:pPr>
            <a:endParaRPr sz="1600" dirty="0">
              <a:latin typeface="Arial"/>
              <a:cs typeface="Arial"/>
            </a:endParaRPr>
          </a:p>
        </p:txBody>
      </p:sp>
      <p:sp>
        <p:nvSpPr>
          <p:cNvPr id="27" name="object 28">
            <a:extLst>
              <a:ext uri="{FF2B5EF4-FFF2-40B4-BE49-F238E27FC236}">
                <a16:creationId xmlns:a16="http://schemas.microsoft.com/office/drawing/2014/main" id="{C9A58D93-FA4E-1B96-36D4-E795E60434EE}"/>
              </a:ext>
            </a:extLst>
          </p:cNvPr>
          <p:cNvSpPr txBox="1">
            <a:spLocks noGrp="1"/>
          </p:cNvSpPr>
          <p:nvPr>
            <p:ph type="title" idx="4294967295"/>
          </p:nvPr>
        </p:nvSpPr>
        <p:spPr>
          <a:xfrm>
            <a:off x="5867063" y="5117989"/>
            <a:ext cx="1338580" cy="10368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prstDash/>
          </a:ln>
          <a:effectLst/>
        </p:spPr>
        <p:txBody>
          <a:bodyPr rot="0" spcFirstLastPara="0" vertOverflow="overflow" horzOverflow="overflow" vert="horz" wrap="square" lIns="0" tIns="188595" rIns="0" bIns="0" numCol="1" spcCol="0" rtlCol="0" fromWordArt="0" anchor="t" anchorCtr="0" forceAA="0" compatLnSpc="1">
            <a:prstTxWarp prst="textNoShape">
              <a:avLst/>
            </a:prstTxWarp>
            <a:spAutoFit/>
          </a:bodyPr>
          <a:lstStyle/>
          <a:p>
            <a:pPr marL="340995" marR="266700" lvl="0" indent="-68580" algn="l" defTabSz="457200" rtl="0" eaLnBrk="1" fontAlgn="auto" latinLnBrk="0" hangingPunct="1">
              <a:lnSpc>
                <a:spcPts val="1660"/>
              </a:lnSpc>
              <a:spcBef>
                <a:spcPts val="1485"/>
              </a:spcBef>
              <a:spcAft>
                <a:spcPts val="0"/>
              </a:spcAft>
              <a:buClrTx/>
              <a:buSzTx/>
              <a:buFontTx/>
              <a:buNone/>
              <a:tabLst/>
              <a:defRPr/>
            </a:pPr>
            <a:r>
              <a:rPr kumimoji="0" lang="en-US" sz="1600" b="0" i="0" u="none" strike="noStrike" kern="1200" cap="none" spc="-10" normalizeH="0" baseline="0" noProof="0" dirty="0">
                <a:ln>
                  <a:noFill/>
                </a:ln>
                <a:solidFill>
                  <a:srgbClr val="001F5F"/>
                </a:solidFill>
                <a:effectLst/>
                <a:uLnTx/>
                <a:uFillTx/>
                <a:latin typeface="Arial"/>
                <a:ea typeface="+mn-ea"/>
                <a:cs typeface="Arial"/>
              </a:rPr>
              <a:t>Smoking Control</a:t>
            </a:r>
          </a:p>
          <a:p>
            <a:pPr marL="340995" marR="266700" lvl="0" indent="-68580" algn="l" defTabSz="457200" rtl="0" eaLnBrk="1" fontAlgn="auto" latinLnBrk="0" hangingPunct="1">
              <a:lnSpc>
                <a:spcPts val="1660"/>
              </a:lnSpc>
              <a:spcBef>
                <a:spcPts val="1485"/>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p:txBody>
      </p:sp>
      <p:sp>
        <p:nvSpPr>
          <p:cNvPr id="28" name="object 28">
            <a:extLst>
              <a:ext uri="{FF2B5EF4-FFF2-40B4-BE49-F238E27FC236}">
                <a16:creationId xmlns:a16="http://schemas.microsoft.com/office/drawing/2014/main" id="{0DBB92BB-DD85-AE65-730A-FA1088C2C5E4}"/>
              </a:ext>
            </a:extLst>
          </p:cNvPr>
          <p:cNvSpPr txBox="1"/>
          <p:nvPr/>
        </p:nvSpPr>
        <p:spPr>
          <a:xfrm>
            <a:off x="7364599" y="5116274"/>
            <a:ext cx="1338580" cy="10368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8595" rIns="0" bIns="0" rtlCol="0">
            <a:spAutoFit/>
          </a:bodyPr>
          <a:lstStyle/>
          <a:p>
            <a:pPr marL="340995" marR="266700" indent="-68580">
              <a:lnSpc>
                <a:spcPts val="1660"/>
              </a:lnSpc>
              <a:spcBef>
                <a:spcPts val="1485"/>
              </a:spcBef>
            </a:pPr>
            <a:r>
              <a:rPr lang="en-US" sz="1600" spc="-10" dirty="0">
                <a:solidFill>
                  <a:srgbClr val="001F5F"/>
                </a:solidFill>
                <a:latin typeface="Arial"/>
                <a:cs typeface="Arial"/>
              </a:rPr>
              <a:t>Medical         </a:t>
            </a:r>
            <a:r>
              <a:rPr sz="1600" spc="-10" dirty="0">
                <a:solidFill>
                  <a:srgbClr val="001F5F"/>
                </a:solidFill>
                <a:latin typeface="Arial"/>
                <a:cs typeface="Arial"/>
              </a:rPr>
              <a:t> </a:t>
            </a:r>
            <a:r>
              <a:rPr lang="en-US" sz="1600" spc="-10" dirty="0">
                <a:solidFill>
                  <a:srgbClr val="001F5F"/>
                </a:solidFill>
                <a:latin typeface="Arial"/>
                <a:cs typeface="Arial"/>
              </a:rPr>
              <a:t>Waste </a:t>
            </a:r>
          </a:p>
          <a:p>
            <a:pPr marL="340995" marR="266700" indent="-68580">
              <a:lnSpc>
                <a:spcPts val="1660"/>
              </a:lnSpc>
              <a:spcBef>
                <a:spcPts val="1485"/>
              </a:spcBef>
            </a:pPr>
            <a:endParaRPr sz="1600" dirty="0">
              <a:latin typeface="Arial"/>
              <a:cs typeface="Arial"/>
            </a:endParaRPr>
          </a:p>
        </p:txBody>
      </p:sp>
    </p:spTree>
    <p:extLst>
      <p:ext uri="{BB962C8B-B14F-4D97-AF65-F5344CB8AC3E}">
        <p14:creationId xmlns:p14="http://schemas.microsoft.com/office/powerpoint/2010/main" val="214399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descr="It is a title that says Sacramento County Environmetal Managment Department."/>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pic>
        <p:nvPicPr>
          <p:cNvPr id="10" name="Picture 9" descr="A large group of people posing for a photo">
            <a:extLst>
              <a:ext uri="{FF2B5EF4-FFF2-40B4-BE49-F238E27FC236}">
                <a16:creationId xmlns:a16="http://schemas.microsoft.com/office/drawing/2014/main" id="{1D471741-1E2F-E0EA-4A9A-97C5CC3BF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867" y="1636493"/>
            <a:ext cx="5410200" cy="2591626"/>
          </a:xfrm>
          <a:prstGeom prst="rect">
            <a:avLst/>
          </a:prstGeom>
        </p:spPr>
      </p:pic>
      <p:sp>
        <p:nvSpPr>
          <p:cNvPr id="17" name="Title 16">
            <a:extLst>
              <a:ext uri="{FF2B5EF4-FFF2-40B4-BE49-F238E27FC236}">
                <a16:creationId xmlns:a16="http://schemas.microsoft.com/office/drawing/2014/main" id="{E8663476-B781-31F1-E8BD-740154D3F85A}"/>
              </a:ext>
            </a:extLst>
          </p:cNvPr>
          <p:cNvSpPr txBox="1">
            <a:spLocks noGrp="1"/>
          </p:cNvSpPr>
          <p:nvPr>
            <p:ph type="title" idx="4294967295"/>
          </p:nvPr>
        </p:nvSpPr>
        <p:spPr>
          <a:xfrm>
            <a:off x="1" y="4357315"/>
            <a:ext cx="9131934" cy="25006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98450" marR="78105" lvl="0" indent="-285750" algn="l" defTabSz="457200" rtl="0" eaLnBrk="1" fontAlgn="auto" latinLnBrk="0" hangingPunct="1">
              <a:lnSpc>
                <a:spcPct val="100000"/>
              </a:lnSpc>
              <a:spcBef>
                <a:spcPts val="105"/>
              </a:spcBef>
              <a:spcAft>
                <a:spcPts val="0"/>
              </a:spcAft>
              <a:buClrTx/>
              <a:buSzTx/>
              <a:buFont typeface="Arial" panose="020B0604020202020204" pitchFamily="34" charset="0"/>
              <a:buChar char="•"/>
              <a:tabLst>
                <a:tab pos="354965" algn="l"/>
                <a:tab pos="355600" algn="l"/>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Special</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Fund</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Department-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r>
              <a:rPr kumimoji="0" lang="en-US" sz="2400" b="0" i="0" u="none" strike="noStrike" kern="1200" cap="none" spc="-4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Fee</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Supported</a:t>
            </a:r>
            <a:r>
              <a:rPr kumimoji="0" lang="en-US" sz="2400" b="0" i="0" u="none" strike="noStrike" kern="1200" cap="none" spc="-3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21</a:t>
            </a:r>
            <a:r>
              <a:rPr kumimoji="0" lang="en-US" sz="2400" b="0" i="0" u="none" strike="noStrike" kern="1200" cap="none" spc="-1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5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Million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Budget</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98450" marR="314960" lvl="0" indent="-285750" algn="l" defTabSz="457200" rtl="0" eaLnBrk="1" fontAlgn="auto" latinLnBrk="0" hangingPunct="1">
              <a:lnSpc>
                <a:spcPct val="100000"/>
              </a:lnSpc>
              <a:spcBef>
                <a:spcPts val="475"/>
              </a:spcBef>
              <a:spcAft>
                <a:spcPts val="0"/>
              </a:spcAft>
              <a:buClrTx/>
              <a:buSzTx/>
              <a:buFont typeface="Arial" panose="020B0604020202020204" pitchFamily="34" charset="0"/>
              <a:buChar char="•"/>
              <a:tabLst>
                <a:tab pos="354965" algn="l"/>
                <a:tab pos="355600" algn="l"/>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Conducted </a:t>
            </a:r>
            <a:r>
              <a:rPr kumimoji="0" lang="en-US" sz="2400" b="0" i="0" u="none" strike="noStrike" kern="1200" cap="none" spc="-5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27,000 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Countywide</a:t>
            </a:r>
            <a:r>
              <a:rPr kumimoji="0" lang="en-US" sz="2400" b="0" i="0" u="none" strike="noStrike" kern="1200" cap="none" spc="-4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Inspections</a:t>
            </a:r>
            <a:r>
              <a:rPr kumimoji="0" lang="en-US" sz="2400" b="0" i="0" u="none" strike="noStrike" kern="1200" cap="none" spc="-6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2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FY</a:t>
            </a:r>
            <a:r>
              <a:rPr kumimoji="0" lang="en-US" sz="2400" b="0" i="0" u="none" strike="noStrike" kern="1200" cap="none" spc="-2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2025</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98450" marR="5080" lvl="0" indent="-285750" algn="l" defTabSz="457200" rtl="0" eaLnBrk="1" fontAlgn="auto" latinLnBrk="0" hangingPunct="1">
              <a:lnSpc>
                <a:spcPct val="100000"/>
              </a:lnSpc>
              <a:spcBef>
                <a:spcPts val="480"/>
              </a:spcBef>
              <a:spcAft>
                <a:spcPts val="0"/>
              </a:spcAft>
              <a:buClrTx/>
              <a:buSzTx/>
              <a:buFont typeface="Arial" panose="020B0604020202020204" pitchFamily="34" charset="0"/>
              <a:buChar char="•"/>
              <a:tabLst>
                <a:tab pos="354965" algn="l"/>
                <a:tab pos="355600" algn="l"/>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114</a:t>
            </a:r>
            <a:r>
              <a:rPr kumimoji="0" lang="en-US" sz="2400" b="0" i="0" u="none" strike="noStrike" kern="1200" cap="none" spc="-2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FTE</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Specially</a:t>
            </a:r>
            <a:r>
              <a:rPr kumimoji="0" lang="en-US" sz="2400" b="0" i="0" u="none" strike="noStrike" kern="1200" cap="none" spc="-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Trained,</a:t>
            </a:r>
            <a:r>
              <a:rPr kumimoji="0" lang="en-US" sz="2400" b="0" i="0" u="none" strike="noStrike" kern="1200" cap="none" spc="-1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Registered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Environmental</a:t>
            </a:r>
            <a:r>
              <a:rPr kumimoji="0" lang="en-US" sz="2400" b="0" i="0" u="none" strike="noStrike" kern="1200" cap="none" spc="-6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Health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Specialists</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and</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Support</a:t>
            </a:r>
            <a:r>
              <a:rPr kumimoji="0" lang="en-US" sz="2400" b="0" i="0" u="none" strike="noStrike" kern="1200" cap="none" spc="-4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Staff</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98450" marR="0" lvl="0" indent="-285750" algn="l" defTabSz="457200" rtl="0" eaLnBrk="1" fontAlgn="auto" latinLnBrk="0" hangingPunct="1">
              <a:lnSpc>
                <a:spcPct val="100000"/>
              </a:lnSpc>
              <a:spcBef>
                <a:spcPts val="480"/>
              </a:spcBef>
              <a:spcAft>
                <a:spcPts val="0"/>
              </a:spcAft>
              <a:buClrTx/>
              <a:buSzTx/>
              <a:buFont typeface="Arial" panose="020B0604020202020204" pitchFamily="34" charset="0"/>
              <a:buChar char="•"/>
              <a:tabLst>
                <a:tab pos="354965" algn="l"/>
                <a:tab pos="355600" algn="l"/>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31</a:t>
            </a:r>
            <a:r>
              <a:rPr kumimoji="0" lang="en-US" sz="2400" b="0" i="0" u="none" strike="noStrike" kern="1200" cap="none" spc="-1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Programs</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D002C7CD-9669-0EA5-E34E-C299364118A5}"/>
              </a:ext>
            </a:extLst>
          </p:cNvPr>
          <p:cNvSpPr txBox="1"/>
          <p:nvPr/>
        </p:nvSpPr>
        <p:spPr>
          <a:xfrm>
            <a:off x="3422967" y="1045633"/>
            <a:ext cx="2286000" cy="461665"/>
          </a:xfrm>
          <a:prstGeom prst="rect">
            <a:avLst/>
          </a:prstGeom>
          <a:noFill/>
        </p:spPr>
        <p:txBody>
          <a:bodyPr wrap="square" rtlCol="0">
            <a:spAutoFit/>
          </a:bodyPr>
          <a:lstStyle/>
          <a:p>
            <a:r>
              <a:rPr lang="en-US" sz="2400" b="1" dirty="0"/>
              <a:t>Who Are We?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sldNum" sz="quarter" idx="12"/>
          </p:nvPr>
        </p:nvSpPr>
        <p:spPr>
          <a:prstGeom prst="rect">
            <a:avLst/>
          </a:prstGeom>
        </p:spPr>
        <p:txBody>
          <a:bodyPr vert="horz" wrap="square" lIns="0" tIns="59690" rIns="0" bIns="0" rtlCol="0">
            <a:spAutoFit/>
          </a:bodyPr>
          <a:lstStyle/>
          <a:p>
            <a:pPr marL="38100">
              <a:lnSpc>
                <a:spcPct val="100000"/>
              </a:lnSpc>
              <a:spcBef>
                <a:spcPts val="470"/>
              </a:spcBef>
            </a:pPr>
            <a:fld id="{81D60167-4931-47E6-BA6A-407CBD079E47}" type="slidenum">
              <a:rPr spc="-25" dirty="0"/>
              <a:t>4</a:t>
            </a:fld>
            <a:endParaRPr spc="-25" dirty="0"/>
          </a:p>
        </p:txBody>
      </p:sp>
      <p:grpSp>
        <p:nvGrpSpPr>
          <p:cNvPr id="3" name="object 3" descr="Title Sacramento County Environmental Management Department."/>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8" name="object 8"/>
          <p:cNvSpPr txBox="1">
            <a:spLocks noGrp="1"/>
          </p:cNvSpPr>
          <p:nvPr>
            <p:ph type="title" idx="4294967295"/>
          </p:nvPr>
        </p:nvSpPr>
        <p:spPr>
          <a:xfrm>
            <a:off x="350012" y="1798343"/>
            <a:ext cx="8305800" cy="222881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The Safe Body Art Act was passed in 2012 and is intended to protect both the body art practitioner and the client from the transmission of infectious diseases through minimum statewide standards for persons who perform tattooing, body piercing, branding, and the application of permanent cosmetics. </a:t>
            </a:r>
          </a:p>
        </p:txBody>
      </p:sp>
      <p:pic>
        <p:nvPicPr>
          <p:cNvPr id="9" name="Picture 8" descr="A photo of a tattoo.">
            <a:extLst>
              <a:ext uri="{FF2B5EF4-FFF2-40B4-BE49-F238E27FC236}">
                <a16:creationId xmlns:a16="http://schemas.microsoft.com/office/drawing/2014/main" id="{05DBFF4E-3260-2D68-3653-93C4D6B38E56}"/>
              </a:ext>
            </a:extLst>
          </p:cNvPr>
          <p:cNvPicPr>
            <a:picLocks noChangeAspect="1"/>
          </p:cNvPicPr>
          <p:nvPr/>
        </p:nvPicPr>
        <p:blipFill>
          <a:blip r:embed="rId3"/>
          <a:stretch>
            <a:fillRect/>
          </a:stretch>
        </p:blipFill>
        <p:spPr>
          <a:xfrm>
            <a:off x="371348" y="4845443"/>
            <a:ext cx="2755050" cy="1798168"/>
          </a:xfrm>
          <a:prstGeom prst="rect">
            <a:avLst/>
          </a:prstGeom>
          <a:ln>
            <a:noFill/>
          </a:ln>
          <a:effectLst>
            <a:outerShdw blurRad="292100" dist="139700" dir="2700000" algn="tl" rotWithShape="0">
              <a:srgbClr val="333333">
                <a:alpha val="65000"/>
              </a:srgbClr>
            </a:outerShdw>
          </a:effectLst>
        </p:spPr>
      </p:pic>
      <p:pic>
        <p:nvPicPr>
          <p:cNvPr id="10" name="Picture 9" descr="A photo of a tattoo.">
            <a:extLst>
              <a:ext uri="{FF2B5EF4-FFF2-40B4-BE49-F238E27FC236}">
                <a16:creationId xmlns:a16="http://schemas.microsoft.com/office/drawing/2014/main" id="{F776E78C-6C89-4267-67A5-14724E1912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2897" y="4098294"/>
            <a:ext cx="2574557" cy="1798168"/>
          </a:xfrm>
          <a:prstGeom prst="rect">
            <a:avLst/>
          </a:prstGeom>
          <a:ln>
            <a:noFill/>
          </a:ln>
          <a:effectLst>
            <a:outerShdw blurRad="292100" dist="139700" dir="2700000" algn="tl" rotWithShape="0">
              <a:srgbClr val="333333">
                <a:alpha val="65000"/>
              </a:srgbClr>
            </a:outerShdw>
          </a:effectLst>
        </p:spPr>
      </p:pic>
      <p:pic>
        <p:nvPicPr>
          <p:cNvPr id="11" name="Picture 10" descr="A photo of a piercing.">
            <a:extLst>
              <a:ext uri="{FF2B5EF4-FFF2-40B4-BE49-F238E27FC236}">
                <a16:creationId xmlns:a16="http://schemas.microsoft.com/office/drawing/2014/main" id="{63E35EB7-D6BC-789A-C266-27DF29491384}"/>
              </a:ext>
            </a:extLst>
          </p:cNvPr>
          <p:cNvPicPr>
            <a:picLocks noChangeAspect="1"/>
          </p:cNvPicPr>
          <p:nvPr/>
        </p:nvPicPr>
        <p:blipFill rotWithShape="1">
          <a:blip r:embed="rId5"/>
          <a:srcRect l="11935" t="6296"/>
          <a:stretch/>
        </p:blipFill>
        <p:spPr>
          <a:xfrm>
            <a:off x="6669083" y="4740745"/>
            <a:ext cx="1905000" cy="179816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6D10E1D7-D670-F2B3-DBAC-97156D85F3EC}"/>
              </a:ext>
            </a:extLst>
          </p:cNvPr>
          <p:cNvSpPr txBox="1"/>
          <p:nvPr/>
        </p:nvSpPr>
        <p:spPr>
          <a:xfrm>
            <a:off x="3512897" y="1250302"/>
            <a:ext cx="1980030" cy="461665"/>
          </a:xfrm>
          <a:prstGeom prst="rect">
            <a:avLst/>
          </a:prstGeom>
          <a:noFill/>
        </p:spPr>
        <p:txBody>
          <a:bodyPr wrap="none" rtlCol="0">
            <a:spAutoFit/>
          </a:bodyPr>
          <a:lstStyle/>
          <a:p>
            <a:pPr algn="ctr"/>
            <a:r>
              <a:rPr lang="en-US" sz="2400" b="1" u="sng" dirty="0">
                <a:latin typeface="Arial" panose="020B0604020202020204" pitchFamily="34" charset="0"/>
                <a:cs typeface="Arial"/>
              </a:rPr>
              <a:t>Background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814513"/>
            <a:ext cx="2193925" cy="514350"/>
          </a:xfrm>
          <a:prstGeom prst="rect">
            <a:avLst/>
          </a:prstGeom>
        </p:spPr>
        <p:txBody>
          <a:bodyPr vert="horz" wrap="square" lIns="0" tIns="13335" rIns="0" bIns="0" rtlCol="0">
            <a:spAutoFit/>
          </a:bodyPr>
          <a:lstStyle/>
          <a:p>
            <a:pPr marL="12700">
              <a:lnSpc>
                <a:spcPct val="100000"/>
              </a:lnSpc>
              <a:spcBef>
                <a:spcPts val="105"/>
              </a:spcBef>
            </a:pPr>
            <a:r>
              <a:rPr sz="3200" spc="-10" dirty="0">
                <a:latin typeface="Arial" panose="020B0604020202020204" pitchFamily="34" charset="0"/>
                <a:cs typeface="Arial" panose="020B0604020202020204" pitchFamily="34" charset="0"/>
              </a:rPr>
              <a:t>Background</a:t>
            </a:r>
            <a:endParaRPr sz="3200" dirty="0">
              <a:latin typeface="Arial" panose="020B0604020202020204" pitchFamily="34" charset="0"/>
              <a:cs typeface="Arial" panose="020B0604020202020204" pitchFamily="34" charset="0"/>
            </a:endParaRPr>
          </a:p>
        </p:txBody>
      </p:sp>
      <p:grpSp>
        <p:nvGrpSpPr>
          <p:cNvPr id="3" name="object 3" descr="Ttile Sacramento County Environmetal Management Department."/>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dirty="0">
              <a:latin typeface="Century Gothic"/>
              <a:cs typeface="Century Gothic"/>
            </a:endParaRPr>
          </a:p>
        </p:txBody>
      </p:sp>
      <p:sp>
        <p:nvSpPr>
          <p:cNvPr id="8" name="object 8"/>
          <p:cNvSpPr txBox="1"/>
          <p:nvPr/>
        </p:nvSpPr>
        <p:spPr>
          <a:xfrm>
            <a:off x="1096962" y="2328863"/>
            <a:ext cx="7239000" cy="3352200"/>
          </a:xfrm>
          <a:prstGeom prst="rect">
            <a:avLst/>
          </a:prstGeom>
        </p:spPr>
        <p:txBody>
          <a:bodyPr vert="horz" wrap="square" lIns="0" tIns="12700" rIns="0" bIns="0" rtlCol="0">
            <a:spAutoFit/>
          </a:bodyPr>
          <a:lstStyle/>
          <a:p>
            <a:pPr marL="342900" indent="-342900">
              <a:spcBef>
                <a:spcPts val="600"/>
              </a:spcBef>
              <a:buFont typeface="Courier New" panose="02070309020205020404" pitchFamily="49" charset="0"/>
              <a:buChar char="o"/>
            </a:pPr>
            <a:r>
              <a:rPr lang="en-US" sz="2400" dirty="0">
                <a:latin typeface="Arial" panose="020B0604020202020204" pitchFamily="34" charset="0"/>
              </a:rPr>
              <a:t>Conducts annual inspections at Body Art Facilities</a:t>
            </a:r>
          </a:p>
          <a:p>
            <a:pPr marL="342900" indent="-342900">
              <a:spcBef>
                <a:spcPts val="600"/>
              </a:spcBef>
              <a:buFont typeface="Courier New" panose="02070309020205020404" pitchFamily="49" charset="0"/>
              <a:buChar char="o"/>
            </a:pPr>
            <a:r>
              <a:rPr lang="en-US" sz="2400" dirty="0">
                <a:latin typeface="Arial" panose="020B0604020202020204" pitchFamily="34" charset="0"/>
              </a:rPr>
              <a:t>Ensures that tattoo artists are registered</a:t>
            </a:r>
          </a:p>
          <a:p>
            <a:pPr marL="342900" indent="-342900">
              <a:spcBef>
                <a:spcPts val="600"/>
              </a:spcBef>
              <a:buFont typeface="Courier New" panose="02070309020205020404" pitchFamily="49" charset="0"/>
              <a:buChar char="o"/>
            </a:pPr>
            <a:r>
              <a:rPr lang="en-US" sz="2400" dirty="0">
                <a:latin typeface="Arial" panose="020B0604020202020204" pitchFamily="34" charset="0"/>
              </a:rPr>
              <a:t>Maintains registration records for body art practitioners</a:t>
            </a:r>
          </a:p>
          <a:p>
            <a:pPr marL="800100" lvl="1" indent="-342900">
              <a:spcBef>
                <a:spcPts val="600"/>
              </a:spcBef>
              <a:buFont typeface="Wingdings" panose="05000000000000000000" pitchFamily="2" charset="2"/>
              <a:buChar char="§"/>
            </a:pPr>
            <a:r>
              <a:rPr lang="en-US" sz="2400" dirty="0">
                <a:latin typeface="Arial" panose="020B0604020202020204" pitchFamily="34" charset="0"/>
              </a:rPr>
              <a:t>Proof of completion of Bloodborne Pathogens training</a:t>
            </a:r>
          </a:p>
          <a:p>
            <a:pPr marL="800100" lvl="1" indent="-342900">
              <a:spcBef>
                <a:spcPts val="600"/>
              </a:spcBef>
              <a:buFont typeface="Wingdings" panose="05000000000000000000" pitchFamily="2" charset="2"/>
              <a:buChar char="§"/>
            </a:pPr>
            <a:r>
              <a:rPr lang="en-US" sz="2400" dirty="0">
                <a:latin typeface="Arial" panose="020B0604020202020204" pitchFamily="34" charset="0"/>
              </a:rPr>
              <a:t>Hepatitis B vaccination or declination form</a:t>
            </a:r>
          </a:p>
          <a:p>
            <a:pPr marL="342900" lvl="1" indent="-342900">
              <a:spcBef>
                <a:spcPts val="600"/>
              </a:spcBef>
              <a:buFont typeface="Courier New" panose="02070309020205020404" pitchFamily="49" charset="0"/>
              <a:buChar char="o"/>
            </a:pPr>
            <a:r>
              <a:rPr lang="en-US" sz="2400" dirty="0">
                <a:latin typeface="Arial" panose="020B0604020202020204" pitchFamily="34" charset="0"/>
              </a:rPr>
              <a:t>Plan Review for Body Art Facilities</a:t>
            </a:r>
          </a:p>
        </p:txBody>
      </p:sp>
      <p:sp>
        <p:nvSpPr>
          <p:cNvPr id="10" name="TextBox 9">
            <a:extLst>
              <a:ext uri="{FF2B5EF4-FFF2-40B4-BE49-F238E27FC236}">
                <a16:creationId xmlns:a16="http://schemas.microsoft.com/office/drawing/2014/main" id="{8C39A1B8-0804-41CB-AE56-B6BAA647740B}"/>
              </a:ext>
            </a:extLst>
          </p:cNvPr>
          <p:cNvSpPr txBox="1"/>
          <p:nvPr/>
        </p:nvSpPr>
        <p:spPr>
          <a:xfrm>
            <a:off x="2699067" y="1455419"/>
            <a:ext cx="3733800" cy="461665"/>
          </a:xfrm>
          <a:prstGeom prst="rect">
            <a:avLst/>
          </a:prstGeom>
          <a:noFill/>
        </p:spPr>
        <p:txBody>
          <a:bodyPr wrap="square" rtlCol="0">
            <a:spAutoFit/>
          </a:bodyPr>
          <a:lstStyle/>
          <a:p>
            <a:pPr algn="ctr"/>
            <a:r>
              <a:rPr lang="en-US" sz="2400" b="1" u="sng" dirty="0">
                <a:latin typeface="Arial" panose="020B0604020202020204" pitchFamily="34" charset="0"/>
              </a:rPr>
              <a:t>Body Art Program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45260" y="1842387"/>
            <a:ext cx="7305675" cy="1490152"/>
          </a:xfrm>
          <a:prstGeom prst="rect">
            <a:avLst/>
          </a:prstGeom>
        </p:spPr>
        <p:txBody>
          <a:bodyPr vert="horz" wrap="square" lIns="0" tIns="12700" rIns="0" bIns="0" rtlCol="0">
            <a:spAutoFit/>
          </a:bodyPr>
          <a:lstStyle/>
          <a:p>
            <a:pPr marL="285750" indent="-285750">
              <a:buFont typeface="Courier New" panose="02070309020205020404" pitchFamily="49" charset="0"/>
              <a:buChar char="o"/>
            </a:pPr>
            <a:r>
              <a:rPr lang="en-US" sz="2400" dirty="0">
                <a:latin typeface="Arial" panose="020B0604020202020204" pitchFamily="34" charset="0"/>
              </a:rPr>
              <a:t>Sanitation/Decontamination</a:t>
            </a:r>
          </a:p>
          <a:p>
            <a:pPr marL="285750" indent="-285750">
              <a:buFont typeface="Courier New" panose="02070309020205020404" pitchFamily="49" charset="0"/>
              <a:buChar char="o"/>
            </a:pPr>
            <a:r>
              <a:rPr lang="en-US" sz="2400" dirty="0">
                <a:latin typeface="Arial" panose="020B0604020202020204" pitchFamily="34" charset="0"/>
              </a:rPr>
              <a:t>Handwashing/Restrooms</a:t>
            </a:r>
          </a:p>
          <a:p>
            <a:pPr marL="285750" indent="-285750">
              <a:buFont typeface="Courier New" panose="02070309020205020404" pitchFamily="49" charset="0"/>
              <a:buChar char="o"/>
            </a:pPr>
            <a:r>
              <a:rPr lang="en-US" sz="2400" dirty="0">
                <a:latin typeface="Arial" panose="020B0604020202020204" pitchFamily="34" charset="0"/>
              </a:rPr>
              <a:t>Infection Prevention and Control Plan</a:t>
            </a:r>
          </a:p>
          <a:p>
            <a:pPr marL="285750" indent="-285750">
              <a:buFont typeface="Courier New" panose="02070309020205020404" pitchFamily="49" charset="0"/>
              <a:buChar char="o"/>
            </a:pPr>
            <a:r>
              <a:rPr lang="en-US" sz="2400" dirty="0">
                <a:latin typeface="Arial" panose="020B0604020202020204" pitchFamily="34" charset="0"/>
              </a:rPr>
              <a:t>Biohazard Management</a:t>
            </a:r>
          </a:p>
        </p:txBody>
      </p:sp>
      <p:grpSp>
        <p:nvGrpSpPr>
          <p:cNvPr id="4" name="object 4" descr="Title Sacramento County Environmental Management Department."/>
          <p:cNvGrpSpPr/>
          <p:nvPr/>
        </p:nvGrpSpPr>
        <p:grpSpPr>
          <a:xfrm>
            <a:off x="-4572" y="-4572"/>
            <a:ext cx="9141460" cy="1010919"/>
            <a:chOff x="-4572" y="-4572"/>
            <a:chExt cx="9141460" cy="1010919"/>
          </a:xfrm>
          <a:solidFill>
            <a:srgbClr val="0070C0"/>
          </a:solidFill>
        </p:grpSpPr>
        <p:sp>
          <p:nvSpPr>
            <p:cNvPr id="5" name="object 5"/>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6" name="object 6"/>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7" name="object 7"/>
            <p:cNvPicPr/>
            <p:nvPr/>
          </p:nvPicPr>
          <p:blipFill>
            <a:blip r:embed="rId2" cstate="print"/>
            <a:stretch>
              <a:fillRect/>
            </a:stretch>
          </p:blipFill>
          <p:spPr>
            <a:xfrm>
              <a:off x="312420" y="188976"/>
              <a:ext cx="2438399" cy="510539"/>
            </a:xfrm>
            <a:prstGeom prst="rect">
              <a:avLst/>
            </a:prstGeom>
            <a:grpFill/>
          </p:spPr>
        </p:pic>
      </p:grpSp>
      <p:sp>
        <p:nvSpPr>
          <p:cNvPr id="8" name="object 8"/>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11" name="object 11">
            <a:extLst>
              <a:ext uri="{FF2B5EF4-FFF2-40B4-BE49-F238E27FC236}">
                <a16:creationId xmlns:a16="http://schemas.microsoft.com/office/drawing/2014/main" id="{3DAC3F59-7E28-7A58-0B51-5593685DEB39}"/>
              </a:ext>
            </a:extLst>
          </p:cNvPr>
          <p:cNvSpPr txBox="1"/>
          <p:nvPr/>
        </p:nvSpPr>
        <p:spPr>
          <a:xfrm>
            <a:off x="2491930" y="3934310"/>
            <a:ext cx="4160140" cy="2734714"/>
          </a:xfrm>
          <a:prstGeom prst="rect">
            <a:avLst/>
          </a:prstGeom>
          <a:ln w="9144">
            <a:solidFill>
              <a:srgbClr val="FFC000"/>
            </a:solidFill>
          </a:ln>
        </p:spPr>
        <p:txBody>
          <a:bodyPr vert="horz" wrap="square" lIns="0" tIns="144780" rIns="0" bIns="0" rtlCol="0">
            <a:spAutoFit/>
          </a:bodyPr>
          <a:lstStyle/>
          <a:p>
            <a:pPr marL="342900" indent="-342900">
              <a:lnSpc>
                <a:spcPct val="100000"/>
              </a:lnSpc>
              <a:spcBef>
                <a:spcPts val="600"/>
              </a:spcBef>
              <a:buFont typeface="Wingdings" panose="05000000000000000000" pitchFamily="2" charset="2"/>
              <a:buChar char="§"/>
            </a:pPr>
            <a:r>
              <a:rPr sz="2400" dirty="0">
                <a:latin typeface="Arial" panose="020B0604020202020204" pitchFamily="34" charset="0"/>
                <a:cs typeface="Arial"/>
              </a:rPr>
              <a:t>Routine</a:t>
            </a:r>
            <a:r>
              <a:rPr sz="2400" spc="5" dirty="0">
                <a:latin typeface="Arial" panose="020B0604020202020204" pitchFamily="34" charset="0"/>
                <a:cs typeface="Arial"/>
              </a:rPr>
              <a:t> </a:t>
            </a:r>
            <a:r>
              <a:rPr sz="2400" spc="-10" dirty="0">
                <a:latin typeface="Arial" panose="020B0604020202020204" pitchFamily="34" charset="0"/>
                <a:cs typeface="Arial"/>
              </a:rPr>
              <a:t>inspections</a:t>
            </a:r>
            <a:r>
              <a:rPr lang="en-US" sz="2400" spc="-10" dirty="0">
                <a:latin typeface="Arial" panose="020B0604020202020204" pitchFamily="34" charset="0"/>
                <a:cs typeface="Arial"/>
              </a:rPr>
              <a:t>: 174</a:t>
            </a:r>
            <a:endParaRPr lang="en-US" sz="2400" dirty="0">
              <a:latin typeface="Arial" panose="020B0604020202020204" pitchFamily="34" charset="0"/>
              <a:cs typeface="Arial"/>
            </a:endParaRPr>
          </a:p>
          <a:p>
            <a:pPr marL="342900" indent="-342900">
              <a:lnSpc>
                <a:spcPct val="100000"/>
              </a:lnSpc>
              <a:spcBef>
                <a:spcPts val="600"/>
              </a:spcBef>
              <a:buFont typeface="Wingdings" panose="05000000000000000000" pitchFamily="2" charset="2"/>
              <a:buChar char="§"/>
            </a:pPr>
            <a:r>
              <a:rPr sz="2400" spc="-10" dirty="0">
                <a:latin typeface="Arial" panose="020B0604020202020204" pitchFamily="34" charset="0"/>
                <a:cs typeface="Arial"/>
              </a:rPr>
              <a:t>Re</a:t>
            </a:r>
            <a:r>
              <a:rPr lang="en-US" sz="2400" spc="-10" dirty="0">
                <a:latin typeface="Arial" panose="020B0604020202020204" pitchFamily="34" charset="0"/>
                <a:cs typeface="Arial"/>
              </a:rPr>
              <a:t>-</a:t>
            </a:r>
            <a:r>
              <a:rPr sz="2400" spc="-10" dirty="0">
                <a:latin typeface="Arial" panose="020B0604020202020204" pitchFamily="34" charset="0"/>
                <a:cs typeface="Arial"/>
              </a:rPr>
              <a:t>inspections</a:t>
            </a:r>
            <a:r>
              <a:rPr lang="en-US" sz="2400" spc="-10" dirty="0">
                <a:latin typeface="Arial" panose="020B0604020202020204" pitchFamily="34" charset="0"/>
                <a:cs typeface="Arial"/>
              </a:rPr>
              <a:t>: 1</a:t>
            </a:r>
          </a:p>
          <a:p>
            <a:pPr marL="342900" indent="-342900">
              <a:lnSpc>
                <a:spcPct val="100000"/>
              </a:lnSpc>
              <a:spcBef>
                <a:spcPts val="600"/>
              </a:spcBef>
              <a:buFont typeface="Wingdings" panose="05000000000000000000" pitchFamily="2" charset="2"/>
              <a:buChar char="§"/>
            </a:pPr>
            <a:r>
              <a:rPr lang="en-US" sz="2400" spc="-10" dirty="0">
                <a:latin typeface="Arial" panose="020B0604020202020204" pitchFamily="34" charset="0"/>
                <a:cs typeface="Arial"/>
              </a:rPr>
              <a:t>Practitioner Registered: 438</a:t>
            </a:r>
          </a:p>
          <a:p>
            <a:pPr marL="342900" indent="-342900">
              <a:lnSpc>
                <a:spcPct val="100000"/>
              </a:lnSpc>
              <a:spcBef>
                <a:spcPts val="600"/>
              </a:spcBef>
              <a:buFont typeface="Wingdings" panose="05000000000000000000" pitchFamily="2" charset="2"/>
              <a:buChar char="§"/>
            </a:pPr>
            <a:r>
              <a:rPr lang="en-US" sz="2400" spc="-10" dirty="0">
                <a:latin typeface="Arial" panose="020B0604020202020204" pitchFamily="34" charset="0"/>
                <a:cs typeface="Arial"/>
              </a:rPr>
              <a:t>Temporary Practitioner: 70</a:t>
            </a:r>
          </a:p>
          <a:p>
            <a:pPr marL="342900" indent="-342900">
              <a:lnSpc>
                <a:spcPct val="100000"/>
              </a:lnSpc>
              <a:spcBef>
                <a:spcPts val="600"/>
              </a:spcBef>
              <a:buFont typeface="Wingdings" panose="05000000000000000000" pitchFamily="2" charset="2"/>
              <a:buChar char="§"/>
            </a:pPr>
            <a:r>
              <a:rPr lang="en-US" sz="2400" spc="-10" dirty="0">
                <a:latin typeface="Arial" panose="020B0604020202020204" pitchFamily="34" charset="0"/>
                <a:cs typeface="Arial"/>
              </a:rPr>
              <a:t>Body Art Event Permits: 11</a:t>
            </a:r>
          </a:p>
          <a:p>
            <a:pPr marL="342900" indent="-342900">
              <a:lnSpc>
                <a:spcPct val="100000"/>
              </a:lnSpc>
              <a:spcBef>
                <a:spcPts val="600"/>
              </a:spcBef>
              <a:buFont typeface="Wingdings" panose="05000000000000000000" pitchFamily="2" charset="2"/>
              <a:buChar char="§"/>
            </a:pPr>
            <a:r>
              <a:rPr lang="en-US" sz="2400" spc="-10" dirty="0">
                <a:latin typeface="Arial" panose="020B0604020202020204" pitchFamily="34" charset="0"/>
                <a:cs typeface="Arial"/>
              </a:rPr>
              <a:t>Plans Reviewed: 30</a:t>
            </a:r>
            <a:endParaRPr sz="2400" dirty="0">
              <a:latin typeface="Arial" panose="020B0604020202020204" pitchFamily="34" charset="0"/>
              <a:cs typeface="Arial"/>
            </a:endParaRPr>
          </a:p>
        </p:txBody>
      </p:sp>
      <p:sp>
        <p:nvSpPr>
          <p:cNvPr id="10" name="Title 9">
            <a:extLst>
              <a:ext uri="{FF2B5EF4-FFF2-40B4-BE49-F238E27FC236}">
                <a16:creationId xmlns:a16="http://schemas.microsoft.com/office/drawing/2014/main" id="{360E06F4-46A8-4E87-179A-19D2234EC589}"/>
              </a:ext>
            </a:extLst>
          </p:cNvPr>
          <p:cNvSpPr txBox="1">
            <a:spLocks noGrp="1"/>
          </p:cNvSpPr>
          <p:nvPr>
            <p:ph type="title" idx="4294967295"/>
          </p:nvPr>
        </p:nvSpPr>
        <p:spPr>
          <a:xfrm>
            <a:off x="3276600" y="1191058"/>
            <a:ext cx="25908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chemeClr val="tx1"/>
                </a:solidFill>
                <a:effectLst/>
                <a:uLnTx/>
                <a:uFillTx/>
                <a:latin typeface="Arial" panose="020B0604020202020204" pitchFamily="34" charset="0"/>
                <a:ea typeface="+mn-ea"/>
                <a:cs typeface="+mn-cs"/>
              </a:rPr>
              <a:t>Inspections</a:t>
            </a:r>
          </a:p>
        </p:txBody>
      </p:sp>
      <p:sp>
        <p:nvSpPr>
          <p:cNvPr id="2" name="TextBox 1">
            <a:extLst>
              <a:ext uri="{FF2B5EF4-FFF2-40B4-BE49-F238E27FC236}">
                <a16:creationId xmlns:a16="http://schemas.microsoft.com/office/drawing/2014/main" id="{3905B02C-DAA9-6B84-E432-C8C9974A57A1}"/>
              </a:ext>
            </a:extLst>
          </p:cNvPr>
          <p:cNvSpPr txBox="1"/>
          <p:nvPr/>
        </p:nvSpPr>
        <p:spPr>
          <a:xfrm>
            <a:off x="3688008" y="3434868"/>
            <a:ext cx="1767984" cy="738664"/>
          </a:xfrm>
          <a:prstGeom prst="rect">
            <a:avLst/>
          </a:prstGeom>
          <a:noFill/>
        </p:spPr>
        <p:txBody>
          <a:bodyPr wrap="none" rtlCol="0">
            <a:spAutoFit/>
          </a:bodyPr>
          <a:lstStyle/>
          <a:p>
            <a:pPr algn="ctr"/>
            <a:r>
              <a:rPr lang="en-US" sz="2400" b="1" u="sng" dirty="0">
                <a:uFill>
                  <a:solidFill>
                    <a:srgbClr val="000000"/>
                  </a:solidFill>
                </a:uFill>
                <a:latin typeface="Arial" panose="020B0604020202020204" pitchFamily="34" charset="0"/>
                <a:cs typeface="Arial"/>
              </a:rPr>
              <a:t>In</a:t>
            </a:r>
            <a:r>
              <a:rPr lang="en-US" sz="2400" b="1" u="sng" spc="-35" dirty="0">
                <a:uFill>
                  <a:solidFill>
                    <a:srgbClr val="000000"/>
                  </a:solidFill>
                </a:uFill>
                <a:latin typeface="Arial" panose="020B0604020202020204" pitchFamily="34" charset="0"/>
                <a:cs typeface="Arial"/>
              </a:rPr>
              <a:t> </a:t>
            </a:r>
            <a:r>
              <a:rPr lang="en-US" sz="2400" b="1" u="sng" dirty="0">
                <a:uFill>
                  <a:solidFill>
                    <a:srgbClr val="000000"/>
                  </a:solidFill>
                </a:uFill>
                <a:latin typeface="Arial" panose="020B0604020202020204" pitchFamily="34" charset="0"/>
                <a:cs typeface="Arial"/>
              </a:rPr>
              <a:t>FY</a:t>
            </a:r>
            <a:r>
              <a:rPr lang="en-US" sz="2400" b="1" u="sng" spc="-50" dirty="0">
                <a:uFill>
                  <a:solidFill>
                    <a:srgbClr val="000000"/>
                  </a:solidFill>
                </a:uFill>
                <a:latin typeface="Arial" panose="020B0604020202020204" pitchFamily="34" charset="0"/>
                <a:cs typeface="Arial"/>
              </a:rPr>
              <a:t> </a:t>
            </a:r>
            <a:r>
              <a:rPr lang="en-US" sz="2400" b="1" u="sng" spc="-10" dirty="0">
                <a:uFill>
                  <a:solidFill>
                    <a:srgbClr val="000000"/>
                  </a:solidFill>
                </a:uFill>
                <a:latin typeface="Arial" panose="020B0604020202020204" pitchFamily="34" charset="0"/>
                <a:cs typeface="Arial"/>
              </a:rPr>
              <a:t>24/25</a:t>
            </a:r>
            <a:endParaRPr lang="en-US" sz="2400" b="1" dirty="0">
              <a:latin typeface="Arial" panose="020B0604020202020204" pitchFamily="34" charset="0"/>
              <a:cs typeface="Arial"/>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1905000"/>
            <a:ext cx="7510463" cy="4573047"/>
          </a:xfrm>
          <a:prstGeom prst="rect">
            <a:avLst/>
          </a:prstGeom>
        </p:spPr>
        <p:txBody>
          <a:bodyPr vert="horz" wrap="square" lIns="0" tIns="12700" rIns="0" bIns="0" rtlCol="0">
            <a:spAutoFit/>
          </a:bodyPr>
          <a:lstStyle/>
          <a:p>
            <a:pPr marL="298450" marR="5080" indent="-285750">
              <a:lnSpc>
                <a:spcPct val="100000"/>
              </a:lnSpc>
              <a:spcBef>
                <a:spcPts val="100"/>
              </a:spcBef>
              <a:buFont typeface="Courier New" panose="02070309020205020404" pitchFamily="49" charset="0"/>
              <a:buChar char="o"/>
              <a:tabLst>
                <a:tab pos="705485" algn="l"/>
              </a:tabLst>
            </a:pPr>
            <a:r>
              <a:rPr lang="en-US" dirty="0">
                <a:latin typeface="Arial" panose="020B0604020202020204" pitchFamily="34" charset="0"/>
                <a:cs typeface="Arial"/>
              </a:rPr>
              <a:t>Do Not Receive General Fund</a:t>
            </a:r>
          </a:p>
          <a:p>
            <a:pPr marL="298450" marR="5080" indent="-285750">
              <a:lnSpc>
                <a:spcPct val="100000"/>
              </a:lnSpc>
              <a:spcBef>
                <a:spcPts val="100"/>
              </a:spcBef>
              <a:buFont typeface="Courier New" panose="02070309020205020404" pitchFamily="49" charset="0"/>
              <a:buChar char="o"/>
              <a:tabLst>
                <a:tab pos="705485" algn="l"/>
              </a:tabLst>
            </a:pPr>
            <a:r>
              <a:rPr lang="en-US" dirty="0">
                <a:latin typeface="Arial" panose="020B0604020202020204" pitchFamily="34" charset="0"/>
                <a:cs typeface="Arial"/>
              </a:rPr>
              <a:t>SCC 6.99.170 Allows for full cost recovery for the administering the program:</a:t>
            </a:r>
          </a:p>
          <a:p>
            <a:pPr marL="755650" marR="5080" lvl="1" indent="-285750">
              <a:spcBef>
                <a:spcPts val="100"/>
              </a:spcBef>
              <a:buFont typeface="Wingdings" panose="05000000000000000000" pitchFamily="2" charset="2"/>
              <a:buChar char="§"/>
              <a:tabLst>
                <a:tab pos="705485" algn="l"/>
              </a:tabLst>
            </a:pPr>
            <a:r>
              <a:rPr lang="en-US" dirty="0">
                <a:latin typeface="Arial" panose="020B0604020202020204" pitchFamily="34" charset="0"/>
                <a:cs typeface="Arial"/>
              </a:rPr>
              <a:t>Permit</a:t>
            </a:r>
          </a:p>
          <a:p>
            <a:pPr marL="755650" marR="5080" lvl="1" indent="-285750">
              <a:spcBef>
                <a:spcPts val="100"/>
              </a:spcBef>
              <a:buFont typeface="Wingdings" panose="05000000000000000000" pitchFamily="2" charset="2"/>
              <a:buChar char="§"/>
              <a:tabLst>
                <a:tab pos="705485" algn="l"/>
              </a:tabLst>
            </a:pPr>
            <a:r>
              <a:rPr lang="en-US" dirty="0">
                <a:latin typeface="Arial" panose="020B0604020202020204" pitchFamily="34" charset="0"/>
                <a:cs typeface="Arial"/>
              </a:rPr>
              <a:t>Licensing</a:t>
            </a:r>
          </a:p>
          <a:p>
            <a:pPr marL="755650" marR="5080" lvl="1" indent="-285750">
              <a:spcBef>
                <a:spcPts val="100"/>
              </a:spcBef>
              <a:buFont typeface="Wingdings" panose="05000000000000000000" pitchFamily="2" charset="2"/>
              <a:buChar char="§"/>
              <a:tabLst>
                <a:tab pos="705485" algn="l"/>
              </a:tabLst>
            </a:pPr>
            <a:r>
              <a:rPr lang="en-US" dirty="0">
                <a:latin typeface="Arial" panose="020B0604020202020204" pitchFamily="34" charset="0"/>
                <a:cs typeface="Arial"/>
              </a:rPr>
              <a:t>Registration</a:t>
            </a:r>
          </a:p>
          <a:p>
            <a:pPr marL="755650" marR="5080" lvl="1" indent="-285750">
              <a:spcBef>
                <a:spcPts val="100"/>
              </a:spcBef>
              <a:buFont typeface="Wingdings" panose="05000000000000000000" pitchFamily="2" charset="2"/>
              <a:buChar char="§"/>
              <a:tabLst>
                <a:tab pos="705485" algn="l"/>
              </a:tabLst>
            </a:pPr>
            <a:r>
              <a:rPr lang="en-US" dirty="0">
                <a:latin typeface="Arial" panose="020B0604020202020204" pitchFamily="34" charset="0"/>
                <a:cs typeface="Arial"/>
              </a:rPr>
              <a:t>Inspection</a:t>
            </a:r>
          </a:p>
          <a:p>
            <a:pPr marL="298450" marR="5080" indent="-285750">
              <a:spcBef>
                <a:spcPts val="100"/>
              </a:spcBef>
              <a:buFont typeface="Courier New" panose="02070309020205020404" pitchFamily="49" charset="0"/>
              <a:buChar char="o"/>
              <a:tabLst>
                <a:tab pos="705485" algn="l"/>
              </a:tabLst>
            </a:pPr>
            <a:r>
              <a:rPr lang="en-US" dirty="0">
                <a:latin typeface="Arial" panose="020B0604020202020204" pitchFamily="34" charset="0"/>
                <a:cs typeface="Arial"/>
              </a:rPr>
              <a:t>Health and Safety Code, Chapter 7, Section 119324.5 Allows for full cost recovery for administering the program:</a:t>
            </a:r>
          </a:p>
          <a:p>
            <a:pPr marL="755650" marR="5080" lvl="1" indent="-285750">
              <a:spcBef>
                <a:spcPts val="100"/>
              </a:spcBef>
              <a:buFont typeface="Wingdings" panose="05000000000000000000" pitchFamily="2" charset="2"/>
              <a:buChar char="§"/>
              <a:tabLst>
                <a:tab pos="705485" algn="l"/>
              </a:tabLst>
            </a:pPr>
            <a:r>
              <a:rPr lang="en-US" dirty="0">
                <a:latin typeface="Arial" panose="020B0604020202020204" pitchFamily="34" charset="0"/>
                <a:cs typeface="Arial"/>
              </a:rPr>
              <a:t>Issuing license and permits</a:t>
            </a:r>
          </a:p>
          <a:p>
            <a:pPr marL="755650" marR="5080" lvl="1" indent="-285750">
              <a:spcBef>
                <a:spcPts val="100"/>
              </a:spcBef>
              <a:buFont typeface="Wingdings" panose="05000000000000000000" pitchFamily="2" charset="2"/>
              <a:buChar char="§"/>
              <a:tabLst>
                <a:tab pos="705485" algn="l"/>
              </a:tabLst>
            </a:pPr>
            <a:r>
              <a:rPr lang="en-US" dirty="0">
                <a:latin typeface="Arial" panose="020B0604020202020204" pitchFamily="34" charset="0"/>
                <a:cs typeface="Arial"/>
              </a:rPr>
              <a:t>Inspections, investigations, audits, enforcing orders, and administrative enforcement</a:t>
            </a:r>
          </a:p>
          <a:p>
            <a:pPr marL="298450" marR="5080" indent="-285750">
              <a:lnSpc>
                <a:spcPct val="100000"/>
              </a:lnSpc>
              <a:spcBef>
                <a:spcPts val="100"/>
              </a:spcBef>
              <a:buFont typeface="Courier New" panose="02070309020205020404" pitchFamily="49" charset="0"/>
              <a:buChar char="o"/>
              <a:tabLst>
                <a:tab pos="705485" algn="l"/>
              </a:tabLst>
            </a:pPr>
            <a:r>
              <a:rPr lang="en-US" dirty="0">
                <a:latin typeface="Arial" panose="020B0604020202020204" pitchFamily="34" charset="0"/>
                <a:cs typeface="Arial"/>
              </a:rPr>
              <a:t>Dedicated Environmental Specialist</a:t>
            </a:r>
          </a:p>
          <a:p>
            <a:pPr marL="298450" marR="5080" indent="-285750">
              <a:lnSpc>
                <a:spcPct val="100000"/>
              </a:lnSpc>
              <a:spcBef>
                <a:spcPts val="100"/>
              </a:spcBef>
              <a:buFont typeface="Courier New" panose="02070309020205020404" pitchFamily="49" charset="0"/>
              <a:buChar char="o"/>
              <a:tabLst>
                <a:tab pos="705485" algn="l"/>
              </a:tabLst>
            </a:pPr>
            <a:r>
              <a:rPr lang="en-US" dirty="0">
                <a:latin typeface="Arial" panose="020B0604020202020204" pitchFamily="34" charset="0"/>
                <a:cs typeface="Arial"/>
              </a:rPr>
              <a:t>Body Art Inspection must be conducted by a Registered Environmental Health Specialist and must maintain their registration through the State of California</a:t>
            </a:r>
          </a:p>
        </p:txBody>
      </p:sp>
      <p:grpSp>
        <p:nvGrpSpPr>
          <p:cNvPr id="4" name="object 4" descr="Title Sacramento County Environmental Management Department."/>
          <p:cNvGrpSpPr/>
          <p:nvPr/>
        </p:nvGrpSpPr>
        <p:grpSpPr>
          <a:xfrm>
            <a:off x="-4572" y="-4572"/>
            <a:ext cx="9141460" cy="1010919"/>
            <a:chOff x="-4572" y="-4572"/>
            <a:chExt cx="9141460" cy="1010919"/>
          </a:xfrm>
          <a:solidFill>
            <a:srgbClr val="0070C0"/>
          </a:solidFill>
        </p:grpSpPr>
        <p:sp>
          <p:nvSpPr>
            <p:cNvPr id="5" name="object 5"/>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6" name="object 6"/>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7" name="object 7"/>
            <p:cNvPicPr/>
            <p:nvPr/>
          </p:nvPicPr>
          <p:blipFill>
            <a:blip r:embed="rId2" cstate="print"/>
            <a:stretch>
              <a:fillRect/>
            </a:stretch>
          </p:blipFill>
          <p:spPr>
            <a:xfrm>
              <a:off x="312420" y="188976"/>
              <a:ext cx="2438399" cy="510539"/>
            </a:xfrm>
            <a:prstGeom prst="rect">
              <a:avLst/>
            </a:prstGeom>
            <a:grpFill/>
          </p:spPr>
        </p:pic>
      </p:grpSp>
      <p:sp>
        <p:nvSpPr>
          <p:cNvPr id="8" name="object 8"/>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10" name="Title 9">
            <a:extLst>
              <a:ext uri="{FF2B5EF4-FFF2-40B4-BE49-F238E27FC236}">
                <a16:creationId xmlns:a16="http://schemas.microsoft.com/office/drawing/2014/main" id="{3A9C6CD7-99E7-ECBE-AD6C-DFC4F8496B0B}"/>
              </a:ext>
            </a:extLst>
          </p:cNvPr>
          <p:cNvSpPr txBox="1">
            <a:spLocks noGrp="1"/>
          </p:cNvSpPr>
          <p:nvPr>
            <p:ph type="title" idx="4294967295"/>
          </p:nvPr>
        </p:nvSpPr>
        <p:spPr>
          <a:xfrm>
            <a:off x="1898967" y="1354880"/>
            <a:ext cx="5334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chemeClr val="tx1"/>
                </a:solidFill>
                <a:effectLst/>
                <a:uLnTx/>
                <a:uFillTx/>
                <a:latin typeface="Arial" panose="020B0604020202020204" pitchFamily="34" charset="0"/>
                <a:ea typeface="+mn-ea"/>
                <a:cs typeface="+mn-cs"/>
              </a:rPr>
              <a:t>Body Art Program Cost Recovery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3CA25-FAA1-D505-4E7E-AB3FDD5A7163}"/>
            </a:ext>
          </a:extLst>
        </p:cNvPr>
        <p:cNvGrpSpPr/>
        <p:nvPr/>
      </p:nvGrpSpPr>
      <p:grpSpPr>
        <a:xfrm>
          <a:off x="0" y="0"/>
          <a:ext cx="0" cy="0"/>
          <a:chOff x="0" y="0"/>
          <a:chExt cx="0" cy="0"/>
        </a:xfrm>
      </p:grpSpPr>
      <p:grpSp>
        <p:nvGrpSpPr>
          <p:cNvPr id="4" name="object 4" descr="Title Sacramento County Environmental Management Department.">
            <a:extLst>
              <a:ext uri="{FF2B5EF4-FFF2-40B4-BE49-F238E27FC236}">
                <a16:creationId xmlns:a16="http://schemas.microsoft.com/office/drawing/2014/main" id="{0C4F378B-8D3D-7193-93A3-286063600B17}"/>
              </a:ext>
            </a:extLst>
          </p:cNvPr>
          <p:cNvGrpSpPr/>
          <p:nvPr/>
        </p:nvGrpSpPr>
        <p:grpSpPr>
          <a:xfrm>
            <a:off x="-4572" y="-4572"/>
            <a:ext cx="9141460" cy="1010919"/>
            <a:chOff x="-4572" y="-4572"/>
            <a:chExt cx="9141460" cy="1010919"/>
          </a:xfrm>
          <a:solidFill>
            <a:srgbClr val="0070C0"/>
          </a:solidFill>
        </p:grpSpPr>
        <p:sp>
          <p:nvSpPr>
            <p:cNvPr id="5" name="object 5">
              <a:extLst>
                <a:ext uri="{FF2B5EF4-FFF2-40B4-BE49-F238E27FC236}">
                  <a16:creationId xmlns:a16="http://schemas.microsoft.com/office/drawing/2014/main" id="{A669EA2E-C523-DAA1-D04B-1CAB8C7A4135}"/>
                </a:ext>
              </a:extLst>
            </p:cNvPr>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6" name="object 6">
              <a:extLst>
                <a:ext uri="{FF2B5EF4-FFF2-40B4-BE49-F238E27FC236}">
                  <a16:creationId xmlns:a16="http://schemas.microsoft.com/office/drawing/2014/main" id="{43866FAA-BCA8-79A2-751C-821B08F01EBB}"/>
                </a:ext>
              </a:extLst>
            </p:cNvPr>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7" name="object 7">
              <a:extLst>
                <a:ext uri="{FF2B5EF4-FFF2-40B4-BE49-F238E27FC236}">
                  <a16:creationId xmlns:a16="http://schemas.microsoft.com/office/drawing/2014/main" id="{CBD11709-FA31-01F5-65FC-B283F631F96F}"/>
                </a:ext>
              </a:extLst>
            </p:cNvPr>
            <p:cNvPicPr/>
            <p:nvPr/>
          </p:nvPicPr>
          <p:blipFill>
            <a:blip r:embed="rId2" cstate="print"/>
            <a:stretch>
              <a:fillRect/>
            </a:stretch>
          </p:blipFill>
          <p:spPr>
            <a:xfrm>
              <a:off x="312420" y="188976"/>
              <a:ext cx="2438399" cy="510539"/>
            </a:xfrm>
            <a:prstGeom prst="rect">
              <a:avLst/>
            </a:prstGeom>
            <a:grpFill/>
          </p:spPr>
        </p:pic>
      </p:grpSp>
      <p:sp>
        <p:nvSpPr>
          <p:cNvPr id="8" name="object 8">
            <a:extLst>
              <a:ext uri="{FF2B5EF4-FFF2-40B4-BE49-F238E27FC236}">
                <a16:creationId xmlns:a16="http://schemas.microsoft.com/office/drawing/2014/main" id="{64D79E72-5BA3-4C20-5B66-0584CEB228FB}"/>
              </a:ext>
            </a:extLst>
          </p:cNvPr>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9" name="Title 8">
            <a:extLst>
              <a:ext uri="{FF2B5EF4-FFF2-40B4-BE49-F238E27FC236}">
                <a16:creationId xmlns:a16="http://schemas.microsoft.com/office/drawing/2014/main" id="{E9419A99-DC90-2166-9F70-EF9A69F7B212}"/>
              </a:ext>
            </a:extLst>
          </p:cNvPr>
          <p:cNvSpPr txBox="1">
            <a:spLocks noGrp="1"/>
          </p:cNvSpPr>
          <p:nvPr>
            <p:ph type="title" idx="4294967295"/>
          </p:nvPr>
        </p:nvSpPr>
        <p:spPr>
          <a:xfrm>
            <a:off x="2334100" y="1354771"/>
            <a:ext cx="446373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chemeClr val="tx1"/>
                </a:solidFill>
                <a:effectLst/>
                <a:uLnTx/>
                <a:uFillTx/>
                <a:latin typeface="Arial" panose="020B0604020202020204" pitchFamily="34" charset="0"/>
                <a:ea typeface="+mn-ea"/>
                <a:cs typeface="+mn-cs"/>
              </a:rPr>
              <a:t>Program Enhancements</a:t>
            </a:r>
          </a:p>
        </p:txBody>
      </p:sp>
      <p:sp>
        <p:nvSpPr>
          <p:cNvPr id="3" name="TextBox 2">
            <a:extLst>
              <a:ext uri="{FF2B5EF4-FFF2-40B4-BE49-F238E27FC236}">
                <a16:creationId xmlns:a16="http://schemas.microsoft.com/office/drawing/2014/main" id="{05B6542C-F667-513E-EF43-C612EBD42CC5}"/>
              </a:ext>
            </a:extLst>
          </p:cNvPr>
          <p:cNvSpPr txBox="1"/>
          <p:nvPr/>
        </p:nvSpPr>
        <p:spPr>
          <a:xfrm>
            <a:off x="1066800" y="2514600"/>
            <a:ext cx="7543800" cy="2677656"/>
          </a:xfrm>
          <a:prstGeom prst="rect">
            <a:avLst/>
          </a:prstGeom>
          <a:noFill/>
        </p:spPr>
        <p:txBody>
          <a:bodyPr wrap="square" rtlCol="0">
            <a:spAutoFit/>
          </a:bodyPr>
          <a:lstStyle/>
          <a:p>
            <a:pPr marL="285750" indent="-285750">
              <a:buFont typeface="Courier New" panose="02070309020205020404" pitchFamily="49" charset="0"/>
              <a:buChar char="o"/>
            </a:pPr>
            <a:r>
              <a:rPr lang="en-US" sz="2400" dirty="0">
                <a:latin typeface="Arial" panose="020B0604020202020204" pitchFamily="34" charset="0"/>
              </a:rPr>
              <a:t>Dedicated staff to assist with documentation</a:t>
            </a:r>
          </a:p>
          <a:p>
            <a:pPr marL="285750" indent="-285750">
              <a:buFont typeface="Courier New" panose="02070309020205020404" pitchFamily="49" charset="0"/>
              <a:buChar char="o"/>
            </a:pPr>
            <a:r>
              <a:rPr lang="en-US" sz="2400" dirty="0">
                <a:latin typeface="Arial" panose="020B0604020202020204" pitchFamily="34" charset="0"/>
              </a:rPr>
              <a:t>Comprehensive program reviews</a:t>
            </a:r>
          </a:p>
          <a:p>
            <a:pPr marL="285750" indent="-285750">
              <a:buFont typeface="Courier New" panose="02070309020205020404" pitchFamily="49" charset="0"/>
              <a:buChar char="o"/>
            </a:pPr>
            <a:r>
              <a:rPr lang="en-US" sz="2400" dirty="0">
                <a:latin typeface="Arial" panose="020B0604020202020204" pitchFamily="34" charset="0"/>
              </a:rPr>
              <a:t>Online payments</a:t>
            </a:r>
          </a:p>
          <a:p>
            <a:pPr marL="285750" indent="-285750">
              <a:buFont typeface="Courier New" panose="02070309020205020404" pitchFamily="49" charset="0"/>
              <a:buChar char="o"/>
            </a:pPr>
            <a:r>
              <a:rPr lang="en-US" sz="2400" dirty="0">
                <a:latin typeface="Arial" panose="020B0604020202020204" pitchFamily="34" charset="0"/>
              </a:rPr>
              <a:t>Use of technology</a:t>
            </a:r>
          </a:p>
          <a:p>
            <a:pPr marL="285750" indent="-285750">
              <a:buFont typeface="Courier New" panose="02070309020205020404" pitchFamily="49" charset="0"/>
              <a:buChar char="o"/>
            </a:pPr>
            <a:r>
              <a:rPr lang="en-US" sz="2400" dirty="0">
                <a:latin typeface="Arial" panose="020B0604020202020204" pitchFamily="34" charset="0"/>
              </a:rPr>
              <a:t>Use of GIS for resource deployment</a:t>
            </a:r>
          </a:p>
          <a:p>
            <a:pPr marL="285750" indent="-285750">
              <a:buFont typeface="Courier New" panose="02070309020205020404" pitchFamily="49" charset="0"/>
              <a:buChar char="o"/>
            </a:pPr>
            <a:r>
              <a:rPr lang="en-US" sz="2400" dirty="0">
                <a:latin typeface="Arial" panose="020B0604020202020204" pitchFamily="34" charset="0"/>
              </a:rPr>
              <a:t>Emailing of reports</a:t>
            </a:r>
          </a:p>
          <a:p>
            <a:pPr marL="285750" indent="-285750">
              <a:buFont typeface="Courier New" panose="02070309020205020404" pitchFamily="49" charset="0"/>
              <a:buChar char="o"/>
            </a:pPr>
            <a:r>
              <a:rPr lang="en-US" sz="2400" dirty="0">
                <a:latin typeface="Arial" panose="020B0604020202020204" pitchFamily="34" charset="0"/>
              </a:rPr>
              <a:t>Home to field inspections to reduce office time</a:t>
            </a:r>
          </a:p>
        </p:txBody>
      </p:sp>
    </p:spTree>
    <p:extLst>
      <p:ext uri="{BB962C8B-B14F-4D97-AF65-F5344CB8AC3E}">
        <p14:creationId xmlns:p14="http://schemas.microsoft.com/office/powerpoint/2010/main" val="248538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09073-4BA4-5F5C-3771-47693254AB83}"/>
            </a:ext>
          </a:extLst>
        </p:cNvPr>
        <p:cNvGrpSpPr/>
        <p:nvPr/>
      </p:nvGrpSpPr>
      <p:grpSpPr>
        <a:xfrm>
          <a:off x="0" y="0"/>
          <a:ext cx="0" cy="0"/>
          <a:chOff x="0" y="0"/>
          <a:chExt cx="0" cy="0"/>
        </a:xfrm>
      </p:grpSpPr>
      <p:grpSp>
        <p:nvGrpSpPr>
          <p:cNvPr id="4" name="object 4" descr="Title Sacramento County Environmental Management Department.">
            <a:extLst>
              <a:ext uri="{FF2B5EF4-FFF2-40B4-BE49-F238E27FC236}">
                <a16:creationId xmlns:a16="http://schemas.microsoft.com/office/drawing/2014/main" id="{72864709-C2FB-BF42-9615-02571EEF707C}"/>
              </a:ext>
            </a:extLst>
          </p:cNvPr>
          <p:cNvGrpSpPr/>
          <p:nvPr/>
        </p:nvGrpSpPr>
        <p:grpSpPr>
          <a:xfrm>
            <a:off x="-4572" y="-4572"/>
            <a:ext cx="9141460" cy="1010919"/>
            <a:chOff x="-4572" y="-4572"/>
            <a:chExt cx="9141460" cy="1010919"/>
          </a:xfrm>
          <a:solidFill>
            <a:srgbClr val="0070C0"/>
          </a:solidFill>
        </p:grpSpPr>
        <p:sp>
          <p:nvSpPr>
            <p:cNvPr id="5" name="object 5">
              <a:extLst>
                <a:ext uri="{FF2B5EF4-FFF2-40B4-BE49-F238E27FC236}">
                  <a16:creationId xmlns:a16="http://schemas.microsoft.com/office/drawing/2014/main" id="{A4542A87-E01F-7792-BCBE-1A3BBB6E48A6}"/>
                </a:ext>
              </a:extLst>
            </p:cNvPr>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6" name="object 6">
              <a:extLst>
                <a:ext uri="{FF2B5EF4-FFF2-40B4-BE49-F238E27FC236}">
                  <a16:creationId xmlns:a16="http://schemas.microsoft.com/office/drawing/2014/main" id="{FBA77C08-BE3D-A6C4-1A61-877E5DC62D7E}"/>
                </a:ext>
              </a:extLst>
            </p:cNvPr>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7" name="object 7">
              <a:extLst>
                <a:ext uri="{FF2B5EF4-FFF2-40B4-BE49-F238E27FC236}">
                  <a16:creationId xmlns:a16="http://schemas.microsoft.com/office/drawing/2014/main" id="{01DC84E0-185A-9F3B-7E9A-1B611114D589}"/>
                </a:ext>
              </a:extLst>
            </p:cNvPr>
            <p:cNvPicPr/>
            <p:nvPr/>
          </p:nvPicPr>
          <p:blipFill>
            <a:blip r:embed="rId2" cstate="print"/>
            <a:stretch>
              <a:fillRect/>
            </a:stretch>
          </p:blipFill>
          <p:spPr>
            <a:xfrm>
              <a:off x="312420" y="188976"/>
              <a:ext cx="2438399" cy="510539"/>
            </a:xfrm>
            <a:prstGeom prst="rect">
              <a:avLst/>
            </a:prstGeom>
            <a:grpFill/>
          </p:spPr>
        </p:pic>
      </p:grpSp>
      <p:sp>
        <p:nvSpPr>
          <p:cNvPr id="8" name="object 8">
            <a:extLst>
              <a:ext uri="{FF2B5EF4-FFF2-40B4-BE49-F238E27FC236}">
                <a16:creationId xmlns:a16="http://schemas.microsoft.com/office/drawing/2014/main" id="{5A76AE9D-F2F0-17B6-24A6-58431E86F78C}"/>
              </a:ext>
            </a:extLst>
          </p:cNvPr>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9" name="Title 8">
            <a:extLst>
              <a:ext uri="{FF2B5EF4-FFF2-40B4-BE49-F238E27FC236}">
                <a16:creationId xmlns:a16="http://schemas.microsoft.com/office/drawing/2014/main" id="{34073804-33D0-362F-FB50-2485B233669E}"/>
              </a:ext>
            </a:extLst>
          </p:cNvPr>
          <p:cNvSpPr txBox="1">
            <a:spLocks noGrp="1"/>
          </p:cNvSpPr>
          <p:nvPr>
            <p:ph type="title" idx="4294967295"/>
          </p:nvPr>
        </p:nvSpPr>
        <p:spPr>
          <a:xfrm>
            <a:off x="1594167" y="1401948"/>
            <a:ext cx="59436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chemeClr val="tx1"/>
                </a:solidFill>
                <a:effectLst/>
                <a:uLnTx/>
                <a:uFillTx/>
                <a:latin typeface="Arial" panose="020B0604020202020204" pitchFamily="34" charset="0"/>
                <a:ea typeface="+mn-ea"/>
                <a:cs typeface="+mn-cs"/>
              </a:rPr>
              <a:t>Proposed Body Art Fee Schedule</a:t>
            </a:r>
          </a:p>
        </p:txBody>
      </p:sp>
      <p:graphicFrame>
        <p:nvGraphicFramePr>
          <p:cNvPr id="10" name="Table 9">
            <a:extLst>
              <a:ext uri="{FF2B5EF4-FFF2-40B4-BE49-F238E27FC236}">
                <a16:creationId xmlns:a16="http://schemas.microsoft.com/office/drawing/2014/main" id="{D46DBCFA-7789-4C03-CC10-C139A74E986B}"/>
              </a:ext>
            </a:extLst>
          </p:cNvPr>
          <p:cNvGraphicFramePr>
            <a:graphicFrameLocks noGrp="1"/>
          </p:cNvGraphicFramePr>
          <p:nvPr>
            <p:extLst>
              <p:ext uri="{D42A27DB-BD31-4B8C-83A1-F6EECF244321}">
                <p14:modId xmlns:p14="http://schemas.microsoft.com/office/powerpoint/2010/main" val="1315867590"/>
              </p:ext>
            </p:extLst>
          </p:nvPr>
        </p:nvGraphicFramePr>
        <p:xfrm>
          <a:off x="524895" y="2347556"/>
          <a:ext cx="7581712" cy="2255520"/>
        </p:xfrm>
        <a:graphic>
          <a:graphicData uri="http://schemas.openxmlformats.org/drawingml/2006/table">
            <a:tbl>
              <a:tblPr firstRow="1" bandRow="1">
                <a:tableStyleId>{5C22544A-7EE6-4342-B048-85BDC9FD1C3A}</a:tableStyleId>
              </a:tblPr>
              <a:tblGrid>
                <a:gridCol w="395478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2331532">
                  <a:extLst>
                    <a:ext uri="{9D8B030D-6E8A-4147-A177-3AD203B41FA5}">
                      <a16:colId xmlns:a16="http://schemas.microsoft.com/office/drawing/2014/main" val="20002"/>
                    </a:ext>
                  </a:extLst>
                </a:gridCol>
              </a:tblGrid>
              <a:tr h="247707">
                <a:tc>
                  <a:txBody>
                    <a:bodyPr/>
                    <a:lstStyle/>
                    <a:p>
                      <a:pPr algn="ctr"/>
                      <a:r>
                        <a:rPr lang="en-US" sz="1600" b="0" dirty="0">
                          <a:solidFill>
                            <a:schemeClr val="tx1"/>
                          </a:solidFill>
                          <a:latin typeface="Arial" panose="020B0604020202020204" pitchFamily="34" charset="0"/>
                        </a:rPr>
                        <a:t>Fee Description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rPr>
                        <a:t>Current Fee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rPr>
                        <a:t>Effective July 1, 2026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264883">
                <a:tc>
                  <a:txBody>
                    <a:bodyPr/>
                    <a:lstStyle/>
                    <a:p>
                      <a:pPr algn="l"/>
                      <a:r>
                        <a:rPr lang="en-US" sz="1600" dirty="0">
                          <a:latin typeface="Arial" panose="020B0604020202020204" pitchFamily="34" charset="0"/>
                        </a:rPr>
                        <a:t>Body Art Practitioner</a:t>
                      </a:r>
                      <a:r>
                        <a:rPr lang="en-US" sz="1600" baseline="0" dirty="0">
                          <a:latin typeface="Arial" panose="020B0604020202020204" pitchFamily="34" charset="0"/>
                        </a:rPr>
                        <a:t> </a:t>
                      </a:r>
                      <a:r>
                        <a:rPr lang="en-US" sz="1600" dirty="0">
                          <a:latin typeface="Arial" panose="020B0604020202020204" pitchFamily="34" charset="0"/>
                        </a:rPr>
                        <a:t>Registration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Arial" panose="020B0604020202020204" pitchFamily="34" charset="0"/>
                        </a:rPr>
                        <a:t>$ 192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Arial" panose="020B0604020202020204" pitchFamily="34" charset="0"/>
                        </a:rPr>
                        <a:t>$ 198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64883">
                <a:tc>
                  <a:txBody>
                    <a:bodyPr/>
                    <a:lstStyle/>
                    <a:p>
                      <a:r>
                        <a:rPr lang="en-US" sz="1600" dirty="0">
                          <a:latin typeface="Arial" panose="020B0604020202020204" pitchFamily="34" charset="0"/>
                        </a:rPr>
                        <a:t>Body Art Facility</a:t>
                      </a:r>
                      <a:r>
                        <a:rPr lang="en-US" sz="1600" baseline="0" dirty="0">
                          <a:latin typeface="Arial" panose="020B0604020202020204" pitchFamily="34" charset="0"/>
                        </a:rPr>
                        <a:t> Permit</a:t>
                      </a:r>
                      <a:endParaRPr lang="en-US" sz="1600" dirty="0">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Arial" panose="020B0604020202020204" pitchFamily="34" charset="0"/>
                        </a:rPr>
                        <a:t>$ 389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Arial" panose="020B0604020202020204" pitchFamily="34" charset="0"/>
                        </a:rPr>
                        <a:t>$ 400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264883">
                <a:tc>
                  <a:txBody>
                    <a:bodyPr/>
                    <a:lstStyle/>
                    <a:p>
                      <a:r>
                        <a:rPr lang="en-US" sz="1600" dirty="0">
                          <a:latin typeface="Arial" panose="020B0604020202020204" pitchFamily="34" charset="0"/>
                        </a:rPr>
                        <a:t>Temporary</a:t>
                      </a:r>
                      <a:r>
                        <a:rPr lang="en-US" sz="1600" baseline="0" dirty="0">
                          <a:latin typeface="Arial" panose="020B0604020202020204" pitchFamily="34" charset="0"/>
                        </a:rPr>
                        <a:t> Body Art Practitioner Registration</a:t>
                      </a:r>
                      <a:endParaRPr lang="en-US" sz="1600" dirty="0">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Arial" panose="020B0604020202020204" pitchFamily="34" charset="0"/>
                        </a:rPr>
                        <a:t>$ 192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Arial" panose="020B0604020202020204" pitchFamily="34" charset="0"/>
                        </a:rPr>
                        <a:t>$ 105*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264883">
                <a:tc>
                  <a:txBody>
                    <a:bodyPr/>
                    <a:lstStyle/>
                    <a:p>
                      <a:r>
                        <a:rPr lang="en-US" sz="1600" dirty="0">
                          <a:latin typeface="Arial" panose="020B0604020202020204" pitchFamily="34" charset="0"/>
                        </a:rPr>
                        <a:t>Temporary Body Art Facility Permit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255537633"/>
                  </a:ext>
                </a:extLst>
              </a:tr>
              <a:tr h="264883">
                <a:tc>
                  <a:txBody>
                    <a:bodyPr/>
                    <a:lstStyle/>
                    <a:p>
                      <a:r>
                        <a:rPr lang="en-US" sz="1600" dirty="0">
                          <a:latin typeface="Arial" panose="020B0604020202020204" pitchFamily="34" charset="0"/>
                        </a:rPr>
                        <a:t>Mechanical Ear Piercing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Arial" panose="020B0604020202020204" pitchFamily="34" charset="0"/>
                        </a:rPr>
                        <a:t>$ 48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Arial" panose="020B0604020202020204" pitchFamily="34" charset="0"/>
                        </a:rPr>
                        <a:t>$ 49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E65FA630-BC09-24EF-1A49-A0BFC4F0BB87}"/>
              </a:ext>
            </a:extLst>
          </p:cNvPr>
          <p:cNvSpPr txBox="1"/>
          <p:nvPr/>
        </p:nvSpPr>
        <p:spPr>
          <a:xfrm>
            <a:off x="524895" y="6018375"/>
            <a:ext cx="74676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panose="020B0604020202020204" pitchFamily="34" charset="0"/>
              </a:rPr>
              <a:t>*Fees are adjusted based on US Western Consumer Price Index which is at 2.9%</a:t>
            </a:r>
          </a:p>
        </p:txBody>
      </p:sp>
      <p:sp>
        <p:nvSpPr>
          <p:cNvPr id="2" name="TextBox 1">
            <a:extLst>
              <a:ext uri="{FF2B5EF4-FFF2-40B4-BE49-F238E27FC236}">
                <a16:creationId xmlns:a16="http://schemas.microsoft.com/office/drawing/2014/main" id="{68325634-1E02-DC0B-D7AA-157C91E3656E}"/>
              </a:ext>
            </a:extLst>
          </p:cNvPr>
          <p:cNvSpPr txBox="1"/>
          <p:nvPr/>
        </p:nvSpPr>
        <p:spPr>
          <a:xfrm>
            <a:off x="524895" y="4796211"/>
            <a:ext cx="2590800" cy="261610"/>
          </a:xfrm>
          <a:prstGeom prst="rect">
            <a:avLst/>
          </a:prstGeom>
          <a:noFill/>
        </p:spPr>
        <p:txBody>
          <a:bodyPr wrap="square" rtlCol="0">
            <a:spAutoFit/>
          </a:bodyPr>
          <a:lstStyle/>
          <a:p>
            <a:r>
              <a:rPr lang="en-US" sz="1100" dirty="0">
                <a:latin typeface="Arial" panose="020B0604020202020204" pitchFamily="34" charset="0"/>
              </a:rPr>
              <a:t>*Adjusted based on fee study result</a:t>
            </a:r>
          </a:p>
        </p:txBody>
      </p:sp>
    </p:spTree>
    <p:extLst>
      <p:ext uri="{BB962C8B-B14F-4D97-AF65-F5344CB8AC3E}">
        <p14:creationId xmlns:p14="http://schemas.microsoft.com/office/powerpoint/2010/main" val="240525598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DB024D75E4F34884279265BDC3F91D" ma:contentTypeVersion="14" ma:contentTypeDescription="Create a new document." ma:contentTypeScope="" ma:versionID="51868eb51dec20a442039d880c38f802">
  <xsd:schema xmlns:xsd="http://www.w3.org/2001/XMLSchema" xmlns:xs="http://www.w3.org/2001/XMLSchema" xmlns:p="http://schemas.microsoft.com/office/2006/metadata/properties" xmlns:ns2="b3cb70b8-acdc-4da1-842c-8d1055a48e19" xmlns:ns3="11cba8c2-896b-4b2f-a5cf-5e73b5e1e3a5" targetNamespace="http://schemas.microsoft.com/office/2006/metadata/properties" ma:root="true" ma:fieldsID="6d515856d1f09529b5640f284aee30ba" ns2:_="" ns3:_="">
    <xsd:import namespace="b3cb70b8-acdc-4da1-842c-8d1055a48e19"/>
    <xsd:import namespace="11cba8c2-896b-4b2f-a5cf-5e73b5e1e3a5"/>
    <xsd:element name="properties">
      <xsd:complexType>
        <xsd:sequence>
          <xsd:element name="documentManagement">
            <xsd:complexType>
              <xsd:all>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b70b8-acdc-4da1-842c-8d1055a48e19" elementFormDefault="qualified">
    <xsd:import namespace="http://schemas.microsoft.com/office/2006/documentManagement/types"/>
    <xsd:import namespace="http://schemas.microsoft.com/office/infopath/2007/PartnerControls"/>
    <xsd:element name="MediaServiceFastMetadata" ma:index="8" nillable="true" ma:displayName="MediaServiceFastMetadata" ma:hidden="true" ma:internalName="MediaServiceFastMetadata" ma:readOnly="true">
      <xsd:simpleType>
        <xsd:restriction base="dms:Note"/>
      </xsd:simpleType>
    </xsd:element>
    <xsd:element name="MediaServiceObjectDetectorVersions" ma:index="9" nillable="true" ma:displayName="MediaServiceObjectDetectorVersions" ma:hidden="true" ma:indexed="true" ma:internalName="MediaServiceObjectDetectorVersions" ma:readOnly="true">
      <xsd:simpleType>
        <xsd:restriction base="dms:Text"/>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98c877-21d6-4d2f-ae8b-1e560ecaa81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Metadata" ma:index="21" nillable="true" ma:displayName="MediaServiceMetadata" ma:hidden="true" ma:internalName="MediaService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cba8c2-896b-4b2f-a5cf-5e73b5e1e3a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cf6179b-be0b-41ae-8093-d8b1fb4ce6a1}" ma:internalName="TaxCatchAll" ma:showField="CatchAllData" ma:web="11cba8c2-896b-4b2f-a5cf-5e73b5e1e3a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5486A92AA27C2849A4314B3DBE2FC4EE" ma:contentTypeVersion="2" ma:contentTypeDescription="Create a new document." ma:contentTypeScope="" ma:versionID="babc5f145af1fdf557a301ae6e2f2258">
  <xsd:schema xmlns:xsd="http://www.w3.org/2001/XMLSchema" xmlns:xs="http://www.w3.org/2001/XMLSchema" xmlns:p="http://schemas.microsoft.com/office/2006/metadata/properties" xmlns:ns1="http://schemas.microsoft.com/sharepoint/v3" targetNamespace="http://schemas.microsoft.com/office/2006/metadata/properties" ma:root="true" ma:fieldsID="18623f1c1f06a6864f74772fcc109f8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B2E58F-C687-48E2-9A77-7375A4B6B419}">
  <ds:schemaRefs>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b3cb70b8-acdc-4da1-842c-8d1055a48e19"/>
    <ds:schemaRef ds:uri="http://schemas.microsoft.com/office/2006/metadata/properties"/>
    <ds:schemaRef ds:uri="http://www.w3.org/XML/1998/namespace"/>
    <ds:schemaRef ds:uri="11cba8c2-896b-4b2f-a5cf-5e73b5e1e3a5"/>
  </ds:schemaRefs>
</ds:datastoreItem>
</file>

<file path=customXml/itemProps2.xml><?xml version="1.0" encoding="utf-8"?>
<ds:datastoreItem xmlns:ds="http://schemas.openxmlformats.org/officeDocument/2006/customXml" ds:itemID="{2E25D9A4-CF25-497D-B2BC-880E9986B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b70b8-acdc-4da1-842c-8d1055a48e19"/>
    <ds:schemaRef ds:uri="11cba8c2-896b-4b2f-a5cf-5e73b5e1e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663769-C12C-46ED-8D78-CC42D0FCC5D6}"/>
</file>

<file path=customXml/itemProps4.xml><?xml version="1.0" encoding="utf-8"?>
<ds:datastoreItem xmlns:ds="http://schemas.openxmlformats.org/officeDocument/2006/customXml" ds:itemID="{3EA6AB56-168F-45F2-9D87-3ECEC71CE73D}">
  <ds:schemaRefs>
    <ds:schemaRef ds:uri="http://schemas.microsoft.com/sharepoint/v3/contenttype/forms"/>
  </ds:schemaRefs>
</ds:datastoreItem>
</file>

<file path=docMetadata/LabelInfo.xml><?xml version="1.0" encoding="utf-8"?>
<clbl:labelList xmlns:clbl="http://schemas.microsoft.com/office/2020/mipLabelMetadata">
  <clbl:label id="{c13dd1c7-22d1-431c-a46c-2d140b414506}" enabled="1" method="Standard" siteId="{2b077431-a3b0-4b1c-bb77-f66a1132daa2}" removed="0"/>
</clbl:labelList>
</file>

<file path=docProps/app.xml><?xml version="1.0" encoding="utf-8"?>
<Properties xmlns="http://schemas.openxmlformats.org/officeDocument/2006/extended-properties" xmlns:vt="http://schemas.openxmlformats.org/officeDocument/2006/docPropsVTypes">
  <Template>TM03457475[[fn=Frame]]</Template>
  <TotalTime>1402</TotalTime>
  <Words>488</Words>
  <Application>Microsoft Office PowerPoint</Application>
  <PresentationFormat>On-screen Show (4:3)</PresentationFormat>
  <Paragraphs>107</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Century Gothic</vt:lpstr>
      <vt:lpstr>Corbel</vt:lpstr>
      <vt:lpstr>Courier New</vt:lpstr>
      <vt:lpstr>Times New Roman</vt:lpstr>
      <vt:lpstr>Tw Cen MT</vt:lpstr>
      <vt:lpstr>Wingdings</vt:lpstr>
      <vt:lpstr>Wingdings 2</vt:lpstr>
      <vt:lpstr>Frame</vt:lpstr>
      <vt:lpstr>FY 2026 - FY 2027 Body Art Program  Fee Proposal Outreach</vt:lpstr>
      <vt:lpstr>Smoking Control </vt:lpstr>
      <vt:lpstr>Special Fund Department- 100% Fee Supported - $21 Million Budget Conducted 27,000 Countywide Inspections in FY 2025 114 FTE Specially Trained, Registered Environmental Health Specialists and Support Staff 31 Programs</vt:lpstr>
      <vt:lpstr>The Safe Body Art Act was passed in 2012 and is intended to protect both the body art practitioner and the client from the transmission of infectious diseases through minimum statewide standards for persons who perform tattooing, body piercing, branding, and the application of permanent cosmetics. </vt:lpstr>
      <vt:lpstr>Background</vt:lpstr>
      <vt:lpstr>Inspections</vt:lpstr>
      <vt:lpstr>Body Art Program Cost Recovery</vt:lpstr>
      <vt:lpstr>Program Enhancements</vt:lpstr>
      <vt:lpstr>Proposed Body Art Fee Schedule</vt:lpstr>
      <vt:lpstr>Visit our website at EMD.saccounty.gov</vt:lpstr>
    </vt:vector>
  </TitlesOfParts>
  <Company>County Executive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AielloK</dc:creator>
  <cp:lastModifiedBy>Villareal. Rolando</cp:lastModifiedBy>
  <cp:revision>137</cp:revision>
  <dcterms:created xsi:type="dcterms:W3CDTF">2023-05-17T20:34:28Z</dcterms:created>
  <dcterms:modified xsi:type="dcterms:W3CDTF">2026-02-23T18:36:43Z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2021-02-01T00:00:00Z</vt:filetime>
  </property>
  <property fmtid="{D5CDD505-2E9C-101B-9397-08002B2CF9AE}" pid="3" name="Creator">
    <vt:lpwstr>Acrobat PDFMaker 20 for PowerPoint</vt:lpwstr>
  </property>
  <property fmtid="{D5CDD505-2E9C-101B-9397-08002B2CF9AE}" pid="4" name="LastSaved">
    <vt:filetime>2023-05-17T00:00:00Z</vt:filetime>
  </property>
  <property fmtid="{D5CDD505-2E9C-101B-9397-08002B2CF9AE}" pid="5" name="Producer">
    <vt:lpwstr>Adobe PDF Library 20.13.106</vt:lpwstr>
  </property>
  <property fmtid="{D5CDD505-2E9C-101B-9397-08002B2CF9AE}" pid="6" name="ContentTypeId">
    <vt:lpwstr>0x0101005486A92AA27C2849A4314B3DBE2FC4EE</vt:lpwstr>
  </property>
  <property fmtid="{D5CDD505-2E9C-101B-9397-08002B2CF9AE}" pid="7" name="MediaServiceImageTags">
    <vt:lpwstr/>
  </property>
</Properties>
</file>