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1" r:id="rId6"/>
    <p:sldId id="265" r:id="rId7"/>
    <p:sldId id="260" r:id="rId8"/>
    <p:sldId id="262" r:id="rId9"/>
    <p:sldId id="263" r:id="rId10"/>
    <p:sldId id="269" r:id="rId11"/>
    <p:sldId id="264" r:id="rId12"/>
    <p:sldId id="268" r:id="rId13"/>
    <p:sldId id="266" r:id="rId14"/>
    <p:sldId id="270" r:id="rId15"/>
    <p:sldId id="267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07/05/2018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10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07/05/2018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06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07/05/2018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485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07/05/2018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7088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07/05/2018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1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07/05/2018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634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07/05/2018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73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07/05/2018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155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07/05/2018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06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07/05/2018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555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07/05/2018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12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07/05/2018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63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07/05/2018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32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07/05/2018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51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07/05/2018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195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07/05/2018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764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07/05/2018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192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07/05/2018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9456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hill@sfd.cityofsacramento.org" TargetMode="External"/><Relationship Id="rId2" Type="http://schemas.openxmlformats.org/officeDocument/2006/relationships/hyperlink" Target="mailto:jalee@sfd.cityofsacramento.org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mdutcher@sfd.cityofsacramento.org" TargetMode="External"/><Relationship Id="rId5" Type="http://schemas.openxmlformats.org/officeDocument/2006/relationships/hyperlink" Target="mailto:kkwong@sfd.cityofsacramento.org" TargetMode="External"/><Relationship Id="rId4" Type="http://schemas.openxmlformats.org/officeDocument/2006/relationships/hyperlink" Target="mailto:emcdowell@sfd.cityofsacramento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268F2-794A-4BB7-92C8-674E145A6F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Cannabis Industry and the Fire Code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C20D5B-C2EC-4BD3-9F6D-DD082C41E5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955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91D87-BF68-4702-AD20-2C04D7A5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A12847-4936-4539-9306-7C0C9A00C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5453" y="330837"/>
            <a:ext cx="8261768" cy="6196326"/>
          </a:xfrm>
        </p:spPr>
      </p:pic>
    </p:spTree>
    <p:extLst>
      <p:ext uri="{BB962C8B-B14F-4D97-AF65-F5344CB8AC3E}">
        <p14:creationId xmlns:p14="http://schemas.microsoft.com/office/powerpoint/2010/main" val="380775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B3764-0925-4675-9167-93BB277C4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Extraction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566F6-65D5-469A-BEB4-8D96EAF4B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categories:</a:t>
            </a:r>
          </a:p>
          <a:p>
            <a:pPr lvl="1"/>
            <a:r>
              <a:rPr lang="en-US" dirty="0"/>
              <a:t>Volatile – butane, propane and hexane</a:t>
            </a:r>
          </a:p>
          <a:p>
            <a:pPr lvl="1"/>
            <a:r>
              <a:rPr lang="en-US" dirty="0"/>
              <a:t>Non-volatile – CO2 and ethanol</a:t>
            </a:r>
          </a:p>
          <a:p>
            <a:endParaRPr lang="en-US" dirty="0"/>
          </a:p>
          <a:p>
            <a:r>
              <a:rPr lang="en-US" dirty="0"/>
              <a:t>High amounts of hazardous materials</a:t>
            </a:r>
          </a:p>
          <a:p>
            <a:pPr lvl="1"/>
            <a:r>
              <a:rPr lang="en-US" dirty="0"/>
              <a:t>Compressed gases</a:t>
            </a:r>
          </a:p>
          <a:p>
            <a:pPr lvl="1"/>
            <a:r>
              <a:rPr lang="en-US" dirty="0"/>
              <a:t>Flammable solids and liquids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40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65E01-A981-4C19-941F-85DB4E78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9C27FC-6451-4A2B-B334-0CDC654E2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666" y="657726"/>
            <a:ext cx="4565984" cy="6087979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6A1EED-B2C7-4B6E-8CC2-A5AD148BB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095" y="1152983"/>
            <a:ext cx="6673003" cy="500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63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36ED5-3469-46CE-83E5-3B0DAD8F8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Extraction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58DB1-D1CD-4878-90AB-96A3CDF59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Operates under high pressure </a:t>
            </a:r>
          </a:p>
          <a:p>
            <a:pPr lvl="1"/>
            <a:r>
              <a:rPr lang="en-US" dirty="0"/>
              <a:t>Some as high as 10,000 PSI</a:t>
            </a:r>
          </a:p>
          <a:p>
            <a:endParaRPr lang="en-US" dirty="0"/>
          </a:p>
          <a:p>
            <a:r>
              <a:rPr lang="en-US" dirty="0"/>
              <a:t>Equipment is not listed as a whole</a:t>
            </a:r>
          </a:p>
          <a:p>
            <a:pPr lvl="1"/>
            <a:r>
              <a:rPr lang="en-US" dirty="0"/>
              <a:t>Individual components can be</a:t>
            </a:r>
          </a:p>
          <a:p>
            <a:pPr lvl="1"/>
            <a:endParaRPr lang="en-US" dirty="0"/>
          </a:p>
          <a:p>
            <a:r>
              <a:rPr lang="en-US" dirty="0"/>
              <a:t>Require registered design professional evaluation (2016 CFC Chapter 38)</a:t>
            </a:r>
          </a:p>
        </p:txBody>
      </p:sp>
    </p:spTree>
    <p:extLst>
      <p:ext uri="{BB962C8B-B14F-4D97-AF65-F5344CB8AC3E}">
        <p14:creationId xmlns:p14="http://schemas.microsoft.com/office/powerpoint/2010/main" val="256050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92C72-9F15-4A5C-88FB-873914C55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Winterization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4DBD3-BA5F-4B09-BC72-DED006678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Extracted wax is combined with ethanol</a:t>
            </a:r>
          </a:p>
          <a:p>
            <a:endParaRPr lang="en-US" dirty="0"/>
          </a:p>
          <a:p>
            <a:r>
              <a:rPr lang="en-US" dirty="0"/>
              <a:t>Mixture is placed in a freezer</a:t>
            </a:r>
          </a:p>
          <a:p>
            <a:pPr lvl="1"/>
            <a:r>
              <a:rPr lang="en-US" dirty="0"/>
              <a:t>Chilled mixture separates and then ran through </a:t>
            </a:r>
            <a:r>
              <a:rPr lang="en-US" dirty="0" err="1"/>
              <a:t>rotovap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Ethanol is reclaimed and reused </a:t>
            </a:r>
          </a:p>
          <a:p>
            <a:endParaRPr lang="en-US" dirty="0"/>
          </a:p>
          <a:p>
            <a:r>
              <a:rPr lang="en-US" dirty="0"/>
              <a:t>Separated </a:t>
            </a:r>
            <a:r>
              <a:rPr lang="en-US" dirty="0" err="1"/>
              <a:t>cannaboids</a:t>
            </a:r>
            <a:r>
              <a:rPr lang="en-US" dirty="0"/>
              <a:t>  further processed to extract THC, CBD for products</a:t>
            </a:r>
          </a:p>
        </p:txBody>
      </p:sp>
    </p:spTree>
    <p:extLst>
      <p:ext uri="{BB962C8B-B14F-4D97-AF65-F5344CB8AC3E}">
        <p14:creationId xmlns:p14="http://schemas.microsoft.com/office/powerpoint/2010/main" val="110711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3A15-7C1B-472B-BB28-455FDE3E9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E043C-E6AC-4B14-AA4A-CE8AAB5FB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604" y="452718"/>
            <a:ext cx="2771910" cy="6342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235C0-1B57-41C5-BB3F-F69EE4AF3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494" y="831994"/>
            <a:ext cx="5963653" cy="596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81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E852F-D968-45F8-A68F-8BC916600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CFC Chapter 38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D8637-4555-4F00-8485-139835712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Requires a Registered Design Professional to review the information provided by manufacturer</a:t>
            </a:r>
          </a:p>
          <a:p>
            <a:pPr lvl="1"/>
            <a:r>
              <a:rPr lang="en-US" dirty="0"/>
              <a:t>Report is required if the material they are extracting is not approved for the equipment</a:t>
            </a:r>
          </a:p>
          <a:p>
            <a:endParaRPr lang="en-US" dirty="0"/>
          </a:p>
          <a:p>
            <a:r>
              <a:rPr lang="en-US" dirty="0"/>
              <a:t>Does NOT require a specific discipline	</a:t>
            </a:r>
          </a:p>
          <a:p>
            <a:pPr lvl="1"/>
            <a:r>
              <a:rPr lang="en-US" dirty="0"/>
              <a:t>SFD requires either a ME or FPE</a:t>
            </a:r>
          </a:p>
          <a:p>
            <a:endParaRPr lang="en-US" dirty="0"/>
          </a:p>
          <a:p>
            <a:r>
              <a:rPr lang="en-US" dirty="0"/>
              <a:t>14 points for report</a:t>
            </a:r>
          </a:p>
        </p:txBody>
      </p:sp>
    </p:spTree>
    <p:extLst>
      <p:ext uri="{BB962C8B-B14F-4D97-AF65-F5344CB8AC3E}">
        <p14:creationId xmlns:p14="http://schemas.microsoft.com/office/powerpoint/2010/main" val="164886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54FF0-E947-45E8-8CD3-1FCCC0C2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Technical Report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E81F29-54FE-4532-A6A4-2159A7178D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5AE0E4-EE79-4FC0-94AE-63AA94E8B1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Manufacturer information</a:t>
            </a:r>
          </a:p>
          <a:p>
            <a:r>
              <a:rPr lang="en-US" dirty="0"/>
              <a:t>Preparer of record on technical report</a:t>
            </a:r>
          </a:p>
          <a:p>
            <a:r>
              <a:rPr lang="en-US" dirty="0"/>
              <a:t>Date of review and report of revision history</a:t>
            </a:r>
          </a:p>
          <a:p>
            <a:r>
              <a:rPr lang="en-US" dirty="0"/>
              <a:t>Signature page: A. Author of report; B. Date of report; C. Date and signature of record</a:t>
            </a:r>
          </a:p>
          <a:p>
            <a:r>
              <a:rPr lang="en-US" dirty="0"/>
              <a:t>Model number or serial number of item </a:t>
            </a:r>
          </a:p>
          <a:p>
            <a:r>
              <a:rPr lang="en-US" dirty="0"/>
              <a:t>Methodology of the review process</a:t>
            </a:r>
          </a:p>
          <a:p>
            <a:r>
              <a:rPr lang="en-US" dirty="0"/>
              <a:t>Equipment description – all components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832AC-8584-4223-AED9-17B688E8CC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5A6AC-6BFC-46B5-83F8-43AD40C0FC1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General schematic/process flow</a:t>
            </a:r>
          </a:p>
          <a:p>
            <a:r>
              <a:rPr lang="en-US" dirty="0"/>
              <a:t>Analysis of the vessels if pressurized beyond standard atmospheric pressure</a:t>
            </a:r>
          </a:p>
          <a:p>
            <a:r>
              <a:rPr lang="en-US" dirty="0"/>
              <a:t>Structural analysis of frame</a:t>
            </a:r>
          </a:p>
          <a:p>
            <a:r>
              <a:rPr lang="en-US" dirty="0"/>
              <a:t>Process safety analysis</a:t>
            </a:r>
          </a:p>
          <a:p>
            <a:r>
              <a:rPr lang="en-US" dirty="0"/>
              <a:t>Comprehensive process hazard analysis</a:t>
            </a:r>
          </a:p>
          <a:p>
            <a:r>
              <a:rPr lang="en-US" dirty="0"/>
              <a:t>Review of manufacturer’s instructions</a:t>
            </a:r>
          </a:p>
          <a:p>
            <a:r>
              <a:rPr lang="en-US" dirty="0"/>
              <a:t>List of references used on analysis </a:t>
            </a:r>
          </a:p>
        </p:txBody>
      </p:sp>
    </p:spTree>
    <p:extLst>
      <p:ext uri="{BB962C8B-B14F-4D97-AF65-F5344CB8AC3E}">
        <p14:creationId xmlns:p14="http://schemas.microsoft.com/office/powerpoint/2010/main" val="1541415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44F3F52-9497-4C2B-96D8-D356A5EB5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50E6B9-5FF7-4C3B-BD7D-AB7DC11B1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cannabis industry has it’s own hazards, most stemming from the industry not being regulated.</a:t>
            </a:r>
          </a:p>
          <a:p>
            <a:endParaRPr lang="en-US" dirty="0"/>
          </a:p>
          <a:p>
            <a:r>
              <a:rPr lang="en-US" dirty="0"/>
              <a:t>The hazards of this industry are not really different than any other, just new processes for AHJ’s to learn</a:t>
            </a:r>
          </a:p>
          <a:p>
            <a:endParaRPr lang="en-US" dirty="0"/>
          </a:p>
          <a:p>
            <a:r>
              <a:rPr lang="en-US" dirty="0"/>
              <a:t>Fire, Building Codes and NFPA Standards are addressing the processes </a:t>
            </a:r>
          </a:p>
        </p:txBody>
      </p:sp>
    </p:spTree>
    <p:extLst>
      <p:ext uri="{BB962C8B-B14F-4D97-AF65-F5344CB8AC3E}">
        <p14:creationId xmlns:p14="http://schemas.microsoft.com/office/powerpoint/2010/main" val="62398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BC8CA-9B41-4FA5-AB7D-0A0C77C8E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  <a:br>
              <a:rPr lang="en-US" dirty="0"/>
            </a:br>
            <a:r>
              <a:rPr lang="en-US" dirty="0"/>
              <a:t>Thank you for your attention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C9E2C-6C21-4AEC-B874-7FF4CEE0B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FM Jason Lee – </a:t>
            </a:r>
            <a:r>
              <a:rPr lang="en-US" dirty="0">
                <a:hlinkClick r:id="rId2"/>
              </a:rPr>
              <a:t>jalee@sfd.cityofsacramento.org</a:t>
            </a:r>
            <a:endParaRPr lang="en-US" dirty="0"/>
          </a:p>
          <a:p>
            <a:r>
              <a:rPr lang="en-US" dirty="0"/>
              <a:t>Sr. FPO Marty Hill – </a:t>
            </a:r>
            <a:r>
              <a:rPr lang="en-US" dirty="0">
                <a:hlinkClick r:id="rId3"/>
              </a:rPr>
              <a:t>mhill@sfd.cityofsacramento.org</a:t>
            </a:r>
            <a:endParaRPr lang="en-US" dirty="0"/>
          </a:p>
          <a:p>
            <a:r>
              <a:rPr lang="en-US" dirty="0"/>
              <a:t>Sr. FPO Elizabeth McDowell – </a:t>
            </a:r>
            <a:r>
              <a:rPr lang="en-US" err="1">
                <a:hlinkClick r:id="rId4"/>
              </a:rPr>
              <a:t>emcdowell</a:t>
            </a:r>
            <a:r>
              <a:rPr lang="en-US">
                <a:hlinkClick r:id="rId4"/>
              </a:rPr>
              <a:t>@sfd.cityofsacramento.org</a:t>
            </a:r>
            <a:r>
              <a:rPr lang="en-US"/>
              <a:t> </a:t>
            </a:r>
            <a:endParaRPr lang="en-US" dirty="0"/>
          </a:p>
          <a:p>
            <a:r>
              <a:rPr lang="en-US" dirty="0"/>
              <a:t>FPO II Ken </a:t>
            </a:r>
            <a:r>
              <a:rPr lang="en-US" dirty="0" err="1"/>
              <a:t>Kwong</a:t>
            </a:r>
            <a:r>
              <a:rPr lang="en-US" dirty="0"/>
              <a:t> – </a:t>
            </a:r>
            <a:r>
              <a:rPr lang="en-US" dirty="0">
                <a:hlinkClick r:id="rId5"/>
              </a:rPr>
              <a:t>kkwong@sfd.cityofsacramento.org</a:t>
            </a:r>
            <a:r>
              <a:rPr lang="en-US" dirty="0"/>
              <a:t> </a:t>
            </a:r>
          </a:p>
          <a:p>
            <a:r>
              <a:rPr lang="en-US" dirty="0"/>
              <a:t>FPO II Matt Dutcher – </a:t>
            </a:r>
            <a:r>
              <a:rPr lang="en-US" dirty="0">
                <a:hlinkClick r:id="rId6"/>
              </a:rPr>
              <a:t>mdutcher@sfd.cityofsacramento.org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1054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2E03A-7C7A-4335-B375-1F00299F0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1FADE-AC1D-4BE1-8ADE-B4D716A4B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the Fire Code and discuss application</a:t>
            </a:r>
          </a:p>
          <a:p>
            <a:endParaRPr lang="en-US" dirty="0"/>
          </a:p>
          <a:p>
            <a:r>
              <a:rPr lang="en-US" dirty="0"/>
              <a:t>Identify Fire Code related issues with cannabis cultivation</a:t>
            </a:r>
          </a:p>
          <a:p>
            <a:endParaRPr lang="en-US" dirty="0"/>
          </a:p>
          <a:p>
            <a:r>
              <a:rPr lang="en-US" dirty="0"/>
              <a:t>Identify Fire Code related issues with cannabis manufacturing and laboratory facilities</a:t>
            </a:r>
          </a:p>
          <a:p>
            <a:endParaRPr lang="en-US" dirty="0"/>
          </a:p>
          <a:p>
            <a:r>
              <a:rPr lang="en-US" dirty="0"/>
              <a:t>Identify Fire Code related issues with cannabis extraction </a:t>
            </a:r>
          </a:p>
          <a:p>
            <a:pPr lvl="1"/>
            <a:r>
              <a:rPr lang="en-US" dirty="0"/>
              <a:t>Volatile vs. Non-Volatile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02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CF165-23BF-4FDF-AACB-32B54107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the Fire Code?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88721-4952-4DCF-B97C-C2F243338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Fire Code is a maintenance code</a:t>
            </a:r>
          </a:p>
          <a:p>
            <a:pPr lvl="1"/>
            <a:r>
              <a:rPr lang="en-US" dirty="0"/>
              <a:t>Title 24, Part 9 of the California Code of Regulations</a:t>
            </a:r>
          </a:p>
          <a:p>
            <a:endParaRPr lang="en-US" dirty="0"/>
          </a:p>
          <a:p>
            <a:r>
              <a:rPr lang="en-US" dirty="0"/>
              <a:t>The Fire Code regulates processes:</a:t>
            </a:r>
          </a:p>
          <a:p>
            <a:pPr lvl="1"/>
            <a:r>
              <a:rPr lang="en-US" dirty="0"/>
              <a:t>Use, storage and handling of hazardous materials; flammable finish operations; plant extraction; CO2 enrichment etc. </a:t>
            </a:r>
          </a:p>
          <a:p>
            <a:endParaRPr lang="en-US" dirty="0"/>
          </a:p>
          <a:p>
            <a:r>
              <a:rPr lang="en-US" dirty="0"/>
              <a:t>The Fire Code allows:</a:t>
            </a:r>
          </a:p>
          <a:p>
            <a:pPr lvl="1"/>
            <a:r>
              <a:rPr lang="en-US" dirty="0"/>
              <a:t>Use of applicable NFPA Standards </a:t>
            </a:r>
          </a:p>
          <a:p>
            <a:pPr lvl="1"/>
            <a:r>
              <a:rPr lang="en-US" dirty="0"/>
              <a:t>Use of third party-engineers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53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C92C5-B3FE-4A8B-8289-5452D782F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Cultivation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E568E-F513-45E2-9106-73BE101F5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Electrical </a:t>
            </a:r>
          </a:p>
          <a:p>
            <a:pPr lvl="1"/>
            <a:r>
              <a:rPr lang="en-US" dirty="0"/>
              <a:t>Lighting, cords/wires</a:t>
            </a:r>
          </a:p>
          <a:p>
            <a:r>
              <a:rPr lang="en-US" dirty="0"/>
              <a:t>Structural</a:t>
            </a:r>
          </a:p>
          <a:p>
            <a:pPr lvl="1"/>
            <a:r>
              <a:rPr lang="en-US" dirty="0"/>
              <a:t>“Rooms” not necessarily built to code</a:t>
            </a:r>
          </a:p>
          <a:p>
            <a:pPr lvl="1"/>
            <a:r>
              <a:rPr lang="en-US" dirty="0"/>
              <a:t>External loads on trusses</a:t>
            </a:r>
          </a:p>
          <a:p>
            <a:pPr lvl="2"/>
            <a:r>
              <a:rPr lang="en-US" dirty="0"/>
              <a:t>Humidifiers, carbon filters, lights</a:t>
            </a:r>
          </a:p>
          <a:p>
            <a:r>
              <a:rPr lang="en-US" dirty="0"/>
              <a:t>CO2 Enrichment</a:t>
            </a:r>
          </a:p>
          <a:p>
            <a:r>
              <a:rPr lang="en-US" dirty="0"/>
              <a:t>Hazardous Materials Use, Storage and Handling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64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FF77-950B-4EC3-BCB9-B5BF5B5A5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CO2 Enrichment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77241-67F7-402B-81F8-0E0BB3FC8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Either bulk CO2 systems with piping and “nozzles” or use of propane/compressed gas burner</a:t>
            </a:r>
          </a:p>
          <a:p>
            <a:r>
              <a:rPr lang="en-US" dirty="0"/>
              <a:t>Increases plant production</a:t>
            </a:r>
          </a:p>
          <a:p>
            <a:pPr lvl="1"/>
            <a:r>
              <a:rPr lang="en-US" dirty="0"/>
              <a:t>What takes 5 months outdoors can be achieved in 3 months indoors. Overall growth is increased approx. 3 times</a:t>
            </a:r>
          </a:p>
          <a:p>
            <a:r>
              <a:rPr lang="en-US" dirty="0"/>
              <a:t>Hazards</a:t>
            </a:r>
          </a:p>
          <a:p>
            <a:pPr lvl="1"/>
            <a:r>
              <a:rPr lang="en-US" dirty="0"/>
              <a:t>Carbon Dioxide is odorless, colorless and displaces oxygen</a:t>
            </a:r>
          </a:p>
          <a:p>
            <a:pPr lvl="1"/>
            <a:r>
              <a:rPr lang="en-US" dirty="0"/>
              <a:t>Grow rooms are typically airtight as possible to prevent leakage</a:t>
            </a:r>
          </a:p>
          <a:p>
            <a:pPr lvl="1"/>
            <a:r>
              <a:rPr lang="en-US" dirty="0"/>
              <a:t>OSHA PEL (6/2016) TWA – 5000 PPM (8 Hours)</a:t>
            </a:r>
          </a:p>
          <a:p>
            <a:pPr lvl="1"/>
            <a:r>
              <a:rPr lang="en-US" dirty="0"/>
              <a:t>Rooms are generally maintained between 1200-1500 PPM</a:t>
            </a:r>
          </a:p>
          <a:p>
            <a:r>
              <a:rPr lang="en-US" dirty="0"/>
              <a:t>CO2 Detection System – 2016 CFC Chapter 53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AFC5-08F0-4139-B332-69D484158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Sulfur and Cannabis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C267B-6EFC-4020-83E1-85B5EE5FC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indoor cultivation pests include mites and molds </a:t>
            </a:r>
          </a:p>
          <a:p>
            <a:r>
              <a:rPr lang="en-US" dirty="0"/>
              <a:t>Used as both a fertilizer and pest control method</a:t>
            </a:r>
          </a:p>
          <a:p>
            <a:r>
              <a:rPr lang="en-US" dirty="0"/>
              <a:t>Can react with hydroponic chemicals </a:t>
            </a:r>
          </a:p>
          <a:p>
            <a:r>
              <a:rPr lang="en-US" dirty="0"/>
              <a:t>Hydrogen Sulfide, Carbon Disulfide can be produced under fire conditions</a:t>
            </a:r>
          </a:p>
          <a:p>
            <a:r>
              <a:rPr lang="en-US" dirty="0"/>
              <a:t>Sulfur is a flammable solid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91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567C6-9F64-4AB6-84B5-5CC9641CD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466B13-EE00-4918-835C-6E0D389A0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919" y="241472"/>
            <a:ext cx="9599903" cy="637505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9ADA36-025C-41FE-81B5-579F265C8513}"/>
              </a:ext>
            </a:extLst>
          </p:cNvPr>
          <p:cNvCxnSpPr/>
          <p:nvPr/>
        </p:nvCxnSpPr>
        <p:spPr>
          <a:xfrm flipH="1" flipV="1">
            <a:off x="8144256" y="1152983"/>
            <a:ext cx="1024128" cy="2734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BE114BF-B77D-4F96-BB11-213C64227365}"/>
              </a:ext>
            </a:extLst>
          </p:cNvPr>
          <p:cNvSpPr txBox="1"/>
          <p:nvPr/>
        </p:nvSpPr>
        <p:spPr>
          <a:xfrm>
            <a:off x="9265920" y="1085088"/>
            <a:ext cx="1438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High Pressure lighting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D69E02-5EA2-41EF-94C2-8FA4851843C6}"/>
              </a:ext>
            </a:extLst>
          </p:cNvPr>
          <p:cNvCxnSpPr/>
          <p:nvPr/>
        </p:nvCxnSpPr>
        <p:spPr>
          <a:xfrm flipV="1">
            <a:off x="5608320" y="1853248"/>
            <a:ext cx="707136" cy="3047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E171B12-D7EC-4298-861D-B1E275B097CA}"/>
              </a:ext>
            </a:extLst>
          </p:cNvPr>
          <p:cNvSpPr txBox="1"/>
          <p:nvPr/>
        </p:nvSpPr>
        <p:spPr>
          <a:xfrm>
            <a:off x="3791712" y="2008418"/>
            <a:ext cx="1719072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CO2 Generator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9FB2CD-23B6-4C5D-919F-BD7A6AED1AEC}"/>
              </a:ext>
            </a:extLst>
          </p:cNvPr>
          <p:cNvCxnSpPr/>
          <p:nvPr/>
        </p:nvCxnSpPr>
        <p:spPr>
          <a:xfrm flipV="1">
            <a:off x="1182624" y="2743200"/>
            <a:ext cx="304800" cy="256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287289-0D15-4F6F-9296-E8D2532393F6}"/>
              </a:ext>
            </a:extLst>
          </p:cNvPr>
          <p:cNvCxnSpPr/>
          <p:nvPr/>
        </p:nvCxnSpPr>
        <p:spPr>
          <a:xfrm flipV="1">
            <a:off x="1304544" y="2816352"/>
            <a:ext cx="646176" cy="2316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198EAD0-37DB-47EC-A9EC-9F8E674FA4B1}"/>
              </a:ext>
            </a:extLst>
          </p:cNvPr>
          <p:cNvSpPr txBox="1"/>
          <p:nvPr/>
        </p:nvSpPr>
        <p:spPr>
          <a:xfrm>
            <a:off x="780288" y="3243072"/>
            <a:ext cx="1450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Plywood “wall”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E30D39C-1CB8-4538-ACC4-0D7674E7BF62}"/>
              </a:ext>
            </a:extLst>
          </p:cNvPr>
          <p:cNvCxnSpPr/>
          <p:nvPr/>
        </p:nvCxnSpPr>
        <p:spPr>
          <a:xfrm flipV="1">
            <a:off x="2816352" y="1426464"/>
            <a:ext cx="548640" cy="11338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F50D75E-1C8C-4EA6-9A92-27B151CC680A}"/>
              </a:ext>
            </a:extLst>
          </p:cNvPr>
          <p:cNvSpPr txBox="1"/>
          <p:nvPr/>
        </p:nvSpPr>
        <p:spPr>
          <a:xfrm>
            <a:off x="2158049" y="2654748"/>
            <a:ext cx="1658047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Constructed “ceiling” </a:t>
            </a:r>
          </a:p>
        </p:txBody>
      </p:sp>
    </p:spTree>
    <p:extLst>
      <p:ext uri="{BB962C8B-B14F-4D97-AF65-F5344CB8AC3E}">
        <p14:creationId xmlns:p14="http://schemas.microsoft.com/office/powerpoint/2010/main" val="313206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uiExpand="1" build="allAtOnce" animBg="1"/>
      <p:bldP spid="19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B96FF-C4FC-4B4F-AE11-71A2A559F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Manufacturing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7017C-AA15-4CDF-990F-D4CC1D6E4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Classifications</a:t>
            </a:r>
          </a:p>
          <a:p>
            <a:pPr lvl="1"/>
            <a:r>
              <a:rPr lang="en-US" dirty="0"/>
              <a:t>Type 6 – Non-volatile extraction or mechanical extraction </a:t>
            </a:r>
          </a:p>
          <a:p>
            <a:pPr lvl="1"/>
            <a:r>
              <a:rPr lang="en-US" dirty="0"/>
              <a:t>Type 7 – Volatile solvent extraction</a:t>
            </a:r>
          </a:p>
          <a:p>
            <a:r>
              <a:rPr lang="en-US" dirty="0"/>
              <a:t>Take the oil/wax/shatter and package it for retail distribution</a:t>
            </a:r>
          </a:p>
          <a:p>
            <a:pPr lvl="1"/>
            <a:r>
              <a:rPr lang="en-US" dirty="0"/>
              <a:t>Vape cartridges/pens, measured amounts of wax/shatter</a:t>
            </a:r>
          </a:p>
          <a:p>
            <a:r>
              <a:rPr lang="en-US" dirty="0"/>
              <a:t>Facilities may have hazardous materials in small amounts (&lt;55 total gallons) for further refinement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935E85-9FCD-4A3E-9FB2-4FDABA78F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472" y="457124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7079B4-6F3A-4109-A372-190BBDBD1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027" y="1285875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26AA12-D54C-4291-B21B-8FFE49C46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43" y="485524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E03F3-A753-477F-BB32-F6322BDE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Laboratory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C51B5-5637-4067-8DE2-C87D469EF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variety of equipment from GCS and mass-spectrograph</a:t>
            </a:r>
          </a:p>
          <a:p>
            <a:r>
              <a:rPr lang="en-US" dirty="0"/>
              <a:t>Compressed gases are common</a:t>
            </a:r>
          </a:p>
          <a:p>
            <a:pPr lvl="1"/>
            <a:r>
              <a:rPr lang="en-US" dirty="0"/>
              <a:t>Hydrogen, helium and nitrogen/inert gas</a:t>
            </a:r>
          </a:p>
          <a:p>
            <a:pPr lvl="1"/>
            <a:r>
              <a:rPr lang="en-US" dirty="0"/>
              <a:t>Hydrogen/flammable gas use requires special detection and safety features</a:t>
            </a:r>
          </a:p>
          <a:p>
            <a:r>
              <a:rPr lang="en-US" dirty="0"/>
              <a:t>Flammable liquids are common (ethanol, methanol etc.)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2195D-6B9A-4AA7-A9A2-58E0C7F2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799" y="4432133"/>
            <a:ext cx="2876550" cy="2228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A4297B-7FE0-4D8E-8651-2EB86F081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12" y="4672202"/>
            <a:ext cx="2627229" cy="218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4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86A92AA27C2849A4314B3DBE2FC4EE" ma:contentTypeVersion="2" ma:contentTypeDescription="Create a new document." ma:contentTypeScope="" ma:versionID="babc5f145af1fdf557a301ae6e2f225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18623f1c1f06a6864f74772fcc109f8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3819D7-B396-4715-92E0-5E2EF49A1EEA}"/>
</file>

<file path=customXml/itemProps2.xml><?xml version="1.0" encoding="utf-8"?>
<ds:datastoreItem xmlns:ds="http://schemas.openxmlformats.org/officeDocument/2006/customXml" ds:itemID="{19EE06CF-9EE2-4D55-ACAB-319CBB7E4E8F}"/>
</file>

<file path=customXml/itemProps3.xml><?xml version="1.0" encoding="utf-8"?>
<ds:datastoreItem xmlns:ds="http://schemas.openxmlformats.org/officeDocument/2006/customXml" ds:itemID="{975E2C5D-E760-4194-A748-7B9C19359EAF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2773</TotalTime>
  <Words>735</Words>
  <Application>Microsoft Office PowerPoint</Application>
  <PresentationFormat>Widescreen</PresentationFormat>
  <Paragraphs>123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Ion</vt:lpstr>
      <vt:lpstr>The Cannabis Industry and the Fire Code</vt:lpstr>
      <vt:lpstr>Objectives</vt:lpstr>
      <vt:lpstr>What is the Fire Code?</vt:lpstr>
      <vt:lpstr>Cultivation Hazards</vt:lpstr>
      <vt:lpstr>CO2 Enrichment</vt:lpstr>
      <vt:lpstr>Sulfur and Cannabis</vt:lpstr>
      <vt:lpstr>PowerPoint Presentation</vt:lpstr>
      <vt:lpstr>Manufacturing Facilities</vt:lpstr>
      <vt:lpstr>Laboratory Facilities</vt:lpstr>
      <vt:lpstr>PowerPoint Presentation</vt:lpstr>
      <vt:lpstr>Extraction Facilities</vt:lpstr>
      <vt:lpstr>PowerPoint Presentation</vt:lpstr>
      <vt:lpstr>Extraction Equipment</vt:lpstr>
      <vt:lpstr>Winterization</vt:lpstr>
      <vt:lpstr>PowerPoint Presentation</vt:lpstr>
      <vt:lpstr>CFC Chapter 38</vt:lpstr>
      <vt:lpstr>Technical Report</vt:lpstr>
      <vt:lpstr>Summary</vt:lpstr>
      <vt:lpstr>Any questions? 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R. Kwong</dc:creator>
  <cp:lastModifiedBy>Kwong, Kenneth R.</cp:lastModifiedBy>
  <cp:revision>26</cp:revision>
  <dcterms:created xsi:type="dcterms:W3CDTF">2018-07-02T17:49:34Z</dcterms:created>
  <dcterms:modified xsi:type="dcterms:W3CDTF">2018-07-05T21:24:37Z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0x0101005486A92AA27C2849A4314B3DBE2FC4EE</vt:lpwstr>
  </property>
</Properties>
</file>