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29.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30.xml" ContentType="application/vnd.openxmlformats-officedocument.presentationml.slide+xml"/>
  <Override PartName="/ppt/slides/slide20.xml" ContentType="application/vnd.openxmlformats-officedocument.presentationml.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2"/>
  </p:notesMasterIdLst>
  <p:handoutMasterIdLst>
    <p:handoutMasterId r:id="rId33"/>
  </p:handoutMasterIdLst>
  <p:sldIdLst>
    <p:sldId id="256" r:id="rId2"/>
    <p:sldId id="259" r:id="rId3"/>
    <p:sldId id="318" r:id="rId4"/>
    <p:sldId id="263" r:id="rId5"/>
    <p:sldId id="303" r:id="rId6"/>
    <p:sldId id="265" r:id="rId7"/>
    <p:sldId id="268" r:id="rId8"/>
    <p:sldId id="319" r:id="rId9"/>
    <p:sldId id="270" r:id="rId10"/>
    <p:sldId id="273" r:id="rId11"/>
    <p:sldId id="274" r:id="rId12"/>
    <p:sldId id="296" r:id="rId13"/>
    <p:sldId id="271" r:id="rId14"/>
    <p:sldId id="275" r:id="rId15"/>
    <p:sldId id="317" r:id="rId16"/>
    <p:sldId id="322" r:id="rId17"/>
    <p:sldId id="279" r:id="rId18"/>
    <p:sldId id="332" r:id="rId19"/>
    <p:sldId id="333" r:id="rId20"/>
    <p:sldId id="298" r:id="rId21"/>
    <p:sldId id="300" r:id="rId22"/>
    <p:sldId id="334" r:id="rId23"/>
    <p:sldId id="326" r:id="rId24"/>
    <p:sldId id="331" r:id="rId25"/>
    <p:sldId id="337" r:id="rId26"/>
    <p:sldId id="335" r:id="rId27"/>
    <p:sldId id="336" r:id="rId28"/>
    <p:sldId id="281" r:id="rId29"/>
    <p:sldId id="282" r:id="rId30"/>
    <p:sldId id="294" r:id="rId31"/>
  </p:sldIdLst>
  <p:sldSz cx="9144000" cy="6858000" type="screen4x3"/>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2F34D7-F271-457B-B6F7-A18DEF48BBD9}">
          <p14:sldIdLst>
            <p14:sldId id="256"/>
            <p14:sldId id="259"/>
            <p14:sldId id="318"/>
            <p14:sldId id="263"/>
            <p14:sldId id="303"/>
            <p14:sldId id="265"/>
            <p14:sldId id="268"/>
            <p14:sldId id="319"/>
            <p14:sldId id="270"/>
            <p14:sldId id="273"/>
            <p14:sldId id="274"/>
            <p14:sldId id="296"/>
            <p14:sldId id="271"/>
            <p14:sldId id="275"/>
            <p14:sldId id="317"/>
            <p14:sldId id="322"/>
            <p14:sldId id="279"/>
            <p14:sldId id="332"/>
            <p14:sldId id="333"/>
            <p14:sldId id="298"/>
            <p14:sldId id="300"/>
            <p14:sldId id="334"/>
            <p14:sldId id="326"/>
            <p14:sldId id="331"/>
            <p14:sldId id="337"/>
            <p14:sldId id="335"/>
            <p14:sldId id="336"/>
            <p14:sldId id="281"/>
            <p14:sldId id="282"/>
            <p14:sldId id="294"/>
          </p14:sldIdLst>
        </p14:section>
        <p14:section name="Untitled Section" id="{210E3E0D-6C25-4D72-93B9-695D1A4BD2D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778F"/>
    <a:srgbClr val="EF90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8944" autoAdjust="0"/>
  </p:normalViewPr>
  <p:slideViewPr>
    <p:cSldViewPr>
      <p:cViewPr varScale="1">
        <p:scale>
          <a:sx n="69" d="100"/>
          <a:sy n="69" d="100"/>
        </p:scale>
        <p:origin x="1229" y="62"/>
      </p:cViewPr>
      <p:guideLst>
        <p:guide orient="horz" pos="2160"/>
        <p:guide pos="2880"/>
      </p:guideLst>
    </p:cSldViewPr>
  </p:slideViewPr>
  <p:outlineViewPr>
    <p:cViewPr>
      <p:scale>
        <a:sx n="33" d="100"/>
        <a:sy n="33" d="100"/>
      </p:scale>
      <p:origin x="0" y="129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568C1994-E502-49DB-AC87-B54C5293F7A4}" type="datetimeFigureOut">
              <a:rPr lang="en-US" smtClean="0"/>
              <a:t>11/20/2019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7E8378C1-63DD-4A43-BB43-670A7831381E}" type="slidenum">
              <a:rPr lang="en-US" smtClean="0"/>
              <a:t>‹#›</a:t>
            </a:fld>
            <a:endParaRPr lang="en-US"/>
          </a:p>
        </p:txBody>
      </p:sp>
    </p:spTree>
    <p:extLst>
      <p:ext uri="{BB962C8B-B14F-4D97-AF65-F5344CB8AC3E}">
        <p14:creationId xmlns:p14="http://schemas.microsoft.com/office/powerpoint/2010/main" val="3516210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3BC674C2-9B3E-476F-B525-219776FA25B5}" type="datetimeFigureOut">
              <a:rPr lang="en-US" smtClean="0"/>
              <a:t>11/20/2019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FE6D0C57-DA6A-4AA7-A0E4-D61B3C92B2CE}" type="slidenum">
              <a:rPr lang="en-US" smtClean="0"/>
              <a:t>‹#›</a:t>
            </a:fld>
            <a:endParaRPr lang="en-US"/>
          </a:p>
        </p:txBody>
      </p:sp>
    </p:spTree>
    <p:extLst>
      <p:ext uri="{BB962C8B-B14F-4D97-AF65-F5344CB8AC3E}">
        <p14:creationId xmlns:p14="http://schemas.microsoft.com/office/powerpoint/2010/main" val="428944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1</a:t>
            </a:fld>
            <a:endParaRPr lang="en-US"/>
          </a:p>
        </p:txBody>
      </p:sp>
    </p:spTree>
    <p:extLst>
      <p:ext uri="{BB962C8B-B14F-4D97-AF65-F5344CB8AC3E}">
        <p14:creationId xmlns:p14="http://schemas.microsoft.com/office/powerpoint/2010/main" val="380774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14</a:t>
            </a:fld>
            <a:endParaRPr lang="en-US"/>
          </a:p>
        </p:txBody>
      </p:sp>
    </p:spTree>
    <p:extLst>
      <p:ext uri="{BB962C8B-B14F-4D97-AF65-F5344CB8AC3E}">
        <p14:creationId xmlns:p14="http://schemas.microsoft.com/office/powerpoint/2010/main" val="2948652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Current research shows that the total fat in the diet is less important than the type of fat. In addition, consumer research shows that removal of the declaration of ‘‘calories from fat’’ has no effect on consumers’ ability to judge the healthfulness of a product.</a:t>
            </a:r>
          </a:p>
          <a:p>
            <a:r>
              <a:rPr lang="en-US" sz="1200" b="0" i="0" u="none" strike="noStrike" kern="1200" baseline="0" dirty="0" smtClean="0">
                <a:solidFill>
                  <a:schemeClr val="tx1"/>
                </a:solidFill>
                <a:latin typeface="+mn-lt"/>
                <a:ea typeface="+mn-ea"/>
                <a:cs typeface="+mn-cs"/>
              </a:rPr>
              <a:t>If “Cal from fat” not declared, no violation </a:t>
            </a:r>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17</a:t>
            </a:fld>
            <a:endParaRPr lang="en-US"/>
          </a:p>
        </p:txBody>
      </p:sp>
    </p:spTree>
    <p:extLst>
      <p:ext uri="{BB962C8B-B14F-4D97-AF65-F5344CB8AC3E}">
        <p14:creationId xmlns:p14="http://schemas.microsoft.com/office/powerpoint/2010/main" val="3078711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Statements must be clear,</a:t>
            </a:r>
            <a:r>
              <a:rPr lang="en-US" baseline="0" dirty="0" smtClean="0"/>
              <a:t> </a:t>
            </a:r>
            <a:r>
              <a:rPr lang="en-US" baseline="0" smtClean="0"/>
              <a:t>conspicuously visible </a:t>
            </a:r>
            <a:r>
              <a:rPr lang="en-US" baseline="0" dirty="0" smtClean="0"/>
              <a:t>to consumer, and posted prominently. </a:t>
            </a:r>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21</a:t>
            </a:fld>
            <a:endParaRPr lang="en-US"/>
          </a:p>
        </p:txBody>
      </p:sp>
    </p:spTree>
    <p:extLst>
      <p:ext uri="{BB962C8B-B14F-4D97-AF65-F5344CB8AC3E}">
        <p14:creationId xmlns:p14="http://schemas.microsoft.com/office/powerpoint/2010/main" val="3939528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calorie and other nutrient declarations could be based on the average values obtained when comparing the nutrient values of the food from different suppliers or from the same supplier when variations are known </a:t>
            </a:r>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23</a:t>
            </a:fld>
            <a:endParaRPr lang="en-US"/>
          </a:p>
        </p:txBody>
      </p:sp>
    </p:spTree>
    <p:extLst>
      <p:ext uri="{BB962C8B-B14F-4D97-AF65-F5344CB8AC3E}">
        <p14:creationId xmlns:p14="http://schemas.microsoft.com/office/powerpoint/2010/main" val="2100874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28</a:t>
            </a:fld>
            <a:endParaRPr lang="en-US"/>
          </a:p>
        </p:txBody>
      </p:sp>
    </p:spTree>
    <p:extLst>
      <p:ext uri="{BB962C8B-B14F-4D97-AF65-F5344CB8AC3E}">
        <p14:creationId xmlns:p14="http://schemas.microsoft.com/office/powerpoint/2010/main" val="2209638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29</a:t>
            </a:fld>
            <a:endParaRPr lang="en-US"/>
          </a:p>
        </p:txBody>
      </p:sp>
    </p:spTree>
    <p:extLst>
      <p:ext uri="{BB962C8B-B14F-4D97-AF65-F5344CB8AC3E}">
        <p14:creationId xmlns:p14="http://schemas.microsoft.com/office/powerpoint/2010/main" val="3578923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30</a:t>
            </a:fld>
            <a:endParaRPr lang="en-US"/>
          </a:p>
        </p:txBody>
      </p:sp>
    </p:spTree>
    <p:extLst>
      <p:ext uri="{BB962C8B-B14F-4D97-AF65-F5344CB8AC3E}">
        <p14:creationId xmlns:p14="http://schemas.microsoft.com/office/powerpoint/2010/main" val="3669628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2</a:t>
            </a:fld>
            <a:endParaRPr lang="en-US"/>
          </a:p>
        </p:txBody>
      </p:sp>
    </p:spTree>
    <p:extLst>
      <p:ext uri="{BB962C8B-B14F-4D97-AF65-F5344CB8AC3E}">
        <p14:creationId xmlns:p14="http://schemas.microsoft.com/office/powerpoint/2010/main" val="227426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4</a:t>
            </a:fld>
            <a:endParaRPr lang="en-US"/>
          </a:p>
        </p:txBody>
      </p:sp>
    </p:spTree>
    <p:extLst>
      <p:ext uri="{BB962C8B-B14F-4D97-AF65-F5344CB8AC3E}">
        <p14:creationId xmlns:p14="http://schemas.microsoft.com/office/powerpoint/2010/main" val="9037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6</a:t>
            </a:fld>
            <a:endParaRPr lang="en-US"/>
          </a:p>
        </p:txBody>
      </p:sp>
    </p:spTree>
    <p:extLst>
      <p:ext uri="{BB962C8B-B14F-4D97-AF65-F5344CB8AC3E}">
        <p14:creationId xmlns:p14="http://schemas.microsoft.com/office/powerpoint/2010/main" val="3405967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dirty="0" smtClean="0">
                <a:solidFill>
                  <a:schemeClr val="tx1"/>
                </a:solidFill>
              </a:rPr>
              <a:t>5-calorie increment – 50 calories &amp; 10-calorie increment &gt; 50 calories)</a:t>
            </a:r>
          </a:p>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7</a:t>
            </a:fld>
            <a:endParaRPr lang="en-US"/>
          </a:p>
        </p:txBody>
      </p:sp>
    </p:spTree>
    <p:extLst>
      <p:ext uri="{BB962C8B-B14F-4D97-AF65-F5344CB8AC3E}">
        <p14:creationId xmlns:p14="http://schemas.microsoft.com/office/powerpoint/2010/main" val="120541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9</a:t>
            </a:fld>
            <a:endParaRPr lang="en-US"/>
          </a:p>
        </p:txBody>
      </p:sp>
    </p:spTree>
    <p:extLst>
      <p:ext uri="{BB962C8B-B14F-4D97-AF65-F5344CB8AC3E}">
        <p14:creationId xmlns:p14="http://schemas.microsoft.com/office/powerpoint/2010/main" val="404777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10</a:t>
            </a:fld>
            <a:endParaRPr lang="en-US"/>
          </a:p>
        </p:txBody>
      </p:sp>
    </p:spTree>
    <p:extLst>
      <p:ext uri="{BB962C8B-B14F-4D97-AF65-F5344CB8AC3E}">
        <p14:creationId xmlns:p14="http://schemas.microsoft.com/office/powerpoint/2010/main" val="286471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11</a:t>
            </a:fld>
            <a:endParaRPr lang="en-US"/>
          </a:p>
        </p:txBody>
      </p:sp>
    </p:spTree>
    <p:extLst>
      <p:ext uri="{BB962C8B-B14F-4D97-AF65-F5344CB8AC3E}">
        <p14:creationId xmlns:p14="http://schemas.microsoft.com/office/powerpoint/2010/main" val="4152067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13</a:t>
            </a:fld>
            <a:endParaRPr lang="en-US"/>
          </a:p>
        </p:txBody>
      </p:sp>
    </p:spTree>
    <p:extLst>
      <p:ext uri="{BB962C8B-B14F-4D97-AF65-F5344CB8AC3E}">
        <p14:creationId xmlns:p14="http://schemas.microsoft.com/office/powerpoint/2010/main" val="25063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9F8D2C3-0FCB-4FC6-B840-1AAEE9A58CE7}"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F8D2C3-0FCB-4FC6-B840-1AAEE9A58CE7}"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F8D2C3-0FCB-4FC6-B840-1AAEE9A58CE7}"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9173DC8A-A276-47E4-866D-32B12E346026}"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6" name="Date Placeholder 5"/>
          <p:cNvSpPr>
            <a:spLocks noGrp="1"/>
          </p:cNvSpPr>
          <p:nvPr>
            <p:ph type="dt" sz="half" idx="12"/>
          </p:nvPr>
        </p:nvSpPr>
        <p:spPr/>
        <p:txBody>
          <a:bodyPr/>
          <a:lstStyle/>
          <a:p>
            <a:fld id="{79F8D2C3-0FCB-4FC6-B840-1AAEE9A58CE7}" type="datetimeFigureOut">
              <a:rPr lang="en-US" smtClean="0"/>
              <a:t>11/20/2019</a:t>
            </a:fld>
            <a:endParaRPr lang="en-US"/>
          </a:p>
        </p:txBody>
      </p:sp>
    </p:spTree>
    <p:extLst>
      <p:ext uri="{BB962C8B-B14F-4D97-AF65-F5344CB8AC3E}">
        <p14:creationId xmlns:p14="http://schemas.microsoft.com/office/powerpoint/2010/main" val="21038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F8D2C3-0FCB-4FC6-B840-1AAEE9A58CE7}"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F8D2C3-0FCB-4FC6-B840-1AAEE9A58CE7}"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F8D2C3-0FCB-4FC6-B840-1AAEE9A58CE7}"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F8D2C3-0FCB-4FC6-B840-1AAEE9A58CE7}" type="datetimeFigureOut">
              <a:rPr lang="en-US" smtClean="0"/>
              <a:t>11/20/2019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F8D2C3-0FCB-4FC6-B840-1AAEE9A58CE7}" type="datetimeFigureOut">
              <a:rPr lang="en-US" smtClean="0"/>
              <a:t>11/20/2019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F8D2C3-0FCB-4FC6-B840-1AAEE9A58CE7}" type="datetimeFigureOut">
              <a:rPr lang="en-US" smtClean="0"/>
              <a:t>11/20/2019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F8D2C3-0FCB-4FC6-B840-1AAEE9A58CE7}"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3DC8A-A276-47E4-866D-32B12E346026}"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79F8D2C3-0FCB-4FC6-B840-1AAEE9A58CE7}" type="datetimeFigureOut">
              <a:rPr lang="en-US" smtClean="0"/>
              <a:t>11/20/2019</a:t>
            </a:fld>
            <a:endParaRPr lang="en-US"/>
          </a:p>
        </p:txBody>
      </p:sp>
      <p:sp>
        <p:nvSpPr>
          <p:cNvPr id="9" name="Slide Number Placeholder 8"/>
          <p:cNvSpPr>
            <a:spLocks noGrp="1"/>
          </p:cNvSpPr>
          <p:nvPr>
            <p:ph type="sldNum" sz="quarter" idx="11"/>
          </p:nvPr>
        </p:nvSpPr>
        <p:spPr/>
        <p:txBody>
          <a:bodyPr/>
          <a:lstStyle/>
          <a:p>
            <a:fld id="{9173DC8A-A276-47E4-866D-32B12E346026}"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173DC8A-A276-47E4-866D-32B12E346026}"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79F8D2C3-0FCB-4FC6-B840-1AAEE9A58CE7}" type="datetimeFigureOut">
              <a:rPr lang="en-US" smtClean="0"/>
              <a:t>11/20/2019</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hyperlink" Target="http://www.google.com/url?sa=i&amp;rct=j&amp;q=&amp;esrc=s&amp;source=images&amp;cd=&amp;cad=rja&amp;uact=8&amp;ved=0ahUKEwjo3r-t7b_RAhUKw1QKHRKHC-MQjRwIBw&amp;url=http://nutritiondata.self.com/&amp;psig=AFQjCNEziVNyabKxb9xvHfE2_2NXIZH0gQ&amp;ust=148442208423507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o3r-t7b_RAhUKw1QKHRKHC-MQjRwIBw&amp;url=http://nutritiondata.self.com/&amp;psig=AFQjCNEziVNyabKxb9xvHfE2_2NXIZH0gQ&amp;ust=1484422084235075" TargetMode="External"/><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13.gif"/></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CalorieLabeling@fda.hhs.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8" Type="http://schemas.openxmlformats.org/officeDocument/2006/relationships/hyperlink" Target="http://www.fda.gov/downloads/Food/GuidanceRegulation/GuidanceDocumentsRegulatoryInformation/UCM437566.pdf" TargetMode="External"/><Relationship Id="rId3" Type="http://schemas.openxmlformats.org/officeDocument/2006/relationships/hyperlink" Target="https://collaboration.fda.gov/mlm2/" TargetMode="External"/><Relationship Id="rId7" Type="http://schemas.openxmlformats.org/officeDocument/2006/relationships/hyperlink" Target="http://www.fda.gov/downloads/Food/GuidanceRegulation/GuidanceDocumentsRegulatoryInformation/UCM461963.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fda.gov/downloads/Food/GuidanceRegulation/GuidanceDocumentsRegulatoryInformation/UCM583492.pdf" TargetMode="External"/><Relationship Id="rId5" Type="http://schemas.openxmlformats.org/officeDocument/2006/relationships/hyperlink" Target="https://www.gpo.gov/fdsys/pkg/FR-2014-12-01/pdf/2014-27833.pdf" TargetMode="External"/><Relationship Id="rId4" Type="http://schemas.openxmlformats.org/officeDocument/2006/relationships/hyperlink" Target="https://www.fda.gov/food/food-labeling-nutrition/menu-and-vending-machine-labeling" TargetMode="Externa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al.com/news/index.ssf/2014/12/how_many_calories_are_in_that.html&amp;ei=syK4VNSGKYqtyATn8IHgBg&amp;bvm=bv.83829542,d.aWw&amp;psig=AFQjCNGQNUA0wHRNkQ0FrN9LS544i8BwjA&amp;ust=142143992254293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0"/>
            <a:ext cx="7543800" cy="2362200"/>
          </a:xfrm>
        </p:spPr>
        <p:txBody>
          <a:bodyPr/>
          <a:lstStyle/>
          <a:p>
            <a:pPr algn="ctr"/>
            <a:r>
              <a:rPr lang="en-US" dirty="0" smtClean="0"/>
              <a:t>Menu Labeling Is Now The Law</a:t>
            </a:r>
            <a:r>
              <a:rPr lang="en-US" dirty="0"/>
              <a:t/>
            </a:r>
            <a:br>
              <a:rPr lang="en-US" dirty="0"/>
            </a:br>
            <a:r>
              <a:rPr lang="en-US" sz="2400" b="1" dirty="0">
                <a:solidFill>
                  <a:srgbClr val="EF9011"/>
                </a:solidFill>
              </a:rPr>
              <a:t/>
            </a:r>
            <a:br>
              <a:rPr lang="en-US" sz="2400" b="1" dirty="0">
                <a:solidFill>
                  <a:srgbClr val="EF9011"/>
                </a:solidFill>
              </a:rPr>
            </a:br>
            <a:r>
              <a:rPr lang="en-US" dirty="0" smtClean="0"/>
              <a:t>   </a:t>
            </a:r>
            <a:endParaRPr lang="en-US" dirty="0"/>
          </a:p>
        </p:txBody>
      </p:sp>
      <p:sp>
        <p:nvSpPr>
          <p:cNvPr id="3" name="Subtitle 2"/>
          <p:cNvSpPr>
            <a:spLocks noGrp="1"/>
          </p:cNvSpPr>
          <p:nvPr>
            <p:ph type="subTitle" idx="1"/>
          </p:nvPr>
        </p:nvSpPr>
        <p:spPr>
          <a:xfrm>
            <a:off x="609600" y="5105400"/>
            <a:ext cx="6461760" cy="1066800"/>
          </a:xfrm>
        </p:spPr>
        <p:txBody>
          <a:bodyPr>
            <a:normAutofit/>
          </a:bodyPr>
          <a:lstStyle/>
          <a:p>
            <a:r>
              <a:rPr lang="en-US" sz="1800" dirty="0" smtClean="0"/>
              <a:t>Sacramento County </a:t>
            </a:r>
          </a:p>
          <a:p>
            <a:r>
              <a:rPr lang="en-US" sz="1800" dirty="0" smtClean="0"/>
              <a:t>Environmental Management Department</a:t>
            </a:r>
          </a:p>
          <a:p>
            <a:r>
              <a:rPr lang="en-US" sz="1800" dirty="0" smtClean="0"/>
              <a:t>Presented by Elena </a:t>
            </a:r>
            <a:r>
              <a:rPr lang="en-US" sz="1800" dirty="0" err="1" smtClean="0"/>
              <a:t>Drobenyuk</a:t>
            </a:r>
            <a:r>
              <a:rPr lang="en-US" sz="1800" dirty="0" smtClean="0"/>
              <a:t>, REHS</a:t>
            </a:r>
            <a:endParaRPr lang="en-US" sz="1800" dirty="0"/>
          </a:p>
        </p:txBody>
      </p:sp>
    </p:spTree>
    <p:extLst>
      <p:ext uri="{BB962C8B-B14F-4D97-AF65-F5344CB8AC3E}">
        <p14:creationId xmlns:p14="http://schemas.microsoft.com/office/powerpoint/2010/main" val="1566359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848600" cy="762000"/>
          </a:xfrm>
        </p:spPr>
        <p:txBody>
          <a:bodyPr/>
          <a:lstStyle/>
          <a:p>
            <a:r>
              <a:rPr lang="en-US" sz="4000" dirty="0" smtClean="0"/>
              <a:t>Self-Serve Foods and Food on Display </a:t>
            </a:r>
            <a:endParaRPr lang="en-US" sz="4000" dirty="0"/>
          </a:p>
        </p:txBody>
      </p:sp>
      <p:sp>
        <p:nvSpPr>
          <p:cNvPr id="3" name="Content Placeholder 2"/>
          <p:cNvSpPr>
            <a:spLocks noGrp="1"/>
          </p:cNvSpPr>
          <p:nvPr>
            <p:ph idx="1"/>
          </p:nvPr>
        </p:nvSpPr>
        <p:spPr>
          <a:xfrm>
            <a:off x="238812" y="1157926"/>
            <a:ext cx="7696200" cy="4800600"/>
          </a:xfrm>
        </p:spPr>
        <p:txBody>
          <a:bodyPr>
            <a:normAutofit/>
          </a:bodyPr>
          <a:lstStyle/>
          <a:p>
            <a:r>
              <a:rPr lang="en-US" b="1" dirty="0" smtClean="0"/>
              <a:t>Must have a sign(s) near the food with the number of calories </a:t>
            </a:r>
            <a:r>
              <a:rPr lang="en-US" b="1" dirty="0" smtClean="0">
                <a:solidFill>
                  <a:srgbClr val="61778F"/>
                </a:solidFill>
              </a:rPr>
              <a:t>per serving </a:t>
            </a:r>
            <a:r>
              <a:rPr lang="en-US" b="1" dirty="0" smtClean="0"/>
              <a:t>or </a:t>
            </a:r>
            <a:r>
              <a:rPr lang="en-US" b="1" dirty="0" smtClean="0">
                <a:solidFill>
                  <a:srgbClr val="61778F"/>
                </a:solidFill>
              </a:rPr>
              <a:t>per item</a:t>
            </a:r>
          </a:p>
          <a:p>
            <a:pPr lvl="1">
              <a:buFont typeface="Calibri" panose="020F0502020204030204" pitchFamily="34" charset="0"/>
              <a:buChar char="-"/>
            </a:pPr>
            <a:r>
              <a:rPr lang="en-US" sz="1800" dirty="0" smtClean="0">
                <a:solidFill>
                  <a:srgbClr val="EF9011"/>
                </a:solidFill>
              </a:rPr>
              <a:t>“550 calories per pastry” </a:t>
            </a:r>
          </a:p>
          <a:p>
            <a:pPr lvl="1">
              <a:buFont typeface="Calibri" panose="020F0502020204030204" pitchFamily="34" charset="0"/>
              <a:buChar char="-"/>
            </a:pPr>
            <a:r>
              <a:rPr lang="en-US" sz="1800" dirty="0" smtClean="0">
                <a:solidFill>
                  <a:srgbClr val="EF9011"/>
                </a:solidFill>
              </a:rPr>
              <a:t>“180 calories per scoop of pasta salad”</a:t>
            </a:r>
          </a:p>
          <a:p>
            <a:pPr lvl="1">
              <a:buFont typeface="Calibri" panose="020F0502020204030204" pitchFamily="34" charset="0"/>
              <a:buChar char="-"/>
            </a:pPr>
            <a:r>
              <a:rPr lang="en-US" sz="1800" dirty="0" smtClean="0">
                <a:solidFill>
                  <a:srgbClr val="EF9011"/>
                </a:solidFill>
              </a:rPr>
              <a:t>“120 calories per 12 fluid ounces (small)” </a:t>
            </a:r>
          </a:p>
          <a:p>
            <a:pPr marL="411480" lvl="1" indent="0">
              <a:buNone/>
            </a:pPr>
            <a:endParaRPr lang="en-US" sz="500" dirty="0" smtClean="0"/>
          </a:p>
          <a:p>
            <a:r>
              <a:rPr lang="en-US" b="1" dirty="0" smtClean="0"/>
              <a:t>The final rule provides 3 options for calorie declarations:</a:t>
            </a:r>
          </a:p>
          <a:p>
            <a:pPr lvl="1">
              <a:buFont typeface="Calibri" panose="020F0502020204030204" pitchFamily="34" charset="0"/>
              <a:buChar char="-"/>
            </a:pPr>
            <a:r>
              <a:rPr lang="en-US" sz="1800" dirty="0" smtClean="0"/>
              <a:t>On a sign adjacent to and clearly associated with the corresponding food</a:t>
            </a:r>
          </a:p>
          <a:p>
            <a:pPr lvl="2">
              <a:buFont typeface="Calibri" panose="020F0502020204030204" pitchFamily="34" charset="0"/>
              <a:buChar char="-"/>
            </a:pPr>
            <a:r>
              <a:rPr lang="en-US" sz="1600" i="1" dirty="0" smtClean="0"/>
              <a:t>Including calories directly on the package of “grab and go” items</a:t>
            </a:r>
          </a:p>
          <a:p>
            <a:pPr lvl="1">
              <a:buFont typeface="Calibri" panose="020F0502020204030204" pitchFamily="34" charset="0"/>
              <a:buChar char="-"/>
            </a:pPr>
            <a:r>
              <a:rPr lang="en-US" sz="1800" dirty="0" smtClean="0"/>
              <a:t>On a sign attached to the sneeze guard</a:t>
            </a:r>
          </a:p>
          <a:p>
            <a:pPr lvl="1">
              <a:buFont typeface="Calibri" panose="020F0502020204030204" pitchFamily="34" charset="0"/>
              <a:buChar char="-"/>
            </a:pPr>
            <a:r>
              <a:rPr lang="en-US" sz="1800" dirty="0" smtClean="0"/>
              <a:t>On a single sign or placard listing the calorie declaration for several food items (</a:t>
            </a:r>
            <a:r>
              <a:rPr lang="en-US" sz="1800" i="1" dirty="0" smtClean="0"/>
              <a:t>as long as it’s located where the consumer can view the information while making their selection</a:t>
            </a:r>
            <a:r>
              <a:rPr lang="en-US" sz="1800" dirty="0" smtClean="0"/>
              <a:t>)</a:t>
            </a:r>
          </a:p>
        </p:txBody>
      </p:sp>
      <p:pic>
        <p:nvPicPr>
          <p:cNvPr id="4" name="Picture 3"/>
          <p:cNvPicPr/>
          <p:nvPr/>
        </p:nvPicPr>
        <p:blipFill rotWithShape="1">
          <a:blip r:embed="rId3"/>
          <a:srcRect l="49116" t="34303" r="17691" b="19221"/>
          <a:stretch/>
        </p:blipFill>
        <p:spPr bwMode="auto">
          <a:xfrm>
            <a:off x="3505200" y="5225543"/>
            <a:ext cx="2143812" cy="1627505"/>
          </a:xfrm>
          <a:prstGeom prst="rect">
            <a:avLst/>
          </a:prstGeom>
          <a:ln>
            <a:noFill/>
          </a:ln>
          <a:effectLst>
            <a:softEdge rad="114300"/>
          </a:effectLst>
          <a:extLst>
            <a:ext uri="{53640926-AAD7-44D8-BBD7-CCE9431645EC}">
              <a14:shadowObscured xmlns:a14="http://schemas.microsoft.com/office/drawing/2010/main"/>
            </a:ext>
          </a:extLst>
        </p:spPr>
      </p:pic>
      <p:pic>
        <p:nvPicPr>
          <p:cNvPr id="5" name="Picture 4"/>
          <p:cNvPicPr/>
          <p:nvPr/>
        </p:nvPicPr>
        <p:blipFill rotWithShape="1">
          <a:blip r:embed="rId3"/>
          <a:srcRect l="20920" t="32566" r="51209" b="17229"/>
          <a:stretch/>
        </p:blipFill>
        <p:spPr bwMode="auto">
          <a:xfrm>
            <a:off x="1100122" y="5201513"/>
            <a:ext cx="1654810" cy="1676400"/>
          </a:xfrm>
          <a:prstGeom prst="rect">
            <a:avLst/>
          </a:prstGeom>
          <a:ln>
            <a:noFill/>
          </a:ln>
          <a:effectLst>
            <a:softEdge rad="88900"/>
          </a:effectLst>
          <a:extLst>
            <a:ext uri="{53640926-AAD7-44D8-BBD7-CCE9431645EC}">
              <a14:shadowObscured xmlns:a14="http://schemas.microsoft.com/office/drawing/2010/main"/>
            </a:ext>
          </a:extLst>
        </p:spPr>
      </p:pic>
      <p:pic>
        <p:nvPicPr>
          <p:cNvPr id="7" name="Picture 2" descr="Image result for nutritional facts labe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959" y="4953000"/>
            <a:ext cx="1157610" cy="183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947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1143000"/>
          </a:xfrm>
        </p:spPr>
        <p:txBody>
          <a:bodyPr/>
          <a:lstStyle/>
          <a:p>
            <a:r>
              <a:rPr lang="en-US" sz="3600" dirty="0" smtClean="0"/>
              <a:t>Calorie declaration for All-You-Can-Eat Buffet </a:t>
            </a:r>
            <a:endParaRPr lang="en-US" sz="3600" dirty="0"/>
          </a:p>
        </p:txBody>
      </p:sp>
      <p:sp>
        <p:nvSpPr>
          <p:cNvPr id="3" name="Content Placeholder 2"/>
          <p:cNvSpPr>
            <a:spLocks noGrp="1"/>
          </p:cNvSpPr>
          <p:nvPr>
            <p:ph idx="1"/>
          </p:nvPr>
        </p:nvSpPr>
        <p:spPr>
          <a:xfrm>
            <a:off x="304800" y="1447800"/>
            <a:ext cx="7620000" cy="4800600"/>
          </a:xfrm>
        </p:spPr>
        <p:txBody>
          <a:bodyPr/>
          <a:lstStyle/>
          <a:p>
            <a:r>
              <a:rPr lang="en-US" sz="2000" dirty="0" smtClean="0"/>
              <a:t>The menu board must include a statement, adjacent to the name or price of the item, referring customers to the self-service buffet for calorie information. </a:t>
            </a:r>
            <a:r>
              <a:rPr lang="en-US" sz="2000" dirty="0" smtClean="0">
                <a:solidFill>
                  <a:srgbClr val="EF9011"/>
                </a:solidFill>
              </a:rPr>
              <a:t>(</a:t>
            </a:r>
            <a:r>
              <a:rPr lang="en-US" sz="2000" i="1" dirty="0">
                <a:solidFill>
                  <a:srgbClr val="EF9011"/>
                </a:solidFill>
              </a:rPr>
              <a:t>e.g., </a:t>
            </a:r>
            <a:r>
              <a:rPr lang="en-US" sz="2000" dirty="0">
                <a:solidFill>
                  <a:srgbClr val="EF9011"/>
                </a:solidFill>
              </a:rPr>
              <a:t>‘‘See buffet for calorie </a:t>
            </a:r>
            <a:r>
              <a:rPr lang="en-US" sz="2000" dirty="0" smtClean="0">
                <a:solidFill>
                  <a:srgbClr val="EF9011"/>
                </a:solidFill>
              </a:rPr>
              <a:t>declarations’’) </a:t>
            </a:r>
          </a:p>
          <a:p>
            <a:r>
              <a:rPr lang="en-US" sz="2000" dirty="0"/>
              <a:t>Establishment must place a sign adjacent to the food with number of calories per item or </a:t>
            </a:r>
            <a:r>
              <a:rPr lang="en-US" sz="2000" dirty="0" smtClean="0"/>
              <a:t>serving.</a:t>
            </a:r>
            <a:endParaRPr lang="en-US" sz="2000" dirty="0"/>
          </a:p>
          <a:p>
            <a:endParaRPr lang="en-US" dirty="0"/>
          </a:p>
        </p:txBody>
      </p:sp>
      <p:pic>
        <p:nvPicPr>
          <p:cNvPr id="15" name="Content Placeholder 3"/>
          <p:cNvPicPr>
            <a:picLocks/>
          </p:cNvPicPr>
          <p:nvPr/>
        </p:nvPicPr>
        <p:blipFill rotWithShape="1">
          <a:blip r:embed="rId3"/>
          <a:srcRect l="25253" t="21187" r="28386" b="10814"/>
          <a:stretch/>
        </p:blipFill>
        <p:spPr bwMode="auto">
          <a:xfrm>
            <a:off x="472235" y="3352800"/>
            <a:ext cx="4916304" cy="3200400"/>
          </a:xfrm>
          <a:prstGeom prst="rect">
            <a:avLst/>
          </a:prstGeom>
          <a:ln>
            <a:noFill/>
          </a:ln>
          <a:effectLst>
            <a:softEdge rad="50800"/>
          </a:effectLst>
          <a:extLst>
            <a:ext uri="{53640926-AAD7-44D8-BBD7-CCE9431645EC}">
              <a14:shadowObscured xmlns:a14="http://schemas.microsoft.com/office/drawing/2010/main"/>
            </a:ext>
          </a:extLst>
        </p:spPr>
      </p:pic>
      <p:pic>
        <p:nvPicPr>
          <p:cNvPr id="16" name="Picture 15" descr="C:\Users\drobenyuke\Desktop\NOTES\Menu Labeling 2017\IMG_000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81944" y="3824960"/>
            <a:ext cx="3200400" cy="2252340"/>
          </a:xfrm>
          <a:prstGeom prst="rect">
            <a:avLst/>
          </a:prstGeom>
          <a:noFill/>
          <a:ln>
            <a:noFill/>
          </a:ln>
          <a:effectLst>
            <a:softEdge rad="101600"/>
          </a:effectLst>
        </p:spPr>
      </p:pic>
    </p:spTree>
    <p:extLst>
      <p:ext uri="{BB962C8B-B14F-4D97-AF65-F5344CB8AC3E}">
        <p14:creationId xmlns:p14="http://schemas.microsoft.com/office/powerpoint/2010/main" val="4108871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772400" cy="1066800"/>
          </a:xfrm>
        </p:spPr>
        <p:txBody>
          <a:bodyPr/>
          <a:lstStyle/>
          <a:p>
            <a:r>
              <a:rPr lang="en-US" sz="3600" dirty="0" smtClean="0"/>
              <a:t>Calorie Declarations for Foods on Display </a:t>
            </a:r>
            <a:endParaRPr lang="en-US" sz="3600" dirty="0"/>
          </a:p>
        </p:txBody>
      </p:sp>
      <p:sp>
        <p:nvSpPr>
          <p:cNvPr id="3" name="Content Placeholder 2"/>
          <p:cNvSpPr>
            <a:spLocks noGrp="1"/>
          </p:cNvSpPr>
          <p:nvPr>
            <p:ph idx="1"/>
          </p:nvPr>
        </p:nvSpPr>
        <p:spPr>
          <a:xfrm>
            <a:off x="228600" y="1310326"/>
            <a:ext cx="7696200" cy="5166674"/>
          </a:xfrm>
        </p:spPr>
        <p:txBody>
          <a:bodyPr>
            <a:normAutofit/>
          </a:bodyPr>
          <a:lstStyle/>
          <a:p>
            <a:pPr marL="114300" indent="0">
              <a:buNone/>
            </a:pPr>
            <a:r>
              <a:rPr lang="en-US" b="1" dirty="0" smtClean="0"/>
              <a:t>If foods on display are also listed on the menu or menu board they must </a:t>
            </a:r>
          </a:p>
          <a:p>
            <a:pPr marL="114300" indent="0">
              <a:buNone/>
            </a:pPr>
            <a:endParaRPr lang="en-US" sz="200" b="1" dirty="0" smtClean="0"/>
          </a:p>
          <a:p>
            <a:pPr lvl="1"/>
            <a:r>
              <a:rPr lang="en-US" dirty="0" smtClean="0"/>
              <a:t>Meet the requirements for declaration of calories on menus and menu boards </a:t>
            </a:r>
            <a:r>
              <a:rPr lang="en-US" dirty="0" smtClean="0">
                <a:solidFill>
                  <a:srgbClr val="EF9011"/>
                </a:solidFill>
              </a:rPr>
              <a:t>AND</a:t>
            </a:r>
          </a:p>
          <a:p>
            <a:pPr lvl="1"/>
            <a:r>
              <a:rPr lang="en-US" dirty="0" smtClean="0"/>
              <a:t>Meet the requirements for foods on display </a:t>
            </a:r>
          </a:p>
          <a:p>
            <a:pPr lvl="1"/>
            <a:endParaRPr lang="en-US" dirty="0" smtClean="0"/>
          </a:p>
          <a:p>
            <a:pPr lvl="1"/>
            <a:endParaRPr lang="en-US" dirty="0"/>
          </a:p>
          <a:p>
            <a:pPr lvl="1"/>
            <a:endParaRPr lang="en-US" dirty="0"/>
          </a:p>
          <a:p>
            <a:pPr lvl="1"/>
            <a:endParaRPr lang="en-US" dirty="0" smtClean="0"/>
          </a:p>
          <a:p>
            <a:pPr lvl="1"/>
            <a:endParaRPr lang="en-US" dirty="0"/>
          </a:p>
          <a:p>
            <a:pPr lvl="1"/>
            <a:endParaRPr lang="en-US" dirty="0" smtClean="0"/>
          </a:p>
          <a:p>
            <a:pPr marL="411480" lvl="1" indent="0">
              <a:buNone/>
            </a:pPr>
            <a:endParaRPr lang="en-US" dirty="0"/>
          </a:p>
          <a:p>
            <a:pPr marL="411480" lvl="1" indent="0" algn="ctr">
              <a:buNone/>
            </a:pPr>
            <a:r>
              <a:rPr lang="en-US" i="1" dirty="0" smtClean="0">
                <a:solidFill>
                  <a:srgbClr val="61778F"/>
                </a:solidFill>
              </a:rPr>
              <a:t>Ask </a:t>
            </a:r>
            <a:r>
              <a:rPr lang="en-US" i="1" dirty="0">
                <a:solidFill>
                  <a:srgbClr val="61778F"/>
                </a:solidFill>
              </a:rPr>
              <a:t>yourself, “can the customer </a:t>
            </a:r>
            <a:r>
              <a:rPr lang="en-US" i="1" dirty="0" smtClean="0">
                <a:solidFill>
                  <a:srgbClr val="61778F"/>
                </a:solidFill>
              </a:rPr>
              <a:t>view posted calories while making their selection?” </a:t>
            </a:r>
          </a:p>
          <a:p>
            <a:pPr marL="411480" lvl="1" indent="0">
              <a:buNone/>
            </a:pPr>
            <a:endParaRPr lang="en-US" i="1" dirty="0">
              <a:solidFill>
                <a:srgbClr val="61778F"/>
              </a:solidFill>
            </a:endParaRPr>
          </a:p>
        </p:txBody>
      </p:sp>
      <p:pic>
        <p:nvPicPr>
          <p:cNvPr id="5" name="Picture 4"/>
          <p:cNvPicPr/>
          <p:nvPr/>
        </p:nvPicPr>
        <p:blipFill rotWithShape="1">
          <a:blip r:embed="rId2"/>
          <a:srcRect l="28181" t="24863" r="31632" b="33538"/>
          <a:stretch/>
        </p:blipFill>
        <p:spPr bwMode="auto">
          <a:xfrm>
            <a:off x="914400" y="3147389"/>
            <a:ext cx="3200400" cy="2507932"/>
          </a:xfrm>
          <a:prstGeom prst="rect">
            <a:avLst/>
          </a:prstGeom>
          <a:ln>
            <a:noFill/>
          </a:ln>
          <a:effectLst>
            <a:softEdge rad="31750"/>
          </a:effectLst>
          <a:extLst>
            <a:ext uri="{53640926-AAD7-44D8-BBD7-CCE9431645EC}">
              <a14:shadowObscured xmlns:a14="http://schemas.microsoft.com/office/drawing/2010/main"/>
            </a:ext>
          </a:extLst>
        </p:spPr>
      </p:pic>
      <p:pic>
        <p:nvPicPr>
          <p:cNvPr id="7" name="Picture 6" descr="C:\Users\drobenyuke\Desktop\IMG_7204.JPG"/>
          <p:cNvPicPr/>
          <p:nvPr/>
        </p:nvPicPr>
        <p:blipFill rotWithShape="1">
          <a:blip r:embed="rId3" cstate="print">
            <a:extLst>
              <a:ext uri="{28A0092B-C50C-407E-A947-70E740481C1C}">
                <a14:useLocalDpi xmlns:a14="http://schemas.microsoft.com/office/drawing/2010/main" val="0"/>
              </a:ext>
            </a:extLst>
          </a:blip>
          <a:srcRect b="26903"/>
          <a:stretch/>
        </p:blipFill>
        <p:spPr bwMode="auto">
          <a:xfrm>
            <a:off x="5029421" y="3456224"/>
            <a:ext cx="1951383" cy="1843881"/>
          </a:xfrm>
          <a:prstGeom prst="rect">
            <a:avLst/>
          </a:prstGeom>
          <a:noFill/>
          <a:ln>
            <a:noFill/>
          </a:ln>
          <a:effectLst>
            <a:softEdge rad="63500"/>
          </a:effectLst>
          <a:extLst>
            <a:ext uri="{53640926-AAD7-44D8-BBD7-CCE9431645EC}">
              <a14:shadowObscured xmlns:a14="http://schemas.microsoft.com/office/drawing/2010/main"/>
            </a:ext>
          </a:extLst>
        </p:spPr>
      </p:pic>
      <p:pic>
        <p:nvPicPr>
          <p:cNvPr id="8" name="Picture 7"/>
          <p:cNvPicPr/>
          <p:nvPr/>
        </p:nvPicPr>
        <p:blipFill rotWithShape="1">
          <a:blip r:embed="rId4"/>
          <a:srcRect l="27849" t="15216" r="28277" b="21778"/>
          <a:stretch/>
        </p:blipFill>
        <p:spPr bwMode="auto">
          <a:xfrm>
            <a:off x="4419600" y="3160641"/>
            <a:ext cx="2971800" cy="2494680"/>
          </a:xfrm>
          <a:prstGeom prst="rect">
            <a:avLst/>
          </a:prstGeom>
          <a:ln>
            <a:noFill/>
          </a:ln>
          <a:effectLst>
            <a:softEdge rad="63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393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15" y="0"/>
            <a:ext cx="7620000" cy="1143000"/>
          </a:xfrm>
        </p:spPr>
        <p:txBody>
          <a:bodyPr>
            <a:noAutofit/>
          </a:bodyPr>
          <a:lstStyle/>
          <a:p>
            <a:r>
              <a:rPr lang="en-US" sz="4000" dirty="0" smtClean="0"/>
              <a:t>Displaying Calories for Beverages</a:t>
            </a:r>
            <a:endParaRPr lang="en-US" sz="4000" dirty="0"/>
          </a:p>
        </p:txBody>
      </p:sp>
      <p:sp>
        <p:nvSpPr>
          <p:cNvPr id="3" name="Content Placeholder 2"/>
          <p:cNvSpPr>
            <a:spLocks noGrp="1"/>
          </p:cNvSpPr>
          <p:nvPr>
            <p:ph idx="1"/>
          </p:nvPr>
        </p:nvSpPr>
        <p:spPr>
          <a:xfrm>
            <a:off x="487358" y="1126435"/>
            <a:ext cx="7620000" cy="4724400"/>
          </a:xfrm>
        </p:spPr>
        <p:txBody>
          <a:bodyPr/>
          <a:lstStyle/>
          <a:p>
            <a:pPr indent="-342900"/>
            <a:r>
              <a:rPr lang="en-US" dirty="0" smtClean="0"/>
              <a:t>Must state number of calories in </a:t>
            </a:r>
            <a:r>
              <a:rPr lang="en-US" u="sng" dirty="0" smtClean="0">
                <a:solidFill>
                  <a:srgbClr val="EF9011"/>
                </a:solidFill>
              </a:rPr>
              <a:t>full volume of the cup </a:t>
            </a:r>
            <a:r>
              <a:rPr lang="en-US" dirty="0" smtClean="0"/>
              <a:t>as served without ice </a:t>
            </a:r>
            <a:r>
              <a:rPr lang="en-US" b="1" dirty="0" smtClean="0"/>
              <a:t>UNLESS</a:t>
            </a:r>
            <a:r>
              <a:rPr lang="en-US" dirty="0" smtClean="0"/>
              <a:t> facility ordinary dispense and offer for sale a standard beverage fill</a:t>
            </a:r>
          </a:p>
          <a:p>
            <a:pPr marL="171450" indent="-171450"/>
            <a:endParaRPr lang="en-US" sz="800" dirty="0" smtClean="0"/>
          </a:p>
          <a:p>
            <a:pPr indent="-342900"/>
            <a:r>
              <a:rPr lang="en-US" dirty="0" smtClean="0"/>
              <a:t>Covered </a:t>
            </a:r>
            <a:r>
              <a:rPr lang="en-US" dirty="0"/>
              <a:t>establishments must disclose calories and other nutritional information for </a:t>
            </a:r>
            <a:r>
              <a:rPr lang="en-US" b="1" dirty="0"/>
              <a:t>alcoholic beverages </a:t>
            </a:r>
            <a:r>
              <a:rPr lang="en-US" dirty="0">
                <a:solidFill>
                  <a:srgbClr val="EF9011"/>
                </a:solidFill>
              </a:rPr>
              <a:t>that are on menus and menu </a:t>
            </a:r>
            <a:r>
              <a:rPr lang="en-US" dirty="0" smtClean="0">
                <a:solidFill>
                  <a:srgbClr val="EF9011"/>
                </a:solidFill>
              </a:rPr>
              <a:t>boards</a:t>
            </a:r>
            <a:endParaRPr lang="en-US" sz="900" dirty="0"/>
          </a:p>
          <a:p>
            <a:pPr lvl="1"/>
            <a:r>
              <a:rPr lang="en-US" b="1" dirty="0"/>
              <a:t>Exemption:</a:t>
            </a:r>
            <a:r>
              <a:rPr lang="en-US" dirty="0"/>
              <a:t> alcohol that is on display behind the </a:t>
            </a:r>
            <a:r>
              <a:rPr lang="en-US" dirty="0" smtClean="0"/>
              <a:t>bar &amp; beer on tap </a:t>
            </a:r>
            <a:r>
              <a:rPr lang="en-US" dirty="0"/>
              <a:t>(and not on the menu, menu board, or not self-service)</a:t>
            </a:r>
          </a:p>
          <a:p>
            <a:pPr marL="0" indent="0">
              <a:buNone/>
            </a:pPr>
            <a:endParaRPr lang="en-US" dirty="0"/>
          </a:p>
        </p:txBody>
      </p:sp>
      <p:pic>
        <p:nvPicPr>
          <p:cNvPr id="6" name="Picture 2" descr="http://www.laragnatelanews.it/wp-content/uploads/2015/04/alcohol-calor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43400"/>
            <a:ext cx="3429000" cy="20768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 name="Picture 6" descr="C:\Users\drobenyuke\Desktop\IMG_2541.JPG"/>
          <p:cNvPicPr/>
          <p:nvPr/>
        </p:nvPicPr>
        <p:blipFill rotWithShape="1">
          <a:blip r:embed="rId4" cstate="print">
            <a:extLst>
              <a:ext uri="{28A0092B-C50C-407E-A947-70E740481C1C}">
                <a14:useLocalDpi xmlns:a14="http://schemas.microsoft.com/office/drawing/2010/main" val="0"/>
              </a:ext>
            </a:extLst>
          </a:blip>
          <a:srcRect l="16386" t="20618" r="28413" b="20485"/>
          <a:stretch/>
        </p:blipFill>
        <p:spPr bwMode="auto">
          <a:xfrm rot="5400000">
            <a:off x="5241608" y="4464123"/>
            <a:ext cx="2083497" cy="1828800"/>
          </a:xfrm>
          <a:prstGeom prst="rect">
            <a:avLst/>
          </a:prstGeom>
          <a:noFill/>
          <a:ln>
            <a:noFill/>
          </a:ln>
          <a:effectLst>
            <a:softEdge rad="508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17045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852"/>
            <a:ext cx="7620000" cy="1113148"/>
          </a:xfrm>
        </p:spPr>
        <p:txBody>
          <a:bodyPr/>
          <a:lstStyle/>
          <a:p>
            <a:r>
              <a:rPr lang="en-US" sz="4000" dirty="0" smtClean="0"/>
              <a:t>Required Statements </a:t>
            </a:r>
            <a:endParaRPr lang="en-US" sz="4000" dirty="0"/>
          </a:p>
        </p:txBody>
      </p:sp>
      <p:sp>
        <p:nvSpPr>
          <p:cNvPr id="3" name="Content Placeholder 2"/>
          <p:cNvSpPr>
            <a:spLocks noGrp="1"/>
          </p:cNvSpPr>
          <p:nvPr>
            <p:ph idx="1"/>
          </p:nvPr>
        </p:nvSpPr>
        <p:spPr>
          <a:xfrm>
            <a:off x="228600" y="1143000"/>
            <a:ext cx="8123583" cy="5715000"/>
          </a:xfrm>
          <a:solidFill>
            <a:schemeClr val="bg1"/>
          </a:solidFill>
          <a:ln>
            <a:noFill/>
          </a:ln>
        </p:spPr>
        <p:txBody>
          <a:bodyPr>
            <a:normAutofit fontScale="92500" lnSpcReduction="20000"/>
          </a:bodyPr>
          <a:lstStyle/>
          <a:p>
            <a:pPr>
              <a:spcBef>
                <a:spcPts val="1200"/>
              </a:spcBef>
            </a:pPr>
            <a:r>
              <a:rPr lang="en-US" sz="2400" dirty="0" smtClean="0"/>
              <a:t>Succinct Statement </a:t>
            </a:r>
            <a:r>
              <a:rPr lang="en-US" sz="2400" b="1" dirty="0" smtClean="0"/>
              <a:t>“2,000 calories a day is used for general nutritional advice, but calorie needs vary”</a:t>
            </a:r>
            <a:endParaRPr lang="en-US" sz="2400" dirty="0" smtClean="0"/>
          </a:p>
          <a:p>
            <a:pPr lvl="1">
              <a:spcBef>
                <a:spcPts val="1200"/>
              </a:spcBef>
            </a:pPr>
            <a:r>
              <a:rPr lang="en-US" sz="2200" dirty="0"/>
              <a:t>Optional statements are permitted on children’s menus and menu boards </a:t>
            </a:r>
            <a:endParaRPr lang="en-US" sz="2200" dirty="0" smtClean="0"/>
          </a:p>
          <a:p>
            <a:pPr marL="114300" indent="0">
              <a:spcBef>
                <a:spcPts val="1200"/>
              </a:spcBef>
              <a:buNone/>
            </a:pPr>
            <a:endParaRPr lang="en-US" sz="6000" dirty="0"/>
          </a:p>
          <a:p>
            <a:pPr lvl="1">
              <a:spcBef>
                <a:spcPts val="1200"/>
              </a:spcBef>
            </a:pPr>
            <a:r>
              <a:rPr lang="en-US" sz="2200" dirty="0" smtClean="0"/>
              <a:t>Must </a:t>
            </a:r>
            <a:r>
              <a:rPr lang="en-US" sz="2200" dirty="0"/>
              <a:t>appear </a:t>
            </a:r>
            <a:r>
              <a:rPr lang="en-US" sz="2200" dirty="0">
                <a:solidFill>
                  <a:srgbClr val="EF9011"/>
                </a:solidFill>
              </a:rPr>
              <a:t>on the bottom of </a:t>
            </a:r>
            <a:r>
              <a:rPr lang="en-US" sz="2200" i="1" dirty="0">
                <a:solidFill>
                  <a:srgbClr val="EF9011"/>
                </a:solidFill>
              </a:rPr>
              <a:t>each page </a:t>
            </a:r>
            <a:r>
              <a:rPr lang="en-US" sz="2200" dirty="0"/>
              <a:t>of </a:t>
            </a:r>
            <a:r>
              <a:rPr lang="en-US" sz="2200" dirty="0" smtClean="0"/>
              <a:t>a multi-page </a:t>
            </a:r>
            <a:r>
              <a:rPr lang="en-US" sz="2200" dirty="0"/>
              <a:t>menu </a:t>
            </a:r>
            <a:r>
              <a:rPr lang="en-US" sz="2200" dirty="0" smtClean="0"/>
              <a:t>and </a:t>
            </a:r>
            <a:r>
              <a:rPr lang="en-US" sz="2200" dirty="0" smtClean="0">
                <a:solidFill>
                  <a:srgbClr val="EF9011"/>
                </a:solidFill>
              </a:rPr>
              <a:t>on the </a:t>
            </a:r>
            <a:r>
              <a:rPr lang="en-US" sz="2200" dirty="0">
                <a:solidFill>
                  <a:srgbClr val="EF9011"/>
                </a:solidFill>
              </a:rPr>
              <a:t>bottom of the menu </a:t>
            </a:r>
            <a:r>
              <a:rPr lang="en-US" sz="2200" dirty="0" smtClean="0">
                <a:solidFill>
                  <a:srgbClr val="EF9011"/>
                </a:solidFill>
              </a:rPr>
              <a:t>board</a:t>
            </a:r>
            <a:endParaRPr lang="en-US" sz="2200" dirty="0"/>
          </a:p>
          <a:p>
            <a:pPr>
              <a:spcBef>
                <a:spcPts val="1200"/>
              </a:spcBef>
            </a:pPr>
            <a:r>
              <a:rPr lang="en-US" sz="2400" b="1" dirty="0" smtClean="0"/>
              <a:t>‘‘</a:t>
            </a:r>
            <a:r>
              <a:rPr lang="en-US" sz="2400" b="1" dirty="0"/>
              <a:t>Additional nutrition information available upon request</a:t>
            </a:r>
            <a:r>
              <a:rPr lang="en-US" sz="2400" b="1" dirty="0" smtClean="0"/>
              <a:t>’’</a:t>
            </a:r>
          </a:p>
          <a:p>
            <a:pPr lvl="1">
              <a:spcBef>
                <a:spcPts val="1200"/>
              </a:spcBef>
            </a:pPr>
            <a:r>
              <a:rPr lang="en-US" dirty="0" smtClean="0"/>
              <a:t>On </a:t>
            </a:r>
            <a:r>
              <a:rPr lang="en-US" dirty="0"/>
              <a:t>menus, statement must be posted on the bottom of </a:t>
            </a:r>
            <a:r>
              <a:rPr lang="en-US" dirty="0" smtClean="0"/>
              <a:t>the </a:t>
            </a:r>
            <a:r>
              <a:rPr lang="en-US" i="1" dirty="0" smtClean="0">
                <a:solidFill>
                  <a:srgbClr val="EF9011"/>
                </a:solidFill>
              </a:rPr>
              <a:t>first </a:t>
            </a:r>
            <a:r>
              <a:rPr lang="en-US" i="1" dirty="0">
                <a:solidFill>
                  <a:srgbClr val="EF9011"/>
                </a:solidFill>
              </a:rPr>
              <a:t>page </a:t>
            </a:r>
            <a:r>
              <a:rPr lang="en-US" dirty="0"/>
              <a:t>along with the Succinct </a:t>
            </a:r>
            <a:r>
              <a:rPr lang="en-US" dirty="0" smtClean="0"/>
              <a:t>Statement</a:t>
            </a:r>
            <a:endParaRPr lang="en-US" b="1" dirty="0" smtClean="0"/>
          </a:p>
          <a:p>
            <a:pPr lvl="1">
              <a:spcBef>
                <a:spcPts val="1200"/>
              </a:spcBef>
            </a:pPr>
            <a:r>
              <a:rPr lang="en-US" dirty="0" smtClean="0"/>
              <a:t>On menu </a:t>
            </a:r>
            <a:r>
              <a:rPr lang="en-US" dirty="0"/>
              <a:t>boards, statement must be posted </a:t>
            </a:r>
            <a:r>
              <a:rPr lang="en-US" dirty="0">
                <a:solidFill>
                  <a:srgbClr val="EF9011"/>
                </a:solidFill>
              </a:rPr>
              <a:t>besides</a:t>
            </a:r>
            <a:r>
              <a:rPr lang="en-US" dirty="0"/>
              <a:t> the Succinct Statement  </a:t>
            </a:r>
            <a:endParaRPr lang="en-US" dirty="0" smtClean="0"/>
          </a:p>
          <a:p>
            <a:pPr>
              <a:spcBef>
                <a:spcPts val="1200"/>
              </a:spcBef>
            </a:pPr>
            <a:r>
              <a:rPr lang="en-US" dirty="0" smtClean="0"/>
              <a:t>Type size no smaller than smallest type size for any calorie declaration appearing on the same menu or menu board, with certain color and contrast requirements </a:t>
            </a:r>
          </a:p>
          <a:p>
            <a:endParaRPr lang="en-US" dirty="0"/>
          </a:p>
        </p:txBody>
      </p:sp>
      <p:sp>
        <p:nvSpPr>
          <p:cNvPr id="4" name="Content Placeholder 2"/>
          <p:cNvSpPr txBox="1">
            <a:spLocks/>
          </p:cNvSpPr>
          <p:nvPr/>
        </p:nvSpPr>
        <p:spPr>
          <a:xfrm>
            <a:off x="1905000" y="2292591"/>
            <a:ext cx="5410200" cy="914400"/>
          </a:xfrm>
          <a:prstGeom prst="rect">
            <a:avLst/>
          </a:prstGeom>
          <a:solidFill>
            <a:schemeClr val="bg2">
              <a:lumMod val="40000"/>
              <a:lumOff val="60000"/>
            </a:schemeClr>
          </a:solidFill>
          <a:ln>
            <a:solidFill>
              <a:schemeClr val="accent2">
                <a:lumMod val="50000"/>
              </a:schemeClr>
            </a:solidFill>
          </a:ln>
          <a:effectLst>
            <a:softEdge rad="12700"/>
          </a:effectLst>
        </p:spPr>
        <p:txBody>
          <a:bodyPr vert="horz" lIns="91440" tIns="45720" rIns="91440" bIns="45720" rtlCol="0">
            <a:normAutofit fontScale="9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en-US" sz="1300" b="1" dirty="0" smtClean="0"/>
              <a:t>“1,200 to 1,400 calories a day is used for general nutrition advice for children ages 4 to 8 years, but calorie needs vary.”</a:t>
            </a:r>
          </a:p>
          <a:p>
            <a:pPr marL="0" indent="0">
              <a:buFont typeface="Arial" pitchFamily="34" charset="0"/>
              <a:buNone/>
            </a:pPr>
            <a:endParaRPr lang="en-US" sz="200" b="1" dirty="0" smtClean="0"/>
          </a:p>
          <a:p>
            <a:pPr marL="0" indent="0">
              <a:buFont typeface="Arial" pitchFamily="34" charset="0"/>
              <a:buNone/>
            </a:pPr>
            <a:r>
              <a:rPr lang="en-US" sz="1300" b="1" dirty="0" smtClean="0"/>
              <a:t>“1,200 to 1,400 calories a day is used for general nutrition advice for children ages 4 to 8 years and 1,400 to 2,000 calories a day for children ages 9 to 13 years, but calorie needs vary.”</a:t>
            </a:r>
          </a:p>
          <a:p>
            <a:endParaRPr lang="en-US" sz="2600" dirty="0"/>
          </a:p>
        </p:txBody>
      </p:sp>
    </p:spTree>
    <p:extLst>
      <p:ext uri="{BB962C8B-B14F-4D97-AF65-F5344CB8AC3E}">
        <p14:creationId xmlns:p14="http://schemas.microsoft.com/office/powerpoint/2010/main" val="3099801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srcRect l="20697" t="9439" r="18310" b="6197"/>
          <a:stretch/>
        </p:blipFill>
        <p:spPr bwMode="auto">
          <a:xfrm>
            <a:off x="228600" y="381000"/>
            <a:ext cx="7924800" cy="60960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7810500" y="5954486"/>
            <a:ext cx="495300" cy="628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982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20482" t="9438" r="17444" b="3854"/>
          <a:stretch/>
        </p:blipFill>
        <p:spPr bwMode="auto">
          <a:xfrm>
            <a:off x="381000" y="457200"/>
            <a:ext cx="7696200" cy="6095999"/>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772400" y="6019800"/>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nutritional facts labe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662" y="4195663"/>
            <a:ext cx="1305986" cy="206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428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620000" cy="762000"/>
          </a:xfrm>
        </p:spPr>
        <p:txBody>
          <a:bodyPr/>
          <a:lstStyle/>
          <a:p>
            <a:r>
              <a:rPr lang="en-US" sz="4000" dirty="0"/>
              <a:t>Written Nutrition Information</a:t>
            </a:r>
          </a:p>
        </p:txBody>
      </p:sp>
      <p:sp>
        <p:nvSpPr>
          <p:cNvPr id="3" name="Content Placeholder 2"/>
          <p:cNvSpPr>
            <a:spLocks noGrp="1"/>
          </p:cNvSpPr>
          <p:nvPr>
            <p:ph idx="1"/>
          </p:nvPr>
        </p:nvSpPr>
        <p:spPr>
          <a:xfrm>
            <a:off x="419100" y="1037590"/>
            <a:ext cx="7620000" cy="4800600"/>
          </a:xfrm>
        </p:spPr>
        <p:txBody>
          <a:bodyPr>
            <a:noAutofit/>
          </a:bodyPr>
          <a:lstStyle/>
          <a:p>
            <a:r>
              <a:rPr lang="en-US" sz="2000" dirty="0">
                <a:solidFill>
                  <a:srgbClr val="EF9011"/>
                </a:solidFill>
              </a:rPr>
              <a:t>Must be available </a:t>
            </a:r>
            <a:r>
              <a:rPr lang="en-US" sz="2000" dirty="0"/>
              <a:t>in written form </a:t>
            </a:r>
            <a:r>
              <a:rPr lang="en-US" sz="2000" dirty="0">
                <a:solidFill>
                  <a:srgbClr val="EF9011"/>
                </a:solidFill>
              </a:rPr>
              <a:t>and provided or readily available </a:t>
            </a:r>
            <a:r>
              <a:rPr lang="en-US" sz="2000" dirty="0"/>
              <a:t>to the customer upon </a:t>
            </a:r>
            <a:r>
              <a:rPr lang="en-US" sz="2000" dirty="0" smtClean="0"/>
              <a:t>request </a:t>
            </a:r>
            <a:endParaRPr lang="en-US" sz="2000" dirty="0"/>
          </a:p>
          <a:p>
            <a:r>
              <a:rPr lang="en-US" sz="2000" dirty="0"/>
              <a:t>This nutrition information must be presented in the order listed and using the measurements </a:t>
            </a:r>
            <a:r>
              <a:rPr lang="en-US" sz="2000" dirty="0" smtClean="0"/>
              <a:t>listed</a:t>
            </a:r>
          </a:p>
          <a:p>
            <a:endParaRPr lang="en-US" sz="2000" dirty="0"/>
          </a:p>
          <a:p>
            <a:endParaRPr lang="en-US" sz="2000" dirty="0"/>
          </a:p>
          <a:p>
            <a:endParaRPr lang="en-US" sz="2000" dirty="0"/>
          </a:p>
          <a:p>
            <a:endParaRPr lang="en-US" sz="2000" dirty="0" smtClean="0"/>
          </a:p>
          <a:p>
            <a:endParaRPr lang="en-US" sz="2800" dirty="0" smtClean="0"/>
          </a:p>
          <a:p>
            <a:endParaRPr lang="en-US" sz="800" dirty="0"/>
          </a:p>
          <a:p>
            <a:r>
              <a:rPr lang="en-US" sz="2000" dirty="0"/>
              <a:t>The information must be presented in a clear and conspicuous manner likely to be read and understood by the ordinary individual under customary conditions of purchase and </a:t>
            </a:r>
            <a:r>
              <a:rPr lang="en-US" sz="2000" dirty="0" smtClean="0"/>
              <a:t>use</a:t>
            </a:r>
            <a:endParaRPr lang="en-US" sz="2000" dirty="0"/>
          </a:p>
        </p:txBody>
      </p:sp>
      <p:pic>
        <p:nvPicPr>
          <p:cNvPr id="4" name="Picture 3"/>
          <p:cNvPicPr/>
          <p:nvPr/>
        </p:nvPicPr>
        <p:blipFill rotWithShape="1">
          <a:blip r:embed="rId3"/>
          <a:srcRect l="36619" t="48923" r="24703" b="30083"/>
          <a:stretch/>
        </p:blipFill>
        <p:spPr bwMode="auto">
          <a:xfrm>
            <a:off x="990600" y="2447290"/>
            <a:ext cx="6477000" cy="198120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90500" y="5638214"/>
            <a:ext cx="7962900" cy="646331"/>
          </a:xfrm>
          <a:prstGeom prst="rect">
            <a:avLst/>
          </a:prstGeom>
          <a:noFill/>
        </p:spPr>
        <p:txBody>
          <a:bodyPr wrap="square" rtlCol="0">
            <a:spAutoFit/>
          </a:bodyPr>
          <a:lstStyle/>
          <a:p>
            <a:r>
              <a:rPr lang="en-US" dirty="0" smtClean="0">
                <a:solidFill>
                  <a:srgbClr val="61778F"/>
                </a:solidFill>
              </a:rPr>
              <a:t>* </a:t>
            </a:r>
            <a:r>
              <a:rPr lang="en-US" dirty="0">
                <a:solidFill>
                  <a:srgbClr val="61778F"/>
                </a:solidFill>
              </a:rPr>
              <a:t>The final rule revises the </a:t>
            </a:r>
            <a:r>
              <a:rPr lang="en-US" dirty="0" smtClean="0">
                <a:solidFill>
                  <a:srgbClr val="61778F"/>
                </a:solidFill>
              </a:rPr>
              <a:t>Nutrition Facts </a:t>
            </a:r>
            <a:r>
              <a:rPr lang="en-US" dirty="0">
                <a:solidFill>
                  <a:srgbClr val="61778F"/>
                </a:solidFill>
              </a:rPr>
              <a:t>label by</a:t>
            </a:r>
            <a:r>
              <a:rPr lang="en-US" dirty="0" smtClean="0">
                <a:solidFill>
                  <a:srgbClr val="61778F"/>
                </a:solidFill>
              </a:rPr>
              <a:t>: </a:t>
            </a:r>
            <a:r>
              <a:rPr lang="en-US" dirty="0">
                <a:solidFill>
                  <a:srgbClr val="61778F"/>
                </a:solidFill>
              </a:rPr>
              <a:t>r</a:t>
            </a:r>
            <a:r>
              <a:rPr lang="en-US" dirty="0" smtClean="0">
                <a:solidFill>
                  <a:srgbClr val="61778F"/>
                </a:solidFill>
              </a:rPr>
              <a:t>emoving </a:t>
            </a:r>
            <a:r>
              <a:rPr lang="en-US" dirty="0">
                <a:solidFill>
                  <a:srgbClr val="61778F"/>
                </a:solidFill>
              </a:rPr>
              <a:t>the declaration of</a:t>
            </a:r>
          </a:p>
          <a:p>
            <a:r>
              <a:rPr lang="en-US" dirty="0" smtClean="0">
                <a:solidFill>
                  <a:srgbClr val="61778F"/>
                </a:solidFill>
              </a:rPr>
              <a:t>   ‘‘</a:t>
            </a:r>
            <a:r>
              <a:rPr lang="en-US" dirty="0">
                <a:solidFill>
                  <a:srgbClr val="61778F"/>
                </a:solidFill>
              </a:rPr>
              <a:t>Calories from fat’’ </a:t>
            </a:r>
            <a:r>
              <a:rPr lang="en-US" sz="1600" i="1" dirty="0" smtClean="0">
                <a:solidFill>
                  <a:srgbClr val="61778F"/>
                </a:solidFill>
              </a:rPr>
              <a:t>(May 27, 2016)</a:t>
            </a:r>
            <a:endParaRPr lang="en-US" i="1" dirty="0">
              <a:solidFill>
                <a:srgbClr val="61778F"/>
              </a:solidFill>
            </a:endParaRPr>
          </a:p>
        </p:txBody>
      </p:sp>
      <p:sp>
        <p:nvSpPr>
          <p:cNvPr id="6" name="TextBox 5"/>
          <p:cNvSpPr txBox="1"/>
          <p:nvPr/>
        </p:nvSpPr>
        <p:spPr>
          <a:xfrm>
            <a:off x="3810000" y="2774652"/>
            <a:ext cx="300082" cy="369332"/>
          </a:xfrm>
          <a:prstGeom prst="rect">
            <a:avLst/>
          </a:prstGeom>
          <a:noFill/>
        </p:spPr>
        <p:txBody>
          <a:bodyPr wrap="none" rtlCol="0">
            <a:spAutoFit/>
          </a:bodyPr>
          <a:lstStyle/>
          <a:p>
            <a:r>
              <a:rPr lang="en-US">
                <a:solidFill>
                  <a:srgbClr val="61778F"/>
                </a:solidFill>
              </a:rPr>
              <a:t>*</a:t>
            </a:r>
            <a:endParaRPr lang="en-US"/>
          </a:p>
        </p:txBody>
      </p:sp>
    </p:spTree>
    <p:extLst>
      <p:ext uri="{BB962C8B-B14F-4D97-AF65-F5344CB8AC3E}">
        <p14:creationId xmlns:p14="http://schemas.microsoft.com/office/powerpoint/2010/main" val="3268508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15962"/>
          </a:xfrm>
        </p:spPr>
        <p:txBody>
          <a:bodyPr/>
          <a:lstStyle/>
          <a:p>
            <a:r>
              <a:rPr lang="en-US" sz="4400" dirty="0"/>
              <a:t>Minor Violation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295400"/>
            <a:ext cx="7467600" cy="5105400"/>
          </a:xfrm>
        </p:spPr>
      </p:pic>
      <p:sp>
        <p:nvSpPr>
          <p:cNvPr id="5" name="Rectangle 4"/>
          <p:cNvSpPr/>
          <p:nvPr/>
        </p:nvSpPr>
        <p:spPr>
          <a:xfrm>
            <a:off x="4724400" y="4343400"/>
            <a:ext cx="1981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4114800"/>
            <a:ext cx="3810000" cy="723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44561"/>
          </a:xfrm>
        </p:spPr>
        <p:txBody>
          <a:bodyPr/>
          <a:lstStyle/>
          <a:p>
            <a:r>
              <a:rPr lang="en-US" sz="4800" dirty="0"/>
              <a:t>Minor Violation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397604" y="1650395"/>
            <a:ext cx="5431945" cy="4569554"/>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076" t="2224" r="27695" b="-1"/>
          <a:stretch/>
        </p:blipFill>
        <p:spPr>
          <a:xfrm rot="5400000">
            <a:off x="5131594" y="2945606"/>
            <a:ext cx="2057400" cy="4243388"/>
          </a:xfrm>
          <a:prstGeom prst="rect">
            <a:avLst/>
          </a:prstGeom>
        </p:spPr>
      </p:pic>
      <p:sp>
        <p:nvSpPr>
          <p:cNvPr id="6" name="Rectangle 5"/>
          <p:cNvSpPr/>
          <p:nvPr/>
        </p:nvSpPr>
        <p:spPr>
          <a:xfrm>
            <a:off x="4648199" y="5628861"/>
            <a:ext cx="3121753"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93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153400" cy="4876800"/>
          </a:xfrm>
        </p:spPr>
        <p:txBody>
          <a:bodyPr>
            <a:normAutofit/>
          </a:bodyPr>
          <a:lstStyle/>
          <a:p>
            <a:pPr marL="0" indent="0">
              <a:buNone/>
            </a:pPr>
            <a:r>
              <a:rPr lang="en-US" sz="2600" b="1" dirty="0" smtClean="0"/>
              <a:t>Restaurants or similar retail food establishments</a:t>
            </a:r>
            <a:r>
              <a:rPr lang="en-US" sz="2600" dirty="0" smtClean="0"/>
              <a:t>  </a:t>
            </a:r>
            <a:r>
              <a:rPr lang="en-US" sz="2600" b="1" dirty="0" smtClean="0"/>
              <a:t>(SRFE) </a:t>
            </a:r>
            <a:r>
              <a:rPr lang="en-US" sz="2600" dirty="0" smtClean="0"/>
              <a:t>that offer for sale </a:t>
            </a:r>
            <a:r>
              <a:rPr lang="en-US" sz="2600" b="1" dirty="0" smtClean="0">
                <a:solidFill>
                  <a:srgbClr val="EF9011"/>
                </a:solidFill>
              </a:rPr>
              <a:t>“restaurant type food”</a:t>
            </a:r>
          </a:p>
          <a:p>
            <a:pPr marL="0" indent="0">
              <a:buNone/>
            </a:pPr>
            <a:endParaRPr lang="en-US" sz="9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200" dirty="0" smtClean="0"/>
          </a:p>
          <a:p>
            <a:pPr marL="0" indent="0">
              <a:buNone/>
            </a:pPr>
            <a:endParaRPr lang="en-US" sz="800" dirty="0" smtClean="0"/>
          </a:p>
          <a:p>
            <a:pPr marL="0" indent="0">
              <a:buNone/>
            </a:pPr>
            <a:r>
              <a:rPr lang="en-US" b="1" dirty="0" smtClean="0"/>
              <a:t>Exempt: </a:t>
            </a:r>
            <a:r>
              <a:rPr lang="en-US" dirty="0" smtClean="0"/>
              <a:t>Schools, food trucks, sidewalk carts, trains, airplanes, hotels with complimentary breakfast, and in-patient only food service facilities located in hospitals</a:t>
            </a:r>
          </a:p>
          <a:p>
            <a:pPr marL="0" indent="0">
              <a:buNone/>
            </a:pPr>
            <a:endParaRPr lang="en-US" sz="1000" dirty="0" smtClean="0"/>
          </a:p>
        </p:txBody>
      </p:sp>
      <p:sp>
        <p:nvSpPr>
          <p:cNvPr id="4" name="TextBox 3"/>
          <p:cNvSpPr txBox="1"/>
          <p:nvPr/>
        </p:nvSpPr>
        <p:spPr>
          <a:xfrm>
            <a:off x="533400" y="2743200"/>
            <a:ext cx="7543800" cy="1554272"/>
          </a:xfrm>
          <a:prstGeom prst="rect">
            <a:avLst/>
          </a:prstGeom>
          <a:solidFill>
            <a:schemeClr val="bg1"/>
          </a:solidFill>
          <a:ln w="19050">
            <a:solidFill>
              <a:schemeClr val="bg1">
                <a:lumMod val="65000"/>
              </a:schemeClr>
            </a:solidFill>
          </a:ln>
          <a:effectLst>
            <a:outerShdw blurRad="50800" dist="38100" dir="13500000" algn="br" rotWithShape="0">
              <a:prstClr val="black">
                <a:alpha val="40000"/>
              </a:prstClr>
            </a:outerShdw>
          </a:effectLst>
        </p:spPr>
        <p:txBody>
          <a:bodyPr wrap="square" rtlCol="0">
            <a:spAutoFit/>
          </a:bodyPr>
          <a:lstStyle/>
          <a:p>
            <a:pPr marL="225425" indent="-225425">
              <a:buFont typeface="+mj-lt"/>
              <a:buAutoNum type="arabicPeriod"/>
            </a:pPr>
            <a:r>
              <a:rPr lang="en-US" sz="2000" b="1" dirty="0" smtClean="0">
                <a:solidFill>
                  <a:srgbClr val="EF9011"/>
                </a:solidFill>
              </a:rPr>
              <a:t>Part </a:t>
            </a:r>
            <a:r>
              <a:rPr lang="en-US" sz="2000" b="1" dirty="0">
                <a:solidFill>
                  <a:srgbClr val="EF9011"/>
                </a:solidFill>
              </a:rPr>
              <a:t>of a chain with 20 or more locations (regardless of the type of </a:t>
            </a:r>
            <a:r>
              <a:rPr lang="en-US" sz="2000" b="1" dirty="0" smtClean="0">
                <a:solidFill>
                  <a:srgbClr val="EF9011"/>
                </a:solidFill>
              </a:rPr>
              <a:t>ownership)</a:t>
            </a:r>
          </a:p>
          <a:p>
            <a:pPr marL="225425" indent="-225425">
              <a:buFont typeface="+mj-lt"/>
              <a:buAutoNum type="arabicPeriod"/>
            </a:pPr>
            <a:endParaRPr lang="en-US" sz="700" b="1" dirty="0">
              <a:solidFill>
                <a:srgbClr val="EF9011"/>
              </a:solidFill>
            </a:endParaRPr>
          </a:p>
          <a:p>
            <a:pPr marL="225425" indent="-225425">
              <a:buFont typeface="+mj-lt"/>
              <a:buAutoNum type="arabicPeriod"/>
            </a:pPr>
            <a:r>
              <a:rPr lang="en-US" sz="2000" b="1" dirty="0" smtClean="0">
                <a:solidFill>
                  <a:srgbClr val="EF9011"/>
                </a:solidFill>
              </a:rPr>
              <a:t>Doing </a:t>
            </a:r>
            <a:r>
              <a:rPr lang="en-US" sz="2000" b="1" dirty="0">
                <a:solidFill>
                  <a:srgbClr val="EF9011"/>
                </a:solidFill>
              </a:rPr>
              <a:t>business under the same </a:t>
            </a:r>
            <a:r>
              <a:rPr lang="en-US" sz="2000" b="1" dirty="0" smtClean="0">
                <a:solidFill>
                  <a:srgbClr val="EF9011"/>
                </a:solidFill>
              </a:rPr>
              <a:t>name</a:t>
            </a:r>
          </a:p>
          <a:p>
            <a:pPr marL="225425" indent="-225425">
              <a:buFont typeface="+mj-lt"/>
              <a:buAutoNum type="arabicPeriod"/>
            </a:pPr>
            <a:endParaRPr lang="en-US" sz="700" b="1" dirty="0">
              <a:solidFill>
                <a:srgbClr val="EF9011"/>
              </a:solidFill>
            </a:endParaRPr>
          </a:p>
          <a:p>
            <a:pPr marL="225425" indent="-225425">
              <a:buFont typeface="+mj-lt"/>
              <a:buAutoNum type="arabicPeriod"/>
            </a:pPr>
            <a:r>
              <a:rPr lang="en-US" sz="2000" b="1" dirty="0" smtClean="0">
                <a:solidFill>
                  <a:srgbClr val="EF9011"/>
                </a:solidFill>
              </a:rPr>
              <a:t>Offering </a:t>
            </a:r>
            <a:r>
              <a:rPr lang="en-US" sz="2000" b="1" dirty="0">
                <a:solidFill>
                  <a:srgbClr val="EF9011"/>
                </a:solidFill>
              </a:rPr>
              <a:t>for sale substantially the same menu items</a:t>
            </a:r>
          </a:p>
        </p:txBody>
      </p:sp>
      <p:sp>
        <p:nvSpPr>
          <p:cNvPr id="6" name="Title 1"/>
          <p:cNvSpPr>
            <a:spLocks noGrp="1"/>
          </p:cNvSpPr>
          <p:nvPr>
            <p:ph type="title"/>
          </p:nvPr>
        </p:nvSpPr>
        <p:spPr>
          <a:xfrm>
            <a:off x="244267" y="228600"/>
            <a:ext cx="7620000" cy="1143000"/>
          </a:xfrm>
        </p:spPr>
        <p:txBody>
          <a:bodyPr/>
          <a:lstStyle/>
          <a:p>
            <a:r>
              <a:rPr lang="en-US" sz="4400" dirty="0" smtClean="0"/>
              <a:t>Covered Establishments</a:t>
            </a:r>
            <a:endParaRPr lang="en-US" sz="4400" dirty="0"/>
          </a:p>
        </p:txBody>
      </p:sp>
    </p:spTree>
    <p:extLst>
      <p:ext uri="{BB962C8B-B14F-4D97-AF65-F5344CB8AC3E}">
        <p14:creationId xmlns:p14="http://schemas.microsoft.com/office/powerpoint/2010/main" val="697728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848600" cy="868362"/>
          </a:xfrm>
        </p:spPr>
        <p:txBody>
          <a:bodyPr/>
          <a:lstStyle/>
          <a:p>
            <a:r>
              <a:rPr lang="en-US" sz="4400" dirty="0" smtClean="0"/>
              <a:t>Minor Violation </a:t>
            </a:r>
            <a:endParaRPr lang="en-US" sz="44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810" t="-794" r="6350"/>
          <a:stretch/>
        </p:blipFill>
        <p:spPr>
          <a:xfrm rot="5400000">
            <a:off x="1593028" y="845374"/>
            <a:ext cx="5375402" cy="5818259"/>
          </a:xfrm>
        </p:spPr>
      </p:pic>
      <p:sp>
        <p:nvSpPr>
          <p:cNvPr id="5" name="Rectangle 4"/>
          <p:cNvSpPr/>
          <p:nvPr/>
        </p:nvSpPr>
        <p:spPr>
          <a:xfrm>
            <a:off x="3124200" y="3962400"/>
            <a:ext cx="19812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43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8184776" cy="434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4800" dirty="0"/>
              <a:t>Minor Violation </a:t>
            </a:r>
            <a:endParaRPr lang="en-US" dirty="0"/>
          </a:p>
        </p:txBody>
      </p:sp>
      <p:sp>
        <p:nvSpPr>
          <p:cNvPr id="6" name="Rectangle 5"/>
          <p:cNvSpPr/>
          <p:nvPr/>
        </p:nvSpPr>
        <p:spPr>
          <a:xfrm>
            <a:off x="228600" y="4876800"/>
            <a:ext cx="7924800" cy="762000"/>
          </a:xfrm>
          <a:prstGeom prst="rect">
            <a:avLst/>
          </a:prstGeom>
          <a:noFill/>
          <a:ln>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65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620000" cy="1143000"/>
          </a:xfrm>
        </p:spPr>
        <p:txBody>
          <a:bodyPr/>
          <a:lstStyle/>
          <a:p>
            <a:r>
              <a:rPr lang="en-US" sz="4400" dirty="0"/>
              <a:t>Minor Violation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7936"/>
          <a:stretch/>
        </p:blipFill>
        <p:spPr>
          <a:xfrm rot="5400000">
            <a:off x="1343579" y="1542083"/>
            <a:ext cx="5390041" cy="4876800"/>
          </a:xfrm>
        </p:spPr>
      </p:pic>
      <p:sp>
        <p:nvSpPr>
          <p:cNvPr id="5" name="Rectangle 4"/>
          <p:cNvSpPr/>
          <p:nvPr/>
        </p:nvSpPr>
        <p:spPr>
          <a:xfrm>
            <a:off x="2743200" y="3048000"/>
            <a:ext cx="3200400" cy="457200"/>
          </a:xfrm>
          <a:prstGeom prst="rect">
            <a:avLst/>
          </a:prstGeom>
          <a:noFill/>
          <a:ln>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49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Minor Violation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86578" y="2484782"/>
            <a:ext cx="4038600" cy="2269435"/>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000" t="17778" r="5833" b="12222"/>
          <a:stretch/>
        </p:blipFill>
        <p:spPr>
          <a:xfrm rot="5400000">
            <a:off x="3185491" y="2019300"/>
            <a:ext cx="5181600" cy="3733800"/>
          </a:xfrm>
          <a:prstGeom prst="rect">
            <a:avLst/>
          </a:prstGeom>
        </p:spPr>
      </p:pic>
      <p:sp>
        <p:nvSpPr>
          <p:cNvPr id="6" name="Right Arrow 5"/>
          <p:cNvSpPr/>
          <p:nvPr/>
        </p:nvSpPr>
        <p:spPr>
          <a:xfrm>
            <a:off x="2867440" y="3336032"/>
            <a:ext cx="1018760" cy="626368"/>
          </a:xfrm>
          <a:prstGeom prst="rightArrow">
            <a:avLst/>
          </a:prstGeom>
          <a:solidFill>
            <a:srgbClr val="61778F"/>
          </a:solidFill>
          <a:ln>
            <a:solidFill>
              <a:srgbClr val="617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447182" y="2166183"/>
            <a:ext cx="12192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05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504"/>
            <a:ext cx="7620000" cy="1143000"/>
          </a:xfrm>
        </p:spPr>
        <p:txBody>
          <a:bodyPr/>
          <a:lstStyle/>
          <a:p>
            <a:r>
              <a:rPr lang="en-US" sz="4400" dirty="0"/>
              <a:t>Minor Violation </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048" t="-2910" r="9524"/>
          <a:stretch/>
        </p:blipFill>
        <p:spPr>
          <a:xfrm rot="5400000">
            <a:off x="1570424" y="1172776"/>
            <a:ext cx="4936352" cy="5638800"/>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333" t="24814" r="73334" b="48519"/>
          <a:stretch/>
        </p:blipFill>
        <p:spPr>
          <a:xfrm rot="5400000">
            <a:off x="3479800" y="1625600"/>
            <a:ext cx="2946400" cy="4419600"/>
          </a:xfrm>
          <a:prstGeom prst="rect">
            <a:avLst/>
          </a:prstGeom>
        </p:spPr>
      </p:pic>
      <p:sp>
        <p:nvSpPr>
          <p:cNvPr id="8" name="Rectangle 7"/>
          <p:cNvSpPr/>
          <p:nvPr/>
        </p:nvSpPr>
        <p:spPr>
          <a:xfrm>
            <a:off x="3276600" y="2844800"/>
            <a:ext cx="3200400" cy="198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3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504"/>
            <a:ext cx="7620000" cy="1143000"/>
          </a:xfrm>
        </p:spPr>
        <p:txBody>
          <a:bodyPr/>
          <a:lstStyle/>
          <a:p>
            <a:r>
              <a:rPr lang="en-US" sz="4400" dirty="0"/>
              <a:t>Minor Violation </a:t>
            </a:r>
            <a:endParaRPr lang="en-US" dirty="0"/>
          </a:p>
        </p:txBody>
      </p:sp>
      <p:pic>
        <p:nvPicPr>
          <p:cNvPr id="4" name="Content Placeholder 3" descr="C:\Users\drobenyuke\Desktop\IMG_2561.JPG"/>
          <p:cNvPicPr>
            <a:picLocks noGrp="1"/>
          </p:cNvPicPr>
          <p:nvPr>
            <p:ph idx="1"/>
          </p:nvPr>
        </p:nvPicPr>
        <p:blipFill rotWithShape="1">
          <a:blip r:embed="rId2" cstate="print">
            <a:extLst>
              <a:ext uri="{28A0092B-C50C-407E-A947-70E740481C1C}">
                <a14:useLocalDpi xmlns:a14="http://schemas.microsoft.com/office/drawing/2010/main" val="0"/>
              </a:ext>
            </a:extLst>
          </a:blip>
          <a:srcRect l="13011" t="11876" r="29528" b="8067"/>
          <a:stretch/>
        </p:blipFill>
        <p:spPr bwMode="auto">
          <a:xfrm rot="5400000">
            <a:off x="1222426" y="1063574"/>
            <a:ext cx="5441847" cy="5448300"/>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1752600" y="5562600"/>
            <a:ext cx="33528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07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82110"/>
          </a:xfrm>
        </p:spPr>
        <p:txBody>
          <a:bodyPr/>
          <a:lstStyle/>
          <a:p>
            <a:r>
              <a:rPr lang="en-US" sz="4800" dirty="0"/>
              <a:t>Minor Violation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342221" y="1362328"/>
            <a:ext cx="5601251" cy="5390093"/>
          </a:xfrm>
        </p:spPr>
      </p:pic>
      <p:sp>
        <p:nvSpPr>
          <p:cNvPr id="5" name="Rectangle 4"/>
          <p:cNvSpPr/>
          <p:nvPr/>
        </p:nvSpPr>
        <p:spPr>
          <a:xfrm>
            <a:off x="2362200" y="4495800"/>
            <a:ext cx="3200400" cy="457200"/>
          </a:xfrm>
          <a:prstGeom prst="rect">
            <a:avLst/>
          </a:prstGeom>
          <a:noFill/>
          <a:ln>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3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Minor Violation </a:t>
            </a:r>
            <a:r>
              <a:rPr lang="en-US" sz="4400" dirty="0" smtClean="0"/>
              <a:t>?</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111" t="13006" r="19048" b="19403"/>
          <a:stretch/>
        </p:blipFill>
        <p:spPr>
          <a:xfrm rot="5400000">
            <a:off x="1114994" y="1706988"/>
            <a:ext cx="5161411" cy="4648200"/>
          </a:xfrm>
        </p:spPr>
      </p:pic>
      <p:sp>
        <p:nvSpPr>
          <p:cNvPr id="5" name="TextBox 4"/>
          <p:cNvSpPr txBox="1"/>
          <p:nvPr/>
        </p:nvSpPr>
        <p:spPr>
          <a:xfrm>
            <a:off x="4419600" y="680941"/>
            <a:ext cx="4953000" cy="769441"/>
          </a:xfrm>
          <a:prstGeom prst="rect">
            <a:avLst/>
          </a:prstGeom>
          <a:noFill/>
        </p:spPr>
        <p:txBody>
          <a:bodyPr wrap="square" rtlCol="0">
            <a:spAutoFit/>
          </a:bodyPr>
          <a:lstStyle/>
          <a:p>
            <a:r>
              <a:rPr lang="en-US" sz="4400" b="1" dirty="0" smtClean="0">
                <a:solidFill>
                  <a:srgbClr val="61778F"/>
                </a:solidFill>
              </a:rPr>
              <a:t>NO VIOLATION </a:t>
            </a:r>
            <a:endParaRPr lang="en-US" sz="4400" b="1" dirty="0">
              <a:solidFill>
                <a:srgbClr val="61778F"/>
              </a:solidFill>
            </a:endParaRPr>
          </a:p>
        </p:txBody>
      </p:sp>
    </p:spTree>
    <p:extLst>
      <p:ext uri="{BB962C8B-B14F-4D97-AF65-F5344CB8AC3E}">
        <p14:creationId xmlns:p14="http://schemas.microsoft.com/office/powerpoint/2010/main" val="257652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620000" cy="990600"/>
          </a:xfrm>
        </p:spPr>
        <p:txBody>
          <a:bodyPr/>
          <a:lstStyle/>
          <a:p>
            <a:r>
              <a:rPr lang="en-US" sz="4400" dirty="0" smtClean="0"/>
              <a:t>Enforcement </a:t>
            </a:r>
            <a:endParaRPr lang="en-US" sz="4400" dirty="0"/>
          </a:p>
        </p:txBody>
      </p:sp>
      <p:sp>
        <p:nvSpPr>
          <p:cNvPr id="3" name="Content Placeholder 2"/>
          <p:cNvSpPr>
            <a:spLocks noGrp="1"/>
          </p:cNvSpPr>
          <p:nvPr>
            <p:ph idx="1"/>
          </p:nvPr>
        </p:nvSpPr>
        <p:spPr>
          <a:xfrm>
            <a:off x="228600" y="992957"/>
            <a:ext cx="7772400" cy="3733800"/>
          </a:xfrm>
        </p:spPr>
        <p:txBody>
          <a:bodyPr>
            <a:normAutofit fontScale="92500"/>
          </a:bodyPr>
          <a:lstStyle/>
          <a:p>
            <a:pPr>
              <a:lnSpc>
                <a:spcPct val="120000"/>
              </a:lnSpc>
              <a:spcBef>
                <a:spcPts val="600"/>
              </a:spcBef>
            </a:pPr>
            <a:r>
              <a:rPr lang="en-US" sz="2400" dirty="0" smtClean="0"/>
              <a:t>Qualifying facility is listed as “</a:t>
            </a:r>
            <a:r>
              <a:rPr lang="en-US" sz="2400" b="1" dirty="0" smtClean="0"/>
              <a:t>CHAIN</a:t>
            </a:r>
            <a:r>
              <a:rPr lang="en-US" sz="2400" dirty="0" smtClean="0"/>
              <a:t>” on our inventory, EH5X report</a:t>
            </a:r>
          </a:p>
          <a:p>
            <a:pPr>
              <a:lnSpc>
                <a:spcPct val="120000"/>
              </a:lnSpc>
              <a:spcBef>
                <a:spcPts val="600"/>
              </a:spcBef>
            </a:pPr>
            <a:r>
              <a:rPr lang="en-US" sz="2400" dirty="0" smtClean="0">
                <a:solidFill>
                  <a:srgbClr val="EF9011"/>
                </a:solidFill>
              </a:rPr>
              <a:t>Minor violation </a:t>
            </a:r>
            <a:r>
              <a:rPr lang="en-US" sz="2400" dirty="0" smtClean="0"/>
              <a:t>#</a:t>
            </a:r>
            <a:r>
              <a:rPr lang="en-US" sz="2400" dirty="0"/>
              <a:t>32c </a:t>
            </a:r>
            <a:endParaRPr lang="en-US" sz="2400" dirty="0" smtClean="0"/>
          </a:p>
          <a:p>
            <a:pPr>
              <a:lnSpc>
                <a:spcPct val="120000"/>
              </a:lnSpc>
              <a:spcBef>
                <a:spcPts val="600"/>
              </a:spcBef>
            </a:pPr>
            <a:r>
              <a:rPr lang="en-US" sz="2400" dirty="0" smtClean="0"/>
              <a:t>Provide </a:t>
            </a:r>
            <a:r>
              <a:rPr lang="en-US" sz="2400" dirty="0"/>
              <a:t>menu labeling CAB and check sheet </a:t>
            </a:r>
            <a:endParaRPr lang="en-US" sz="2400" dirty="0" smtClean="0"/>
          </a:p>
          <a:p>
            <a:pPr>
              <a:lnSpc>
                <a:spcPct val="120000"/>
              </a:lnSpc>
              <a:spcBef>
                <a:spcPts val="600"/>
              </a:spcBef>
            </a:pPr>
            <a:r>
              <a:rPr lang="en-US" sz="2400" dirty="0" smtClean="0"/>
              <a:t>Online education module developed by FDA </a:t>
            </a:r>
          </a:p>
          <a:p>
            <a:pPr>
              <a:lnSpc>
                <a:spcPct val="120000"/>
              </a:lnSpc>
              <a:spcBef>
                <a:spcPts val="600"/>
              </a:spcBef>
            </a:pPr>
            <a:r>
              <a:rPr lang="en-US" sz="2400" dirty="0" smtClean="0"/>
              <a:t>EMD will verify that the required information is provided per the menu labeling regulation, but will </a:t>
            </a:r>
            <a:r>
              <a:rPr lang="en-US" sz="2400" dirty="0"/>
              <a:t>not assess </a:t>
            </a:r>
            <a:r>
              <a:rPr lang="en-US" sz="2400" dirty="0" smtClean="0"/>
              <a:t>accuracy</a:t>
            </a:r>
          </a:p>
          <a:p>
            <a:pPr>
              <a:lnSpc>
                <a:spcPct val="120000"/>
              </a:lnSpc>
              <a:spcBef>
                <a:spcPts val="600"/>
              </a:spcBef>
            </a:pPr>
            <a:r>
              <a:rPr lang="en-US" sz="2400" dirty="0" smtClean="0"/>
              <a:t>Complaints: </a:t>
            </a:r>
            <a:r>
              <a:rPr lang="en-US" sz="2000" u="sng" dirty="0">
                <a:hlinkClick r:id="rId3"/>
              </a:rPr>
              <a:t>CalorieLabeling@fda.hhs.gov</a:t>
            </a:r>
            <a:r>
              <a:rPr lang="en-US" sz="2000" dirty="0"/>
              <a:t>  </a:t>
            </a:r>
            <a:endParaRPr lang="en-US" sz="2400" dirty="0"/>
          </a:p>
          <a:p>
            <a:endParaRPr lang="en-US" dirty="0" smtClean="0"/>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0333" b="4579"/>
          <a:stretch/>
        </p:blipFill>
        <p:spPr bwMode="auto">
          <a:xfrm>
            <a:off x="2171700" y="4726756"/>
            <a:ext cx="3619500" cy="182644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66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620000" cy="1143000"/>
          </a:xfrm>
        </p:spPr>
        <p:txBody>
          <a:bodyPr/>
          <a:lstStyle/>
          <a:p>
            <a:r>
              <a:rPr lang="en-US" sz="4000" dirty="0" smtClean="0"/>
              <a:t>Resources</a:t>
            </a:r>
            <a:r>
              <a:rPr lang="en-US" sz="4400" dirty="0" smtClean="0"/>
              <a:t> </a:t>
            </a:r>
            <a:endParaRPr lang="en-US" sz="4400" dirty="0"/>
          </a:p>
        </p:txBody>
      </p:sp>
      <p:sp>
        <p:nvSpPr>
          <p:cNvPr id="3" name="Content Placeholder 2"/>
          <p:cNvSpPr>
            <a:spLocks noGrp="1"/>
          </p:cNvSpPr>
          <p:nvPr>
            <p:ph idx="1"/>
          </p:nvPr>
        </p:nvSpPr>
        <p:spPr>
          <a:xfrm>
            <a:off x="304800" y="1447800"/>
            <a:ext cx="7620000" cy="5257800"/>
          </a:xfrm>
        </p:spPr>
        <p:txBody>
          <a:bodyPr>
            <a:normAutofit fontScale="92500" lnSpcReduction="10000"/>
          </a:bodyPr>
          <a:lstStyle/>
          <a:p>
            <a:pPr>
              <a:spcBef>
                <a:spcPts val="1200"/>
              </a:spcBef>
            </a:pPr>
            <a:r>
              <a:rPr lang="en-US" dirty="0" smtClean="0"/>
              <a:t>Online education module: </a:t>
            </a:r>
            <a:r>
              <a:rPr lang="en-US" dirty="0" smtClean="0">
                <a:hlinkClick r:id="rId3"/>
              </a:rPr>
              <a:t>https</a:t>
            </a:r>
            <a:r>
              <a:rPr lang="en-US" dirty="0">
                <a:hlinkClick r:id="rId3"/>
              </a:rPr>
              <a:t>://collaboration.fda.gov/mlm2</a:t>
            </a:r>
            <a:r>
              <a:rPr lang="en-US" dirty="0" smtClean="0">
                <a:hlinkClick r:id="rId3"/>
              </a:rPr>
              <a:t>/</a:t>
            </a:r>
            <a:r>
              <a:rPr lang="en-US" dirty="0" smtClean="0"/>
              <a:t> aka</a:t>
            </a:r>
            <a:r>
              <a:rPr lang="en-US" b="1" dirty="0" smtClean="0"/>
              <a:t> </a:t>
            </a:r>
            <a:r>
              <a:rPr lang="en-US" dirty="0" smtClean="0"/>
              <a:t> </a:t>
            </a:r>
            <a:r>
              <a:rPr lang="en-US" dirty="0" smtClean="0">
                <a:hlinkClick r:id="rId4"/>
              </a:rPr>
              <a:t>https</a:t>
            </a:r>
            <a:r>
              <a:rPr lang="en-US" dirty="0">
                <a:hlinkClick r:id="rId4"/>
              </a:rPr>
              <a:t>://</a:t>
            </a:r>
            <a:r>
              <a:rPr lang="en-US" dirty="0" smtClean="0">
                <a:hlinkClick r:id="rId4"/>
              </a:rPr>
              <a:t>www.fda.gov/food/food-labeling-nutrition/menu-and-vending-machine-labeling</a:t>
            </a:r>
            <a:r>
              <a:rPr lang="en-US" dirty="0" smtClean="0"/>
              <a:t> </a:t>
            </a:r>
          </a:p>
          <a:p>
            <a:pPr>
              <a:spcBef>
                <a:spcPts val="1200"/>
              </a:spcBef>
            </a:pPr>
            <a:r>
              <a:rPr lang="en-US" dirty="0" smtClean="0"/>
              <a:t>The final rule is available online </a:t>
            </a:r>
            <a:r>
              <a:rPr lang="en-US" dirty="0"/>
              <a:t>at FDA.gov at: </a:t>
            </a:r>
            <a:r>
              <a:rPr lang="en-US" dirty="0">
                <a:hlinkClick r:id="rId5"/>
              </a:rPr>
              <a:t>https://</a:t>
            </a:r>
            <a:r>
              <a:rPr lang="en-US" dirty="0" smtClean="0">
                <a:hlinkClick r:id="rId5"/>
              </a:rPr>
              <a:t>www.gpo.gov/fdsys/pkg/FR-2014-12-01/pdf/2014-27833.pdf</a:t>
            </a:r>
            <a:r>
              <a:rPr lang="en-US" dirty="0" smtClean="0"/>
              <a:t> </a:t>
            </a:r>
          </a:p>
          <a:p>
            <a:pPr>
              <a:spcBef>
                <a:spcPts val="1200"/>
              </a:spcBef>
            </a:pPr>
            <a:r>
              <a:rPr lang="en-US" dirty="0" smtClean="0"/>
              <a:t>Issued May 2018  - Guidance </a:t>
            </a:r>
            <a:r>
              <a:rPr lang="en-US" dirty="0"/>
              <a:t>for Industry: </a:t>
            </a:r>
            <a:r>
              <a:rPr lang="en-US" dirty="0">
                <a:hlinkClick r:id="rId6"/>
              </a:rPr>
              <a:t>https://</a:t>
            </a:r>
            <a:r>
              <a:rPr lang="en-US" dirty="0" smtClean="0">
                <a:hlinkClick r:id="rId6"/>
              </a:rPr>
              <a:t>www.fda.gov/downloads/Food/GuidanceRegulation/GuidanceDocumentsRegulatoryInformation/UCM583492.pdf</a:t>
            </a:r>
            <a:r>
              <a:rPr lang="en-US" dirty="0" smtClean="0"/>
              <a:t> </a:t>
            </a:r>
            <a:endParaRPr lang="en-US" dirty="0"/>
          </a:p>
          <a:p>
            <a:pPr>
              <a:spcBef>
                <a:spcPts val="1200"/>
              </a:spcBef>
            </a:pPr>
            <a:r>
              <a:rPr lang="en-US" dirty="0" smtClean="0"/>
              <a:t>Issued April 2016 - Guidance </a:t>
            </a:r>
            <a:r>
              <a:rPr lang="en-US" dirty="0"/>
              <a:t>for </a:t>
            </a:r>
            <a:r>
              <a:rPr lang="en-US" dirty="0" smtClean="0"/>
              <a:t>Industry: </a:t>
            </a:r>
            <a:r>
              <a:rPr lang="en-US" dirty="0">
                <a:hlinkClick r:id="rId7"/>
              </a:rPr>
              <a:t>http://</a:t>
            </a:r>
            <a:r>
              <a:rPr lang="en-US" dirty="0" smtClean="0">
                <a:hlinkClick r:id="rId7"/>
              </a:rPr>
              <a:t>www.fda.gov/downloads/Food/GuidanceRegulation/GuidanceDocumentsRegulatoryInformation/UCM461963.pdf</a:t>
            </a:r>
            <a:r>
              <a:rPr lang="en-US" dirty="0" smtClean="0"/>
              <a:t> </a:t>
            </a:r>
          </a:p>
          <a:p>
            <a:pPr>
              <a:spcBef>
                <a:spcPts val="1200"/>
              </a:spcBef>
            </a:pPr>
            <a:r>
              <a:rPr lang="en-US" dirty="0" smtClean="0"/>
              <a:t>Issued March 2015 - Compliance </a:t>
            </a:r>
            <a:r>
              <a:rPr lang="en-US" dirty="0"/>
              <a:t>Guide: </a:t>
            </a:r>
            <a:r>
              <a:rPr lang="en-US" dirty="0">
                <a:hlinkClick r:id="rId8"/>
              </a:rPr>
              <a:t>http://</a:t>
            </a:r>
            <a:r>
              <a:rPr lang="en-US" dirty="0" smtClean="0">
                <a:hlinkClick r:id="rId8"/>
              </a:rPr>
              <a:t>www.fda.gov/downloads/Food/GuidanceRegulation/GuidanceDocumentsRegulatoryInformation/UCM437566.pdf</a:t>
            </a:r>
            <a:r>
              <a:rPr lang="en-US" dirty="0" smtClean="0"/>
              <a:t> </a:t>
            </a:r>
            <a:endParaRPr lang="en-US" dirty="0"/>
          </a:p>
          <a:p>
            <a:endParaRPr lang="en-US" dirty="0"/>
          </a:p>
        </p:txBody>
      </p:sp>
      <p:pic>
        <p:nvPicPr>
          <p:cNvPr id="4" name="Picture 3"/>
          <p:cNvPicPr/>
          <p:nvPr/>
        </p:nvPicPr>
        <p:blipFill rotWithShape="1">
          <a:blip r:embed="rId9"/>
          <a:srcRect l="35773" t="38907" r="30621" b="42792"/>
          <a:stretch/>
        </p:blipFill>
        <p:spPr bwMode="auto">
          <a:xfrm>
            <a:off x="5914855" y="609600"/>
            <a:ext cx="1995805" cy="610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817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the Law Require? </a:t>
            </a:r>
            <a:endParaRPr lang="en-US" dirty="0"/>
          </a:p>
        </p:txBody>
      </p:sp>
      <p:sp>
        <p:nvSpPr>
          <p:cNvPr id="3" name="Content Placeholder 2"/>
          <p:cNvSpPr>
            <a:spLocks noGrp="1"/>
          </p:cNvSpPr>
          <p:nvPr>
            <p:ph idx="1"/>
          </p:nvPr>
        </p:nvSpPr>
        <p:spPr>
          <a:xfrm>
            <a:off x="381000" y="1417638"/>
            <a:ext cx="7696200" cy="4983162"/>
          </a:xfrm>
        </p:spPr>
        <p:txBody>
          <a:bodyPr/>
          <a:lstStyle/>
          <a:p>
            <a:pPr>
              <a:spcAft>
                <a:spcPts val="600"/>
              </a:spcAft>
            </a:pPr>
            <a:r>
              <a:rPr lang="en-US" dirty="0" smtClean="0"/>
              <a:t>Disclose calorie information </a:t>
            </a:r>
            <a:r>
              <a:rPr lang="en-US" dirty="0" smtClean="0">
                <a:solidFill>
                  <a:srgbClr val="61778F"/>
                </a:solidFill>
              </a:rPr>
              <a:t>on menus and menu boards</a:t>
            </a:r>
            <a:r>
              <a:rPr lang="en-US" dirty="0" smtClean="0"/>
              <a:t> for standard menu items </a:t>
            </a:r>
          </a:p>
          <a:p>
            <a:pPr>
              <a:spcAft>
                <a:spcPts val="600"/>
              </a:spcAft>
            </a:pPr>
            <a:r>
              <a:rPr lang="en-US" dirty="0" smtClean="0"/>
              <a:t>Disclose calorie information </a:t>
            </a:r>
            <a:r>
              <a:rPr lang="en-US" dirty="0" smtClean="0">
                <a:solidFill>
                  <a:srgbClr val="61778F"/>
                </a:solidFill>
              </a:rPr>
              <a:t>on signs adjacent to foods on display and self-service foods</a:t>
            </a:r>
            <a:r>
              <a:rPr lang="en-US" dirty="0" smtClean="0"/>
              <a:t> that are standard menu items</a:t>
            </a:r>
          </a:p>
          <a:p>
            <a:pPr>
              <a:spcAft>
                <a:spcPts val="600"/>
              </a:spcAft>
            </a:pPr>
            <a:r>
              <a:rPr lang="en-US" dirty="0" smtClean="0"/>
              <a:t>Post a succinct statement concerning suggested daily caloric intake </a:t>
            </a:r>
            <a:r>
              <a:rPr lang="en-US" dirty="0" smtClean="0">
                <a:solidFill>
                  <a:srgbClr val="EF9011"/>
                </a:solidFill>
              </a:rPr>
              <a:t>“2,000 calories a day is used for general nutrition advice, but calories needs vary”</a:t>
            </a:r>
          </a:p>
          <a:p>
            <a:pPr>
              <a:spcAft>
                <a:spcPts val="600"/>
              </a:spcAft>
            </a:pPr>
            <a:r>
              <a:rPr lang="en-US" dirty="0" smtClean="0"/>
              <a:t>Post statement that written nutrition information is available upon request </a:t>
            </a:r>
            <a:r>
              <a:rPr lang="en-US" dirty="0" smtClean="0">
                <a:solidFill>
                  <a:srgbClr val="EF9011"/>
                </a:solidFill>
              </a:rPr>
              <a:t>“Additional nutritional information available upon request”</a:t>
            </a:r>
          </a:p>
          <a:p>
            <a:pPr>
              <a:spcAft>
                <a:spcPts val="600"/>
              </a:spcAft>
            </a:pPr>
            <a:r>
              <a:rPr lang="en-US" dirty="0"/>
              <a:t>Provide </a:t>
            </a:r>
            <a:r>
              <a:rPr lang="en-US" dirty="0">
                <a:solidFill>
                  <a:srgbClr val="61778F"/>
                </a:solidFill>
              </a:rPr>
              <a:t>written nutrition information</a:t>
            </a:r>
            <a:r>
              <a:rPr lang="en-US" dirty="0"/>
              <a:t> for standard menu items upon consumer request</a:t>
            </a:r>
          </a:p>
          <a:p>
            <a:pPr>
              <a:spcAft>
                <a:spcPts val="600"/>
              </a:spcAft>
            </a:pPr>
            <a:endParaRPr lang="en-US" dirty="0">
              <a:solidFill>
                <a:srgbClr val="EF9011"/>
              </a:solidFill>
            </a:endParaRPr>
          </a:p>
        </p:txBody>
      </p:sp>
    </p:spTree>
    <p:extLst>
      <p:ext uri="{BB962C8B-B14F-4D97-AF65-F5344CB8AC3E}">
        <p14:creationId xmlns:p14="http://schemas.microsoft.com/office/powerpoint/2010/main" val="423902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l="29612" t="56713" r="58721" b="15028"/>
          <a:stretch/>
        </p:blipFill>
        <p:spPr bwMode="auto">
          <a:xfrm>
            <a:off x="2302689" y="1524000"/>
            <a:ext cx="1941320" cy="3038049"/>
          </a:xfrm>
          <a:prstGeom prst="rect">
            <a:avLst/>
          </a:prstGeom>
          <a:ln>
            <a:noFill/>
          </a:ln>
          <a:extLst>
            <a:ext uri="{53640926-AAD7-44D8-BBD7-CCE9431645EC}">
              <a14:shadowObscured xmlns:a14="http://schemas.microsoft.com/office/drawing/2010/main"/>
            </a:ext>
          </a:extLst>
        </p:spPr>
      </p:pic>
      <p:pic>
        <p:nvPicPr>
          <p:cNvPr id="1027" name="Picture 3" descr="C:\Users\drobenyuke\Desktop\ucm053272.png"/>
          <p:cNvPicPr>
            <a:picLocks noChangeAspect="1" noChangeArrowheads="1"/>
          </p:cNvPicPr>
          <p:nvPr/>
        </p:nvPicPr>
        <p:blipFill rotWithShape="1">
          <a:blip r:embed="rId4">
            <a:extLst>
              <a:ext uri="{28A0092B-C50C-407E-A947-70E740481C1C}">
                <a14:useLocalDpi xmlns:a14="http://schemas.microsoft.com/office/drawing/2010/main" val="0"/>
              </a:ext>
            </a:extLst>
          </a:blip>
          <a:srcRect l="6587"/>
          <a:stretch/>
        </p:blipFill>
        <p:spPr bwMode="auto">
          <a:xfrm>
            <a:off x="4244009" y="1576907"/>
            <a:ext cx="1879949" cy="33661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ctr"/>
            <a:r>
              <a:rPr lang="en-US" dirty="0" smtClean="0"/>
              <a:t>Questions? </a:t>
            </a:r>
            <a:endParaRPr lang="en-US" dirty="0"/>
          </a:p>
        </p:txBody>
      </p:sp>
    </p:spTree>
    <p:extLst>
      <p:ext uri="{BB962C8B-B14F-4D97-AF65-F5344CB8AC3E}">
        <p14:creationId xmlns:p14="http://schemas.microsoft.com/office/powerpoint/2010/main" val="1954511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0"/>
            <a:ext cx="79248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itle 3"/>
          <p:cNvSpPr>
            <a:spLocks noGrp="1"/>
          </p:cNvSpPr>
          <p:nvPr>
            <p:ph type="title"/>
          </p:nvPr>
        </p:nvSpPr>
        <p:spPr>
          <a:xfrm>
            <a:off x="304800" y="266700"/>
            <a:ext cx="7315200" cy="914400"/>
          </a:xfrm>
        </p:spPr>
        <p:txBody>
          <a:bodyPr>
            <a:noAutofit/>
          </a:bodyPr>
          <a:lstStyle/>
          <a:p>
            <a:r>
              <a:rPr lang="en-US" sz="4400" dirty="0" smtClean="0"/>
              <a:t>Restaurant Type Foods</a:t>
            </a:r>
            <a:endParaRPr lang="en-US" sz="4400"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182217" y="1181101"/>
            <a:ext cx="8229600" cy="3849710"/>
          </a:xfrm>
        </p:spPr>
        <p:txBody>
          <a:bodyPr>
            <a:normAutofit fontScale="85000" lnSpcReduction="20000"/>
          </a:bodyPr>
          <a:lstStyle/>
          <a:p>
            <a:pPr marL="114300" indent="0">
              <a:buNone/>
            </a:pPr>
            <a:r>
              <a:rPr lang="en-US" sz="2400" dirty="0"/>
              <a:t>F</a:t>
            </a:r>
            <a:r>
              <a:rPr lang="en-US" sz="2400" dirty="0" smtClean="0"/>
              <a:t>oods </a:t>
            </a:r>
            <a:r>
              <a:rPr lang="en-US" sz="2400" dirty="0"/>
              <a:t>usually </a:t>
            </a:r>
            <a:r>
              <a:rPr lang="en-US" sz="2400" dirty="0">
                <a:solidFill>
                  <a:schemeClr val="accent5">
                    <a:lumMod val="75000"/>
                  </a:schemeClr>
                </a:solidFill>
              </a:rPr>
              <a:t>eaten on the premises, while walking away, or soon after arriving at another location </a:t>
            </a:r>
            <a:r>
              <a:rPr lang="en-US" sz="2400" dirty="0"/>
              <a:t>and either served in the establishment or processed and prepared primarily in the </a:t>
            </a:r>
            <a:r>
              <a:rPr lang="en-US" sz="2400" dirty="0" smtClean="0"/>
              <a:t>establishment</a:t>
            </a:r>
          </a:p>
          <a:p>
            <a:endParaRPr lang="en-US" sz="1000" dirty="0" smtClean="0"/>
          </a:p>
          <a:p>
            <a:pPr marL="114300" indent="0">
              <a:buNone/>
            </a:pPr>
            <a:r>
              <a:rPr lang="en-US" sz="2400" b="1" dirty="0" smtClean="0"/>
              <a:t>Not Restaurant Type Foods: </a:t>
            </a:r>
            <a:endParaRPr lang="en-US" sz="2400" b="1" dirty="0"/>
          </a:p>
          <a:p>
            <a:pPr lvl="1"/>
            <a:r>
              <a:rPr lang="en-US" sz="2400" dirty="0" smtClean="0"/>
              <a:t>Bulk foods </a:t>
            </a:r>
            <a:r>
              <a:rPr lang="en-US" sz="2400" dirty="0" smtClean="0">
                <a:solidFill>
                  <a:schemeClr val="bg1">
                    <a:lumMod val="50000"/>
                  </a:schemeClr>
                </a:solidFill>
              </a:rPr>
              <a:t>(e.g</a:t>
            </a:r>
            <a:r>
              <a:rPr lang="en-US" sz="2400" dirty="0">
                <a:solidFill>
                  <a:schemeClr val="bg1">
                    <a:lumMod val="50000"/>
                  </a:schemeClr>
                </a:solidFill>
              </a:rPr>
              <a:t>., dried fruit, nuts</a:t>
            </a:r>
            <a:r>
              <a:rPr lang="en-US" sz="2400" dirty="0" smtClean="0">
                <a:solidFill>
                  <a:schemeClr val="bg1">
                    <a:lumMod val="50000"/>
                  </a:schemeClr>
                </a:solidFill>
              </a:rPr>
              <a:t>)</a:t>
            </a:r>
          </a:p>
          <a:p>
            <a:endParaRPr lang="en-US" sz="400" dirty="0">
              <a:solidFill>
                <a:schemeClr val="bg1">
                  <a:lumMod val="50000"/>
                </a:schemeClr>
              </a:solidFill>
            </a:endParaRPr>
          </a:p>
          <a:p>
            <a:pPr lvl="1"/>
            <a:r>
              <a:rPr lang="en-US" sz="2400" dirty="0" smtClean="0"/>
              <a:t>Foods </a:t>
            </a:r>
            <a:r>
              <a:rPr lang="en-US" sz="2400" dirty="0"/>
              <a:t>eaten over several eating occasions or stored for later use </a:t>
            </a:r>
            <a:r>
              <a:rPr lang="en-US" sz="2400" dirty="0">
                <a:solidFill>
                  <a:schemeClr val="bg1">
                    <a:lumMod val="50000"/>
                  </a:schemeClr>
                </a:solidFill>
              </a:rPr>
              <a:t>(e.g., loaves of bread, bags or boxes of dinner rolls, whole cakes, and bags or boxes of candy or cookies)</a:t>
            </a:r>
            <a:r>
              <a:rPr lang="en-US" dirty="0">
                <a:solidFill>
                  <a:schemeClr val="bg1">
                    <a:lumMod val="50000"/>
                  </a:schemeClr>
                </a:solidFill>
              </a:rPr>
              <a:t> </a:t>
            </a:r>
            <a:endParaRPr lang="en-US" dirty="0" smtClean="0">
              <a:solidFill>
                <a:schemeClr val="bg1">
                  <a:lumMod val="50000"/>
                </a:schemeClr>
              </a:solidFill>
            </a:endParaRPr>
          </a:p>
          <a:p>
            <a:endParaRPr lang="en-US" sz="600" dirty="0"/>
          </a:p>
          <a:p>
            <a:pPr lvl="1"/>
            <a:r>
              <a:rPr lang="en-US" sz="2400" dirty="0" smtClean="0"/>
              <a:t>Foods </a:t>
            </a:r>
            <a:r>
              <a:rPr lang="en-US" sz="2400" dirty="0"/>
              <a:t>that are usually further prepared before consuming </a:t>
            </a:r>
            <a:r>
              <a:rPr lang="en-US" sz="2400" dirty="0">
                <a:solidFill>
                  <a:schemeClr val="bg1">
                    <a:lumMod val="50000"/>
                  </a:schemeClr>
                </a:solidFill>
              </a:rPr>
              <a:t>(e.g., deli meats and cheeses) </a:t>
            </a:r>
            <a:endParaRPr lang="en-US" sz="2400" dirty="0" smtClean="0">
              <a:solidFill>
                <a:schemeClr val="bg1">
                  <a:lumMod val="50000"/>
                </a:schemeClr>
              </a:solidFill>
            </a:endParaRPr>
          </a:p>
          <a:p>
            <a:endParaRPr lang="en-US" sz="600" dirty="0"/>
          </a:p>
          <a:p>
            <a:pPr lvl="1"/>
            <a:r>
              <a:rPr lang="en-US" sz="2400" dirty="0" smtClean="0"/>
              <a:t>Foods that are not self-service and not intended solely for an individual consumption </a:t>
            </a:r>
            <a:r>
              <a:rPr lang="en-US" sz="2400" dirty="0" smtClean="0">
                <a:solidFill>
                  <a:schemeClr val="bg1">
                    <a:lumMod val="50000"/>
                  </a:schemeClr>
                </a:solidFill>
              </a:rPr>
              <a:t>(e.g., deli salads, items sold by weight)</a:t>
            </a:r>
            <a:endParaRPr lang="en-US" sz="2400" dirty="0">
              <a:solidFill>
                <a:schemeClr val="bg1">
                  <a:lumMod val="50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017" y="5027498"/>
            <a:ext cx="3048000" cy="169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445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Calorie Declarations for Deli Salads  </a:t>
            </a:r>
            <a:endParaRPr lang="en-US" sz="4000" dirty="0"/>
          </a:p>
        </p:txBody>
      </p:sp>
      <p:sp>
        <p:nvSpPr>
          <p:cNvPr id="3" name="Content Placeholder 2"/>
          <p:cNvSpPr>
            <a:spLocks noGrp="1"/>
          </p:cNvSpPr>
          <p:nvPr>
            <p:ph idx="1"/>
          </p:nvPr>
        </p:nvSpPr>
        <p:spPr>
          <a:xfrm>
            <a:off x="457200" y="5029200"/>
            <a:ext cx="7620000" cy="1371600"/>
          </a:xfrm>
        </p:spPr>
        <p:txBody>
          <a:bodyPr/>
          <a:lstStyle/>
          <a:p>
            <a:r>
              <a:rPr lang="en-US" dirty="0" smtClean="0"/>
              <a:t>Exempt deli salads were added to a menu board and now are considered “restaurant type food”</a:t>
            </a:r>
          </a:p>
          <a:p>
            <a:r>
              <a:rPr lang="en-US" dirty="0" smtClean="0"/>
              <a:t>Display calories on a menu board and on display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76200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10200" y="3505200"/>
            <a:ext cx="2514600" cy="1390650"/>
          </a:xfrm>
          <a:prstGeom prst="rect">
            <a:avLst/>
          </a:prstGeom>
          <a:noFill/>
          <a:ln w="38100">
            <a:solidFill>
              <a:srgbClr val="EF9011"/>
            </a:solidFill>
          </a:ln>
          <a:effectLst>
            <a:glow rad="228600">
              <a:schemeClr val="accent5">
                <a:satMod val="175000"/>
                <a:alpha val="4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070" y="1981200"/>
            <a:ext cx="4698617" cy="2914650"/>
          </a:xfrm>
          <a:prstGeom prst="rect">
            <a:avLst/>
          </a:prstGeom>
          <a:noFill/>
          <a:ln w="19050">
            <a:solidFill>
              <a:srgbClr val="EF901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60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lstStyle/>
          <a:p>
            <a:r>
              <a:rPr lang="en-US" sz="4400" dirty="0" smtClean="0"/>
              <a:t>Foods that are Exempt</a:t>
            </a:r>
            <a:endParaRPr lang="en-US" sz="4400" dirty="0"/>
          </a:p>
        </p:txBody>
      </p:sp>
      <p:sp>
        <p:nvSpPr>
          <p:cNvPr id="3" name="Content Placeholder 2"/>
          <p:cNvSpPr>
            <a:spLocks noGrp="1"/>
          </p:cNvSpPr>
          <p:nvPr>
            <p:ph idx="1"/>
          </p:nvPr>
        </p:nvSpPr>
        <p:spPr>
          <a:xfrm>
            <a:off x="304800" y="1197204"/>
            <a:ext cx="5943600" cy="5203596"/>
          </a:xfrm>
        </p:spPr>
        <p:txBody>
          <a:bodyPr>
            <a:normAutofit fontScale="85000" lnSpcReduction="20000"/>
          </a:bodyPr>
          <a:lstStyle/>
          <a:p>
            <a:r>
              <a:rPr lang="en-US" b="1" dirty="0" smtClean="0"/>
              <a:t>Custom orders</a:t>
            </a:r>
            <a:r>
              <a:rPr lang="en-US" dirty="0" smtClean="0"/>
              <a:t>, which are prepared in a specific manner at the customer’s request</a:t>
            </a:r>
          </a:p>
          <a:p>
            <a:endParaRPr lang="en-US" sz="1050" dirty="0" smtClean="0"/>
          </a:p>
          <a:p>
            <a:r>
              <a:rPr lang="en-US" b="1" dirty="0" smtClean="0"/>
              <a:t>Daily specials</a:t>
            </a:r>
            <a:r>
              <a:rPr lang="en-US" dirty="0" smtClean="0"/>
              <a:t>, foods that are not routinely listed on the menu and are promoted as a special menu item for that day</a:t>
            </a:r>
          </a:p>
          <a:p>
            <a:endParaRPr lang="en-US" sz="1050" dirty="0" smtClean="0"/>
          </a:p>
          <a:p>
            <a:r>
              <a:rPr lang="en-US" b="1" dirty="0" smtClean="0"/>
              <a:t>Temporary menu items</a:t>
            </a:r>
            <a:r>
              <a:rPr lang="en-US" dirty="0" smtClean="0"/>
              <a:t>, which appear on a menu or menu board for less than a total of </a:t>
            </a:r>
            <a:r>
              <a:rPr lang="en-US" dirty="0" smtClean="0">
                <a:solidFill>
                  <a:srgbClr val="EF9011"/>
                </a:solidFill>
              </a:rPr>
              <a:t>60 days per calendar year</a:t>
            </a:r>
          </a:p>
          <a:p>
            <a:pPr marL="114300" indent="0">
              <a:buNone/>
            </a:pPr>
            <a:endParaRPr lang="en-US" sz="800" dirty="0" smtClean="0"/>
          </a:p>
          <a:p>
            <a:r>
              <a:rPr lang="en-US" b="1" dirty="0" smtClean="0"/>
              <a:t>Condiments</a:t>
            </a:r>
            <a:r>
              <a:rPr lang="en-US" dirty="0" smtClean="0"/>
              <a:t> available for general use, including those placed on the table or on or behind the counter </a:t>
            </a:r>
            <a:r>
              <a:rPr lang="en-US" i="1" dirty="0" smtClean="0">
                <a:solidFill>
                  <a:srgbClr val="61778F"/>
                </a:solidFill>
              </a:rPr>
              <a:t>(e.g., flasks of pancake syrup on the table)</a:t>
            </a:r>
            <a:endParaRPr lang="en-US" i="1" dirty="0">
              <a:solidFill>
                <a:srgbClr val="61778F"/>
              </a:solidFill>
            </a:endParaRPr>
          </a:p>
          <a:p>
            <a:endParaRPr lang="en-US" sz="800" dirty="0" smtClean="0"/>
          </a:p>
          <a:p>
            <a:r>
              <a:rPr lang="en-US" b="1" dirty="0"/>
              <a:t>Customary market test items</a:t>
            </a:r>
            <a:r>
              <a:rPr lang="en-US" dirty="0"/>
              <a:t>, that are offered for fewer than </a:t>
            </a:r>
            <a:r>
              <a:rPr lang="en-US" dirty="0">
                <a:solidFill>
                  <a:srgbClr val="EF9011"/>
                </a:solidFill>
              </a:rPr>
              <a:t>90 consecutive days </a:t>
            </a:r>
            <a:r>
              <a:rPr lang="en-US" dirty="0"/>
              <a:t>to test consumer </a:t>
            </a:r>
            <a:r>
              <a:rPr lang="en-US" dirty="0" smtClean="0"/>
              <a:t>acceptance</a:t>
            </a:r>
          </a:p>
          <a:p>
            <a:endParaRPr lang="en-US" sz="800" dirty="0"/>
          </a:p>
          <a:p>
            <a:r>
              <a:rPr lang="en-US" dirty="0"/>
              <a:t>Foods that are not on a menu or menu board and are not on display or self-service (these foods are not considered “standard menu items”)</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45294"/>
            <a:ext cx="140811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357" y="4419600"/>
            <a:ext cx="1603375" cy="1981200"/>
          </a:xfrm>
          <a:prstGeom prst="rect">
            <a:avLst/>
          </a:prstGeom>
          <a:noFill/>
          <a:ln>
            <a:noFill/>
          </a:ln>
          <a:effectLst>
            <a:outerShdw dist="35921" dir="2700000" algn="ctr" rotWithShape="0">
              <a:schemeClr val="bg2"/>
            </a:outerShdw>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rotWithShape="1">
          <a:blip r:embed="rId5"/>
          <a:srcRect l="28140" t="36790" r="56092" b="26163"/>
          <a:stretch/>
        </p:blipFill>
        <p:spPr bwMode="auto">
          <a:xfrm>
            <a:off x="6553200" y="2237680"/>
            <a:ext cx="1582132" cy="20294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3238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12" y="19878"/>
            <a:ext cx="8305800" cy="1017490"/>
          </a:xfrm>
        </p:spPr>
        <p:txBody>
          <a:bodyPr>
            <a:noAutofit/>
          </a:bodyPr>
          <a:lstStyle/>
          <a:p>
            <a:r>
              <a:rPr lang="en-US" sz="4000" dirty="0" smtClean="0"/>
              <a:t>Displaying Calories</a:t>
            </a:r>
            <a:endParaRPr lang="en-US" sz="4000" dirty="0"/>
          </a:p>
        </p:txBody>
      </p:sp>
      <p:sp>
        <p:nvSpPr>
          <p:cNvPr id="3" name="Content Placeholder 2"/>
          <p:cNvSpPr>
            <a:spLocks noGrp="1"/>
          </p:cNvSpPr>
          <p:nvPr>
            <p:ph idx="1"/>
          </p:nvPr>
        </p:nvSpPr>
        <p:spPr>
          <a:xfrm>
            <a:off x="179555" y="1017490"/>
            <a:ext cx="8099741" cy="3886200"/>
          </a:xfrm>
        </p:spPr>
        <p:txBody>
          <a:bodyPr>
            <a:normAutofit/>
          </a:bodyPr>
          <a:lstStyle/>
          <a:p>
            <a:pPr marL="0" indent="0">
              <a:buNone/>
            </a:pPr>
            <a:r>
              <a:rPr lang="en-US" sz="2400" b="1" dirty="0" smtClean="0"/>
              <a:t>Calories for each standard menu item listed on a menu or menu board must be displayed </a:t>
            </a:r>
            <a:r>
              <a:rPr lang="en-US" sz="2400" b="1" dirty="0" smtClean="0">
                <a:solidFill>
                  <a:srgbClr val="61778F"/>
                </a:solidFill>
              </a:rPr>
              <a:t>adjacent</a:t>
            </a:r>
            <a:r>
              <a:rPr lang="en-US" sz="2400" b="1" dirty="0" smtClean="0"/>
              <a:t> to the name or price of the menu item</a:t>
            </a:r>
          </a:p>
          <a:p>
            <a:r>
              <a:rPr lang="en-US" sz="2000" dirty="0" smtClean="0"/>
              <a:t>In a type size </a:t>
            </a:r>
            <a:r>
              <a:rPr lang="en-US" sz="2000" dirty="0" smtClean="0">
                <a:solidFill>
                  <a:srgbClr val="EF9011"/>
                </a:solidFill>
              </a:rPr>
              <a:t>no smaller</a:t>
            </a:r>
            <a:r>
              <a:rPr lang="en-US" sz="2000" dirty="0" smtClean="0"/>
              <a:t> than that of the name or price of the menu item, whichever is smaller</a:t>
            </a:r>
          </a:p>
          <a:p>
            <a:r>
              <a:rPr lang="en-US" sz="2000" dirty="0" smtClean="0"/>
              <a:t>In the same color or in a color </a:t>
            </a:r>
            <a:r>
              <a:rPr lang="en-US" sz="2000" dirty="0" smtClean="0">
                <a:solidFill>
                  <a:srgbClr val="EF9011"/>
                </a:solidFill>
              </a:rPr>
              <a:t>“at least as conspicuous”</a:t>
            </a:r>
            <a:r>
              <a:rPr lang="en-US" sz="2000" dirty="0" smtClean="0"/>
              <a:t> as that used for the calorie declarations</a:t>
            </a:r>
          </a:p>
          <a:p>
            <a:r>
              <a:rPr lang="en-US" sz="2000" dirty="0" smtClean="0"/>
              <a:t>If a column format is used, the term </a:t>
            </a:r>
            <a:r>
              <a:rPr lang="en-US" sz="2000" b="1" dirty="0" smtClean="0"/>
              <a:t>“Calories” </a:t>
            </a:r>
          </a:p>
          <a:p>
            <a:pPr marL="0" indent="0">
              <a:buNone/>
            </a:pPr>
            <a:r>
              <a:rPr lang="en-US" sz="2000" dirty="0" smtClean="0"/>
              <a:t>     or </a:t>
            </a:r>
            <a:r>
              <a:rPr lang="en-US" sz="2000" b="1" dirty="0" smtClean="0"/>
              <a:t>“Cal” </a:t>
            </a:r>
            <a:r>
              <a:rPr lang="en-US" sz="2000" dirty="0" smtClean="0"/>
              <a:t>must appear at the top of the column </a:t>
            </a:r>
            <a:endParaRPr lang="en-US" sz="2000" dirty="0" smtClean="0">
              <a:solidFill>
                <a:schemeClr val="tx1"/>
              </a:solidFill>
            </a:endParaRPr>
          </a:p>
          <a:p>
            <a:endParaRPr lang="en-US" dirty="0" smtClean="0"/>
          </a:p>
          <a:p>
            <a:endParaRPr lang="en-US" dirty="0"/>
          </a:p>
        </p:txBody>
      </p:sp>
      <p:pic>
        <p:nvPicPr>
          <p:cNvPr id="5" name="Picture 4" descr="http://imgick.al.com/home/advance-media/width620/img/national_desk_food_blog/photo/16429053-standard.jpg">
            <a:hlinkClick r:id="rId3"/>
          </p:cNvPr>
          <p:cNvPicPr/>
          <p:nvPr/>
        </p:nvPicPr>
        <p:blipFill rotWithShape="1">
          <a:blip r:embed="rId4">
            <a:extLst>
              <a:ext uri="{28A0092B-C50C-407E-A947-70E740481C1C}">
                <a14:useLocalDpi xmlns:a14="http://schemas.microsoft.com/office/drawing/2010/main" val="0"/>
              </a:ext>
            </a:extLst>
          </a:blip>
          <a:srcRect l="34802" t="-1" b="-628"/>
          <a:stretch/>
        </p:blipFill>
        <p:spPr bwMode="auto">
          <a:xfrm>
            <a:off x="5923722" y="4006215"/>
            <a:ext cx="2362200" cy="2514600"/>
          </a:xfrm>
          <a:prstGeom prst="rect">
            <a:avLst/>
          </a:prstGeom>
          <a:noFill/>
          <a:effectLst>
            <a:glow rad="101600">
              <a:schemeClr val="bg1">
                <a:alpha val="60000"/>
              </a:schemeClr>
            </a:glow>
            <a:outerShdw blurRad="63500" sx="102000" sy="102000" algn="ctr" rotWithShape="0">
              <a:prstClr val="black">
                <a:alpha val="40000"/>
              </a:prstClr>
            </a:outerShdw>
          </a:effectLst>
          <a:extLst/>
        </p:spPr>
      </p:pic>
      <p:pic>
        <p:nvPicPr>
          <p:cNvPr id="6" name="Picture 5" descr="C:\Users\drobenyuke\Pictures\2018-07-17\IMG_2554 (2).JPG"/>
          <p:cNvPicPr/>
          <p:nvPr/>
        </p:nvPicPr>
        <p:blipFill rotWithShape="1">
          <a:blip r:embed="rId5" cstate="print">
            <a:extLst>
              <a:ext uri="{28A0092B-C50C-407E-A947-70E740481C1C}">
                <a14:useLocalDpi xmlns:a14="http://schemas.microsoft.com/office/drawing/2010/main" val="0"/>
              </a:ext>
            </a:extLst>
          </a:blip>
          <a:srcRect t="28383" r="6687" b="11062"/>
          <a:stretch/>
        </p:blipFill>
        <p:spPr bwMode="auto">
          <a:xfrm>
            <a:off x="762000" y="4572000"/>
            <a:ext cx="4829493" cy="1948815"/>
          </a:xfrm>
          <a:prstGeom prst="rect">
            <a:avLst/>
          </a:prstGeom>
          <a:noFill/>
          <a:ln>
            <a:noFill/>
          </a:ln>
          <a:effectLst>
            <a:outerShdw blurRad="50800" dist="38100" dir="8100000" algn="tr" rotWithShape="0">
              <a:prstClr val="black">
                <a:alpha val="40000"/>
              </a:prstClr>
            </a:outerShdw>
            <a:softEdge rad="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53728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228600"/>
            <a:ext cx="7772400" cy="914400"/>
          </a:xfrm>
        </p:spPr>
        <p:txBody>
          <a:bodyPr/>
          <a:lstStyle/>
          <a:p>
            <a:r>
              <a:rPr lang="en-US" sz="4000" dirty="0"/>
              <a:t>Displaying </a:t>
            </a:r>
            <a:r>
              <a:rPr lang="en-US" sz="4000" dirty="0" smtClean="0"/>
              <a:t>Calories</a:t>
            </a:r>
            <a:endParaRPr lang="en-US" sz="4000" dirty="0"/>
          </a:p>
        </p:txBody>
      </p:sp>
      <p:pic>
        <p:nvPicPr>
          <p:cNvPr id="7" name="Content Placeholder 6"/>
          <p:cNvPicPr>
            <a:picLocks noGrp="1"/>
          </p:cNvPicPr>
          <p:nvPr>
            <p:ph idx="1"/>
          </p:nvPr>
        </p:nvPicPr>
        <p:blipFill rotWithShape="1">
          <a:blip r:embed="rId2"/>
          <a:srcRect l="29137" t="24080" r="28837" b="24468"/>
          <a:stretch/>
        </p:blipFill>
        <p:spPr bwMode="auto">
          <a:xfrm>
            <a:off x="3946108" y="1957183"/>
            <a:ext cx="4256988" cy="4596183"/>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6565" y="1966386"/>
            <a:ext cx="4038600" cy="4293483"/>
          </a:xfrm>
          <a:prstGeom prst="rect">
            <a:avLst/>
          </a:prstGeom>
        </p:spPr>
        <p:txBody>
          <a:bodyPr wrap="square">
            <a:spAutoFit/>
          </a:bodyPr>
          <a:lstStyle/>
          <a:p>
            <a:pPr lvl="1">
              <a:buFont typeface="Arial" panose="020B0604020202020204" pitchFamily="34" charset="0"/>
              <a:buChar char="•"/>
            </a:pPr>
            <a:r>
              <a:rPr lang="en-US" dirty="0" smtClean="0"/>
              <a:t> With </a:t>
            </a:r>
            <a:r>
              <a:rPr lang="en-US" b="1" dirty="0"/>
              <a:t>a slash </a:t>
            </a:r>
            <a:r>
              <a:rPr lang="en-US" dirty="0"/>
              <a:t>when there are only two options                                             </a:t>
            </a:r>
            <a:r>
              <a:rPr lang="en-US" dirty="0">
                <a:solidFill>
                  <a:srgbClr val="EF9011"/>
                </a:solidFill>
              </a:rPr>
              <a:t>(e.g., “120/240 calories”) </a:t>
            </a:r>
            <a:endParaRPr lang="en-US" dirty="0" smtClean="0">
              <a:solidFill>
                <a:srgbClr val="EF9011"/>
              </a:solidFill>
            </a:endParaRPr>
          </a:p>
          <a:p>
            <a:pPr lvl="1"/>
            <a:endParaRPr lang="en-US" sz="800" dirty="0">
              <a:solidFill>
                <a:srgbClr val="EF9011"/>
              </a:solidFill>
            </a:endParaRPr>
          </a:p>
          <a:p>
            <a:pPr lvl="1">
              <a:buFont typeface="Arial" panose="020B0604020202020204" pitchFamily="34" charset="0"/>
              <a:buChar char="•"/>
            </a:pPr>
            <a:r>
              <a:rPr lang="en-US" dirty="0" smtClean="0"/>
              <a:t> As </a:t>
            </a:r>
            <a:r>
              <a:rPr lang="en-US" b="1" dirty="0"/>
              <a:t>a range </a:t>
            </a:r>
            <a:r>
              <a:rPr lang="en-US" dirty="0"/>
              <a:t>if there are three or more options                                              </a:t>
            </a:r>
            <a:r>
              <a:rPr lang="en-US" dirty="0">
                <a:solidFill>
                  <a:srgbClr val="EF9011"/>
                </a:solidFill>
              </a:rPr>
              <a:t>(e.g., “120-400 calories</a:t>
            </a:r>
            <a:r>
              <a:rPr lang="en-US" dirty="0" smtClean="0">
                <a:solidFill>
                  <a:srgbClr val="EF9011"/>
                </a:solidFill>
              </a:rPr>
              <a:t>”)</a:t>
            </a:r>
          </a:p>
          <a:p>
            <a:pPr lvl="1">
              <a:buFont typeface="Arial" panose="020B0604020202020204" pitchFamily="34" charset="0"/>
              <a:buChar char="•"/>
            </a:pPr>
            <a:endParaRPr lang="en-US" sz="700" dirty="0" smtClean="0">
              <a:solidFill>
                <a:srgbClr val="EF9011"/>
              </a:solidFill>
            </a:endParaRPr>
          </a:p>
          <a:p>
            <a:pPr lvl="1"/>
            <a:endParaRPr lang="en-US" sz="600" dirty="0">
              <a:solidFill>
                <a:srgbClr val="EF9011"/>
              </a:solidFill>
            </a:endParaRPr>
          </a:p>
          <a:p>
            <a:pPr lvl="1">
              <a:buFont typeface="Arial" panose="020B0604020202020204" pitchFamily="34" charset="0"/>
              <a:buChar char="•"/>
            </a:pPr>
            <a:r>
              <a:rPr lang="en-US" dirty="0" smtClean="0"/>
              <a:t> These </a:t>
            </a:r>
            <a:r>
              <a:rPr lang="en-US" dirty="0"/>
              <a:t>top bullets do not apply, when a customer combines standard menu items for a specific </a:t>
            </a:r>
            <a:r>
              <a:rPr lang="en-US" dirty="0" smtClean="0"/>
              <a:t>price </a:t>
            </a:r>
            <a:r>
              <a:rPr lang="en-US" dirty="0"/>
              <a:t>and the calories for each standard menu item are already listed </a:t>
            </a:r>
            <a:endParaRPr lang="en-US" dirty="0" smtClean="0"/>
          </a:p>
          <a:p>
            <a:pPr lvl="1"/>
            <a:r>
              <a:rPr lang="en-US" dirty="0" smtClean="0"/>
              <a:t>(</a:t>
            </a:r>
            <a:r>
              <a:rPr lang="en-US" i="1" dirty="0"/>
              <a:t>e.g., </a:t>
            </a:r>
            <a:r>
              <a:rPr lang="en-US" b="1" dirty="0"/>
              <a:t>‘‘Combine Any Sandwich with Any Soup or Any Salad for $8.99’’</a:t>
            </a:r>
            <a:r>
              <a:rPr lang="en-US" dirty="0"/>
              <a:t>)</a:t>
            </a:r>
          </a:p>
        </p:txBody>
      </p:sp>
      <p:sp>
        <p:nvSpPr>
          <p:cNvPr id="9" name="Rectangle 8"/>
          <p:cNvSpPr/>
          <p:nvPr/>
        </p:nvSpPr>
        <p:spPr>
          <a:xfrm>
            <a:off x="278296" y="1200750"/>
            <a:ext cx="7924800" cy="707886"/>
          </a:xfrm>
          <a:prstGeom prst="rect">
            <a:avLst/>
          </a:prstGeom>
        </p:spPr>
        <p:txBody>
          <a:bodyPr wrap="square">
            <a:spAutoFit/>
          </a:bodyPr>
          <a:lstStyle/>
          <a:p>
            <a:r>
              <a:rPr lang="en-US" sz="2000" b="1" dirty="0"/>
              <a:t>For menu items that come in different flavors or varieties that are listed as a single item, calorie declarations must be presented: </a:t>
            </a:r>
          </a:p>
        </p:txBody>
      </p:sp>
    </p:spTree>
    <p:extLst>
      <p:ext uri="{BB962C8B-B14F-4D97-AF65-F5344CB8AC3E}">
        <p14:creationId xmlns:p14="http://schemas.microsoft.com/office/powerpoint/2010/main" val="1016593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620000" cy="1109472"/>
          </a:xfrm>
        </p:spPr>
        <p:txBody>
          <a:bodyPr>
            <a:noAutofit/>
          </a:bodyPr>
          <a:lstStyle/>
          <a:p>
            <a:r>
              <a:rPr lang="en-US" sz="4000" dirty="0" smtClean="0"/>
              <a:t>Displaying Calories</a:t>
            </a:r>
            <a:endParaRPr lang="en-US" sz="4000" dirty="0"/>
          </a:p>
        </p:txBody>
      </p:sp>
      <p:sp>
        <p:nvSpPr>
          <p:cNvPr id="3" name="Content Placeholder 2"/>
          <p:cNvSpPr>
            <a:spLocks noGrp="1"/>
          </p:cNvSpPr>
          <p:nvPr>
            <p:ph sz="half" idx="1"/>
          </p:nvPr>
        </p:nvSpPr>
        <p:spPr>
          <a:xfrm>
            <a:off x="457200" y="1293810"/>
            <a:ext cx="3962400" cy="4590288"/>
          </a:xfrm>
        </p:spPr>
        <p:txBody>
          <a:bodyPr>
            <a:normAutofit fontScale="92500" lnSpcReduction="20000"/>
          </a:bodyPr>
          <a:lstStyle/>
          <a:p>
            <a:r>
              <a:rPr lang="en-US" sz="2600" dirty="0" smtClean="0"/>
              <a:t>The number of calories contained in each standard menu item listed, </a:t>
            </a:r>
            <a:r>
              <a:rPr lang="en-US" sz="2600" dirty="0" smtClean="0">
                <a:solidFill>
                  <a:srgbClr val="EF9011"/>
                </a:solidFill>
              </a:rPr>
              <a:t>as usually prepared and offered for sale</a:t>
            </a:r>
          </a:p>
          <a:p>
            <a:endParaRPr lang="en-US" sz="500" dirty="0" smtClean="0"/>
          </a:p>
        </p:txBody>
      </p:sp>
      <p:sp>
        <p:nvSpPr>
          <p:cNvPr id="4" name="Content Placeholder 3"/>
          <p:cNvSpPr>
            <a:spLocks noGrp="1"/>
          </p:cNvSpPr>
          <p:nvPr>
            <p:ph sz="half" idx="2"/>
          </p:nvPr>
        </p:nvSpPr>
        <p:spPr>
          <a:xfrm>
            <a:off x="4419600" y="1338072"/>
            <a:ext cx="3886200" cy="4590288"/>
          </a:xfrm>
        </p:spPr>
        <p:txBody>
          <a:bodyPr>
            <a:normAutofit fontScale="92500" lnSpcReduction="20000"/>
          </a:bodyPr>
          <a:lstStyle/>
          <a:p>
            <a:r>
              <a:rPr lang="en-US" sz="2600" dirty="0"/>
              <a:t>In the case of multiple-serving, the calories declared must be:</a:t>
            </a:r>
          </a:p>
          <a:p>
            <a:pPr lvl="1"/>
            <a:r>
              <a:rPr lang="en-US" sz="2200" b="1" dirty="0"/>
              <a:t>For the whole menu item listed</a:t>
            </a:r>
            <a:r>
              <a:rPr lang="en-US" sz="2200" dirty="0"/>
              <a:t>, as usually prepared and offered for sale </a:t>
            </a:r>
            <a:r>
              <a:rPr lang="en-US" sz="2200" dirty="0" smtClean="0"/>
              <a:t>          </a:t>
            </a:r>
            <a:r>
              <a:rPr lang="en-US" sz="2200" dirty="0" smtClean="0">
                <a:solidFill>
                  <a:srgbClr val="EF9011"/>
                </a:solidFill>
              </a:rPr>
              <a:t>(</a:t>
            </a:r>
            <a:r>
              <a:rPr lang="en-US" sz="2200" i="1" dirty="0">
                <a:solidFill>
                  <a:srgbClr val="EF9011"/>
                </a:solidFill>
              </a:rPr>
              <a:t>e.g. </a:t>
            </a:r>
            <a:r>
              <a:rPr lang="en-US" sz="2200" dirty="0">
                <a:solidFill>
                  <a:srgbClr val="EF9011"/>
                </a:solidFill>
              </a:rPr>
              <a:t>“pizza pie: 1600 cal”)</a:t>
            </a:r>
          </a:p>
          <a:p>
            <a:pPr marL="457200" lvl="1" indent="0" algn="ctr">
              <a:buNone/>
            </a:pPr>
            <a:r>
              <a:rPr lang="en-US" sz="2200" dirty="0"/>
              <a:t>  </a:t>
            </a:r>
            <a:r>
              <a:rPr lang="en-US" sz="1900" dirty="0"/>
              <a:t>Or</a:t>
            </a:r>
          </a:p>
          <a:p>
            <a:pPr lvl="1"/>
            <a:r>
              <a:rPr lang="en-US" sz="2200" b="1" dirty="0"/>
              <a:t>Per discrete serving unit </a:t>
            </a:r>
            <a:r>
              <a:rPr lang="en-US" sz="2200" dirty="0"/>
              <a:t>as long as the discrete serving unit</a:t>
            </a:r>
            <a:r>
              <a:rPr lang="en-US" sz="2200" b="1" dirty="0"/>
              <a:t> </a:t>
            </a:r>
            <a:r>
              <a:rPr lang="en-US" sz="2200" dirty="0">
                <a:solidFill>
                  <a:srgbClr val="EF9011"/>
                </a:solidFill>
              </a:rPr>
              <a:t>(</a:t>
            </a:r>
            <a:r>
              <a:rPr lang="en-US" sz="2200" i="1" dirty="0">
                <a:solidFill>
                  <a:srgbClr val="EF9011"/>
                </a:solidFill>
              </a:rPr>
              <a:t>e.g.,</a:t>
            </a:r>
            <a:r>
              <a:rPr lang="en-US" sz="2200" dirty="0">
                <a:solidFill>
                  <a:srgbClr val="EF9011"/>
                </a:solidFill>
              </a:rPr>
              <a:t> pizza slice)</a:t>
            </a:r>
            <a:r>
              <a:rPr lang="en-US" sz="2200" dirty="0"/>
              <a:t> and total number of discrete serving units contained in the menu item are declared </a:t>
            </a:r>
            <a:r>
              <a:rPr lang="en-US" sz="2200" dirty="0" smtClean="0"/>
              <a:t>        </a:t>
            </a:r>
            <a:r>
              <a:rPr lang="en-US" sz="2200" dirty="0" smtClean="0">
                <a:solidFill>
                  <a:srgbClr val="EF9011"/>
                </a:solidFill>
              </a:rPr>
              <a:t>(</a:t>
            </a:r>
            <a:r>
              <a:rPr lang="en-US" sz="1900" i="1" dirty="0" smtClean="0">
                <a:solidFill>
                  <a:srgbClr val="EF9011"/>
                </a:solidFill>
              </a:rPr>
              <a:t>e.g., pizza</a:t>
            </a:r>
            <a:r>
              <a:rPr lang="en-US" sz="1900" dirty="0" smtClean="0">
                <a:solidFill>
                  <a:srgbClr val="EF9011"/>
                </a:solidFill>
              </a:rPr>
              <a:t> </a:t>
            </a:r>
            <a:r>
              <a:rPr lang="en-US" sz="1900" dirty="0">
                <a:solidFill>
                  <a:srgbClr val="EF9011"/>
                </a:solidFill>
              </a:rPr>
              <a:t>pie: </a:t>
            </a:r>
            <a:r>
              <a:rPr lang="en-US" sz="2200" dirty="0" smtClean="0">
                <a:solidFill>
                  <a:srgbClr val="EF9011"/>
                </a:solidFill>
              </a:rPr>
              <a:t>200 </a:t>
            </a:r>
            <a:r>
              <a:rPr lang="en-US" sz="2200" dirty="0" err="1">
                <a:solidFill>
                  <a:srgbClr val="EF9011"/>
                </a:solidFill>
              </a:rPr>
              <a:t>cal</a:t>
            </a:r>
            <a:r>
              <a:rPr lang="en-US" sz="2200" dirty="0">
                <a:solidFill>
                  <a:srgbClr val="EF9011"/>
                </a:solidFill>
              </a:rPr>
              <a:t>/slice, 8 </a:t>
            </a:r>
            <a:r>
              <a:rPr lang="en-US" sz="2200" dirty="0" smtClean="0">
                <a:solidFill>
                  <a:srgbClr val="EF9011"/>
                </a:solidFill>
              </a:rPr>
              <a:t>slices)</a:t>
            </a:r>
            <a:endParaRPr lang="en-US" sz="2200" dirty="0">
              <a:solidFill>
                <a:srgbClr val="EF9011"/>
              </a:solidFill>
            </a:endParaRP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71800"/>
            <a:ext cx="4038600" cy="34290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16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A7659DB7D69F4CE3BE6DD64B1A40E44A"/>
  <p:tag name="TPVERSION" val="5"/>
  <p:tag name="TPFULLVERSION" val="5.1.0.2296"/>
  <p:tag name="PPTVERSION" val="14"/>
  <p:tag name="TPOS"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20AA8AAC20B7418FB44ABC9126C982" ma:contentTypeVersion="2" ma:contentTypeDescription="Create a new document." ma:contentTypeScope="" ma:versionID="f30dd1ff88849f3ce59b3b0ae71ffd03">
  <xsd:schema xmlns:xsd="http://www.w3.org/2001/XMLSchema" xmlns:xs="http://www.w3.org/2001/XMLSchema" xmlns:p="http://schemas.microsoft.com/office/2006/metadata/properties" xmlns:ns1="http://schemas.microsoft.com/sharepoint/v3" xmlns:ns2="17e58a64-9a02-4a44-8689-3f30d4ccb0d7" targetNamespace="http://schemas.microsoft.com/office/2006/metadata/properties" ma:root="true" ma:fieldsID="6053381d69c8f91f26079d79404fdd70" ns1:_="" ns2:_="">
    <xsd:import namespace="http://schemas.microsoft.com/sharepoint/v3"/>
    <xsd:import namespace="17e58a64-9a02-4a44-8689-3f30d4ccb0d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e58a64-9a02-4a44-8689-3f30d4ccb0d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63FDC54-9362-4EB6-85EC-1DE2BF98ECE5}"/>
</file>

<file path=customXml/itemProps2.xml><?xml version="1.0" encoding="utf-8"?>
<ds:datastoreItem xmlns:ds="http://schemas.openxmlformats.org/officeDocument/2006/customXml" ds:itemID="{B59E9289-36F5-4DDF-97C4-116332704A57}"/>
</file>

<file path=customXml/itemProps3.xml><?xml version="1.0" encoding="utf-8"?>
<ds:datastoreItem xmlns:ds="http://schemas.openxmlformats.org/officeDocument/2006/customXml" ds:itemID="{046FA1B9-2E6D-43C3-948B-63E11A4F7AC2}"/>
</file>

<file path=docProps/app.xml><?xml version="1.0" encoding="utf-8"?>
<Properties xmlns="http://schemas.openxmlformats.org/officeDocument/2006/extended-properties" xmlns:vt="http://schemas.openxmlformats.org/officeDocument/2006/docPropsVTypes">
  <Template>Adjacency</Template>
  <TotalTime>3867</TotalTime>
  <Words>1660</Words>
  <Application>Microsoft Office PowerPoint</Application>
  <PresentationFormat>On-screen Show (4:3)</PresentationFormat>
  <Paragraphs>182</Paragraphs>
  <Slides>30</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Cambria</vt:lpstr>
      <vt:lpstr>Adjacency</vt:lpstr>
      <vt:lpstr>Menu Labeling Is Now The Law     </vt:lpstr>
      <vt:lpstr>Covered Establishments</vt:lpstr>
      <vt:lpstr>What Does the Law Require? </vt:lpstr>
      <vt:lpstr>Restaurant Type Foods</vt:lpstr>
      <vt:lpstr>Calorie Declarations for Deli Salads  </vt:lpstr>
      <vt:lpstr>Foods that are Exempt</vt:lpstr>
      <vt:lpstr>Displaying Calories</vt:lpstr>
      <vt:lpstr>Displaying Calories</vt:lpstr>
      <vt:lpstr>Displaying Calories</vt:lpstr>
      <vt:lpstr>Self-Serve Foods and Food on Display </vt:lpstr>
      <vt:lpstr>Calorie declaration for All-You-Can-Eat Buffet </vt:lpstr>
      <vt:lpstr>Calorie Declarations for Foods on Display </vt:lpstr>
      <vt:lpstr>Displaying Calories for Beverages</vt:lpstr>
      <vt:lpstr>Required Statements </vt:lpstr>
      <vt:lpstr>PowerPoint Presentation</vt:lpstr>
      <vt:lpstr>PowerPoint Presentation</vt:lpstr>
      <vt:lpstr>Written Nutrition Information</vt:lpstr>
      <vt:lpstr>Minor Violation </vt:lpstr>
      <vt:lpstr>Minor Violation </vt:lpstr>
      <vt:lpstr>Minor Violation </vt:lpstr>
      <vt:lpstr>Minor Violation </vt:lpstr>
      <vt:lpstr>Minor Violation </vt:lpstr>
      <vt:lpstr>Minor Violation </vt:lpstr>
      <vt:lpstr>Minor Violation </vt:lpstr>
      <vt:lpstr>Minor Violation </vt:lpstr>
      <vt:lpstr>Minor Violation </vt:lpstr>
      <vt:lpstr>Minor Violation ?</vt:lpstr>
      <vt:lpstr>Enforcement </vt:lpstr>
      <vt:lpstr>Resources </vt:lpstr>
      <vt:lpstr>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FDA Menu Labeling Training:  Final Rule</dc:title>
  <dc:creator>Drobenyuk. Elena</dc:creator>
  <cp:lastModifiedBy>Talusik. Jannine</cp:lastModifiedBy>
  <cp:revision>257</cp:revision>
  <cp:lastPrinted>2019-08-06T19:24:48Z</cp:lastPrinted>
  <dcterms:created xsi:type="dcterms:W3CDTF">2016-12-27T19:48:43Z</dcterms:created>
  <dcterms:modified xsi:type="dcterms:W3CDTF">2019-11-20T20:02:44Z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0x0101006520AA8AAC20B7418FB44ABC9126C982</vt:lpwstr>
  </property>
</Properties>
</file>