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8.jpg" ContentType="image/jpeg"/>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75" r:id="rId5"/>
    <p:sldId id="259" r:id="rId6"/>
    <p:sldId id="260" r:id="rId7"/>
    <p:sldId id="261" r:id="rId8"/>
    <p:sldId id="262" r:id="rId9"/>
    <p:sldId id="263" r:id="rId10"/>
    <p:sldId id="264" r:id="rId11"/>
    <p:sldId id="265" r:id="rId12"/>
    <p:sldId id="266" r:id="rId13"/>
    <p:sldId id="267" r:id="rId14"/>
    <p:sldId id="268" r:id="rId15"/>
    <p:sldId id="276" r:id="rId16"/>
    <p:sldId id="277" r:id="rId17"/>
    <p:sldId id="271" r:id="rId18"/>
    <p:sldId id="272" r:id="rId19"/>
    <p:sldId id="278" r:id="rId20"/>
    <p:sldId id="274" r:id="rId2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B0B71-F442-4D90-9BC5-478EFA04B5F9}" v="25" dt="2025-04-03T18:23:56.7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100669A-187B-4D6E-9500-1F3D558447C6}" type="datetimeFigureOut">
              <a:rPr lang="en-US" smtClean="0"/>
              <a:t>4/3/2025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73322A7B-EF29-4E00-B310-1A5B7EA93754}" type="slidenum">
              <a:rPr lang="en-US" smtClean="0"/>
              <a:t>‹#›</a:t>
            </a:fld>
            <a:endParaRPr lang="en-US"/>
          </a:p>
        </p:txBody>
      </p:sp>
    </p:spTree>
    <p:extLst>
      <p:ext uri="{BB962C8B-B14F-4D97-AF65-F5344CB8AC3E}">
        <p14:creationId xmlns:p14="http://schemas.microsoft.com/office/powerpoint/2010/main" val="361849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2A7B-EF29-4E00-B310-1A5B7EA93754}" type="slidenum">
              <a:rPr lang="en-US" smtClean="0"/>
              <a:t>5</a:t>
            </a:fld>
            <a:endParaRPr lang="en-US"/>
          </a:p>
        </p:txBody>
      </p:sp>
    </p:spTree>
    <p:extLst>
      <p:ext uri="{BB962C8B-B14F-4D97-AF65-F5344CB8AC3E}">
        <p14:creationId xmlns:p14="http://schemas.microsoft.com/office/powerpoint/2010/main" val="324675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2A7B-EF29-4E00-B310-1A5B7EA93754}" type="slidenum">
              <a:rPr lang="en-US" smtClean="0"/>
              <a:t>11</a:t>
            </a:fld>
            <a:endParaRPr lang="en-US"/>
          </a:p>
        </p:txBody>
      </p:sp>
    </p:spTree>
    <p:extLst>
      <p:ext uri="{BB962C8B-B14F-4D97-AF65-F5344CB8AC3E}">
        <p14:creationId xmlns:p14="http://schemas.microsoft.com/office/powerpoint/2010/main" val="74716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8519286" y="472820"/>
            <a:ext cx="3604895" cy="239395"/>
          </a:xfrm>
          <a:prstGeom prst="rect">
            <a:avLst/>
          </a:prstGeom>
        </p:spPr>
        <p:txBody>
          <a:bodyPr wrap="square" lIns="0" tIns="0" rIns="0" bIns="0">
            <a:spAutoFit/>
          </a:bodyPr>
          <a:lstStyle>
            <a:lvl1pPr>
              <a:defRPr sz="3600" b="1" i="0">
                <a:solidFill>
                  <a:schemeClr val="bg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p:txBody>
          <a:bodyPr lIns="0" tIns="0" rIns="0" bIns="0"/>
          <a:lstStyle>
            <a:lvl1pPr>
              <a:defRPr sz="1200" b="0" i="0">
                <a:solidFill>
                  <a:srgbClr val="001F5F"/>
                </a:solidFill>
                <a:latin typeface="Arial"/>
                <a:cs typeface="Arial"/>
              </a:defRPr>
            </a:lvl1pPr>
          </a:lstStyle>
          <a:p>
            <a:pPr marL="123189">
              <a:lnSpc>
                <a:spcPts val="1425"/>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p:txBody>
          <a:bodyPr lIns="0" tIns="0" rIns="0" bIns="0"/>
          <a:lstStyle>
            <a:lvl1pPr>
              <a:defRPr sz="1200" b="0" i="0">
                <a:solidFill>
                  <a:srgbClr val="001F5F"/>
                </a:solidFill>
                <a:latin typeface="Arial"/>
                <a:cs typeface="Arial"/>
              </a:defRPr>
            </a:lvl1pPr>
          </a:lstStyle>
          <a:p>
            <a:pPr marL="123189">
              <a:lnSpc>
                <a:spcPts val="142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7" name="Holder 7"/>
          <p:cNvSpPr>
            <a:spLocks noGrp="1"/>
          </p:cNvSpPr>
          <p:nvPr>
            <p:ph type="sldNum" sz="quarter" idx="7"/>
          </p:nvPr>
        </p:nvSpPr>
        <p:spPr/>
        <p:txBody>
          <a:bodyPr lIns="0" tIns="0" rIns="0" bIns="0"/>
          <a:lstStyle>
            <a:lvl1pPr>
              <a:defRPr sz="1200" b="0" i="0">
                <a:solidFill>
                  <a:srgbClr val="001F5F"/>
                </a:solidFill>
                <a:latin typeface="Arial"/>
                <a:cs typeface="Arial"/>
              </a:defRPr>
            </a:lvl1pPr>
          </a:lstStyle>
          <a:p>
            <a:pPr marL="123189">
              <a:lnSpc>
                <a:spcPts val="142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41832"/>
            <a:ext cx="12192000" cy="975360"/>
          </a:xfrm>
          <a:custGeom>
            <a:avLst/>
            <a:gdLst/>
            <a:ahLst/>
            <a:cxnLst/>
            <a:rect l="l" t="t" r="r" b="b"/>
            <a:pathLst>
              <a:path w="12192000" h="975360">
                <a:moveTo>
                  <a:pt x="12192000" y="0"/>
                </a:moveTo>
                <a:lnTo>
                  <a:pt x="0" y="0"/>
                </a:lnTo>
                <a:lnTo>
                  <a:pt x="0" y="975360"/>
                </a:lnTo>
                <a:lnTo>
                  <a:pt x="12192000" y="975360"/>
                </a:lnTo>
                <a:lnTo>
                  <a:pt x="12192000" y="0"/>
                </a:lnTo>
                <a:close/>
              </a:path>
            </a:pathLst>
          </a:custGeom>
          <a:solidFill>
            <a:srgbClr val="660066"/>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75260" y="967739"/>
            <a:ext cx="2721864" cy="1008888"/>
          </a:xfrm>
          <a:prstGeom prst="rect">
            <a:avLst/>
          </a:prstGeom>
        </p:spPr>
      </p:pic>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5" name="Holder 5"/>
          <p:cNvSpPr>
            <a:spLocks noGrp="1"/>
          </p:cNvSpPr>
          <p:nvPr>
            <p:ph type="sldNum" sz="quarter" idx="7"/>
          </p:nvPr>
        </p:nvSpPr>
        <p:spPr/>
        <p:txBody>
          <a:bodyPr lIns="0" tIns="0" rIns="0" bIns="0"/>
          <a:lstStyle>
            <a:lvl1pPr>
              <a:defRPr sz="1200" b="0" i="0">
                <a:solidFill>
                  <a:srgbClr val="001F5F"/>
                </a:solidFill>
                <a:latin typeface="Arial"/>
                <a:cs typeface="Arial"/>
              </a:defRPr>
            </a:lvl1pPr>
          </a:lstStyle>
          <a:p>
            <a:pPr marL="123189">
              <a:lnSpc>
                <a:spcPts val="142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4/3/2025</a:t>
            </a:fld>
            <a:endParaRPr lang="en-US"/>
          </a:p>
        </p:txBody>
      </p:sp>
      <p:sp>
        <p:nvSpPr>
          <p:cNvPr id="4" name="Holder 4"/>
          <p:cNvSpPr>
            <a:spLocks noGrp="1"/>
          </p:cNvSpPr>
          <p:nvPr>
            <p:ph type="sldNum" sz="quarter" idx="7"/>
          </p:nvPr>
        </p:nvSpPr>
        <p:spPr/>
        <p:txBody>
          <a:bodyPr lIns="0" tIns="0" rIns="0" bIns="0"/>
          <a:lstStyle>
            <a:lvl1pPr>
              <a:defRPr sz="1200" b="0" i="0">
                <a:solidFill>
                  <a:srgbClr val="001F5F"/>
                </a:solidFill>
                <a:latin typeface="Arial"/>
                <a:cs typeface="Arial"/>
              </a:defRPr>
            </a:lvl1pPr>
          </a:lstStyle>
          <a:p>
            <a:pPr marL="123189">
              <a:lnSpc>
                <a:spcPts val="1425"/>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941832"/>
            <a:ext cx="12192000" cy="975360"/>
          </a:xfrm>
          <a:custGeom>
            <a:avLst/>
            <a:gdLst/>
            <a:ahLst/>
            <a:cxnLst/>
            <a:rect l="l" t="t" r="r" b="b"/>
            <a:pathLst>
              <a:path w="12192000" h="975360">
                <a:moveTo>
                  <a:pt x="12192000" y="0"/>
                </a:moveTo>
                <a:lnTo>
                  <a:pt x="0" y="0"/>
                </a:lnTo>
                <a:lnTo>
                  <a:pt x="0" y="975360"/>
                </a:lnTo>
                <a:lnTo>
                  <a:pt x="12192000" y="975360"/>
                </a:lnTo>
                <a:lnTo>
                  <a:pt x="12192000" y="0"/>
                </a:lnTo>
                <a:close/>
              </a:path>
            </a:pathLst>
          </a:custGeom>
          <a:solidFill>
            <a:srgbClr val="660066"/>
          </a:solidFill>
        </p:spPr>
        <p:txBody>
          <a:bodyPr wrap="square" lIns="0" tIns="0" rIns="0" bIns="0" rtlCol="0"/>
          <a:lstStyle/>
          <a:p>
            <a:endParaRPr/>
          </a:p>
        </p:txBody>
      </p:sp>
      <p:sp>
        <p:nvSpPr>
          <p:cNvPr id="2" name="Holder 2"/>
          <p:cNvSpPr>
            <a:spLocks noGrp="1"/>
          </p:cNvSpPr>
          <p:nvPr>
            <p:ph type="title"/>
          </p:nvPr>
        </p:nvSpPr>
        <p:spPr>
          <a:xfrm>
            <a:off x="392684" y="1049782"/>
            <a:ext cx="10970640" cy="647192"/>
          </a:xfrm>
          <a:prstGeom prst="rect">
            <a:avLst/>
          </a:prstGeom>
        </p:spPr>
        <p:txBody>
          <a:bodyPr wrap="square" lIns="0" tIns="0" rIns="0" bIns="0">
            <a:spAutoFit/>
          </a:bodyPr>
          <a:lstStyle>
            <a:lvl1pPr>
              <a:defRPr sz="3600" b="1" i="0">
                <a:solidFill>
                  <a:schemeClr val="bg1"/>
                </a:solidFill>
                <a:latin typeface="Calibri"/>
                <a:cs typeface="Calibri"/>
              </a:defRPr>
            </a:lvl1pPr>
          </a:lstStyle>
          <a:p>
            <a:endParaRPr/>
          </a:p>
        </p:txBody>
      </p:sp>
      <p:sp>
        <p:nvSpPr>
          <p:cNvPr id="3" name="Holder 3"/>
          <p:cNvSpPr>
            <a:spLocks noGrp="1"/>
          </p:cNvSpPr>
          <p:nvPr>
            <p:ph type="body" idx="1"/>
          </p:nvPr>
        </p:nvSpPr>
        <p:spPr>
          <a:xfrm>
            <a:off x="563244" y="2151469"/>
            <a:ext cx="11108055" cy="404876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4/3/2025</a:t>
            </a:fld>
            <a:endParaRPr lang="en-US"/>
          </a:p>
        </p:txBody>
      </p:sp>
      <p:sp>
        <p:nvSpPr>
          <p:cNvPr id="6" name="Holder 6"/>
          <p:cNvSpPr>
            <a:spLocks noGrp="1"/>
          </p:cNvSpPr>
          <p:nvPr>
            <p:ph type="sldNum" sz="quarter" idx="7"/>
          </p:nvPr>
        </p:nvSpPr>
        <p:spPr>
          <a:xfrm>
            <a:off x="9910318" y="6536648"/>
            <a:ext cx="259715" cy="196215"/>
          </a:xfrm>
          <a:prstGeom prst="rect">
            <a:avLst/>
          </a:prstGeom>
        </p:spPr>
        <p:txBody>
          <a:bodyPr wrap="square" lIns="0" tIns="0" rIns="0" bIns="0">
            <a:spAutoFit/>
          </a:bodyPr>
          <a:lstStyle>
            <a:lvl1pPr>
              <a:defRPr sz="1200" b="0" i="0">
                <a:solidFill>
                  <a:srgbClr val="001F5F"/>
                </a:solidFill>
                <a:latin typeface="Arial"/>
                <a:cs typeface="Arial"/>
              </a:defRPr>
            </a:lvl1pPr>
          </a:lstStyle>
          <a:p>
            <a:pPr marL="123189">
              <a:lnSpc>
                <a:spcPts val="142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healthdepartment.com/sacrament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emd.saccounty.gov/EH/Documents/Creating%20a%20MyHD%20Account%20%26%20Making%20a%20Payment.pdf"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md.saccounty.gov/EH/Documents/Portal%20-%20Request%20for%20Change%20%28CFO%29%20%281%29.pdf" TargetMode="External"/><Relationship Id="rId5" Type="http://schemas.openxmlformats.org/officeDocument/2006/relationships/hyperlink" Target="https://emd.saccounty.gov/EH/Documents/Renewing%20a%20Cottage%20Food%20Permit.pdf" TargetMode="External"/><Relationship Id="rId4" Type="http://schemas.openxmlformats.org/officeDocument/2006/relationships/hyperlink" Target="https://emd.saccounty.gov/EH/Documents/Applying%20for%20a%20Cottage%20Food%20Permit.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md.saccounty.gov/EMD-COVID-19-Information/Documents/FoodProTemplate%20word.docx"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emd.saccounty.gov/EMD-COVID-19-Information/Documents/CFLabelingReq.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dph.ca.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md.saccounty.gov/EH/Documents/CFO%20Self-Inspection%20Checklist%2003-14-2023.pdf" TargetMode="Externa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dph.ca.gov/Programs/CEH/DFDCS/CDPH%20Document%20Library/FDB/FoodSafetyProgram/CottageFood/ApprovedCottageFoodsList.pd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emd.saccounty.gov/EH/FoodProtect-RetailFood/Pages/CottageFood.aspx" TargetMode="External"/><Relationship Id="rId2" Type="http://schemas.openxmlformats.org/officeDocument/2006/relationships/hyperlink" Target="mailto:CottageFood@saccounty.gov"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jpg"/><Relationship Id="rId4" Type="http://schemas.openxmlformats.org/officeDocument/2006/relationships/hyperlink" Target="https://myhealthdepartment.com/sacramento"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ph.ca.gov/Programs/CEH/DFDCS/CDPH%20Document%20Library/FDB/FoodSafetyProgram/CottageFood/ApprovedCottageFoodsList.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myhealthdepartment.com/sacramento" TargetMode="External"/><Relationship Id="rId2" Type="http://schemas.openxmlformats.org/officeDocument/2006/relationships/hyperlink" Target="mailto:CottageFood@saccounty.go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healthdepartment.com/sacrament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100072"/>
            <a:ext cx="12181840" cy="3237230"/>
            <a:chOff x="0" y="2100072"/>
            <a:chExt cx="12181840" cy="3237230"/>
          </a:xfrm>
        </p:grpSpPr>
        <p:sp>
          <p:nvSpPr>
            <p:cNvPr id="3" name="object 3"/>
            <p:cNvSpPr/>
            <p:nvPr/>
          </p:nvSpPr>
          <p:spPr>
            <a:xfrm>
              <a:off x="0" y="2662427"/>
              <a:ext cx="12181840" cy="2112645"/>
            </a:xfrm>
            <a:custGeom>
              <a:avLst/>
              <a:gdLst/>
              <a:ahLst/>
              <a:cxnLst/>
              <a:rect l="l" t="t" r="r" b="b"/>
              <a:pathLst>
                <a:path w="12181840" h="2112645">
                  <a:moveTo>
                    <a:pt x="12181332" y="0"/>
                  </a:moveTo>
                  <a:lnTo>
                    <a:pt x="0" y="0"/>
                  </a:lnTo>
                  <a:lnTo>
                    <a:pt x="0" y="2112264"/>
                  </a:lnTo>
                  <a:lnTo>
                    <a:pt x="12181332" y="2112264"/>
                  </a:lnTo>
                  <a:lnTo>
                    <a:pt x="12181332" y="0"/>
                  </a:lnTo>
                  <a:close/>
                </a:path>
              </a:pathLst>
            </a:custGeom>
            <a:solidFill>
              <a:srgbClr val="660066"/>
            </a:solidFill>
          </p:spPr>
          <p:txBody>
            <a:bodyPr wrap="square" lIns="0" tIns="0" rIns="0" bIns="0" rtlCol="0"/>
            <a:lstStyle/>
            <a:p>
              <a:endParaRPr/>
            </a:p>
          </p:txBody>
        </p:sp>
        <p:pic>
          <p:nvPicPr>
            <p:cNvPr id="4" name="object 4"/>
            <p:cNvPicPr/>
            <p:nvPr/>
          </p:nvPicPr>
          <p:blipFill>
            <a:blip r:embed="rId2" cstate="print"/>
            <a:stretch>
              <a:fillRect/>
            </a:stretch>
          </p:blipFill>
          <p:spPr>
            <a:xfrm>
              <a:off x="3329940" y="2100072"/>
              <a:ext cx="5510784" cy="3236976"/>
            </a:xfrm>
            <a:prstGeom prst="rect">
              <a:avLst/>
            </a:prstGeom>
          </p:spPr>
        </p:pic>
      </p:grpSp>
      <p:sp>
        <p:nvSpPr>
          <p:cNvPr id="5" name="object 5"/>
          <p:cNvSpPr txBox="1"/>
          <p:nvPr/>
        </p:nvSpPr>
        <p:spPr>
          <a:xfrm>
            <a:off x="1786508" y="474040"/>
            <a:ext cx="8655050" cy="1321516"/>
          </a:xfrm>
          <a:prstGeom prst="rect">
            <a:avLst/>
          </a:prstGeom>
        </p:spPr>
        <p:txBody>
          <a:bodyPr vert="horz" wrap="square" lIns="0" tIns="89535" rIns="0" bIns="0" rtlCol="0">
            <a:spAutoFit/>
          </a:bodyPr>
          <a:lstStyle/>
          <a:p>
            <a:pPr marL="12700" marR="5080" indent="1543685">
              <a:lnSpc>
                <a:spcPts val="4750"/>
              </a:lnSpc>
              <a:spcBef>
                <a:spcPts val="705"/>
              </a:spcBef>
            </a:pPr>
            <a:r>
              <a:rPr sz="4400" b="1" dirty="0">
                <a:solidFill>
                  <a:srgbClr val="660066"/>
                </a:solidFill>
                <a:latin typeface="Calibri"/>
                <a:cs typeface="Calibri"/>
              </a:rPr>
              <a:t>Cottage</a:t>
            </a:r>
            <a:r>
              <a:rPr sz="4400" b="1" spc="-140" dirty="0">
                <a:solidFill>
                  <a:srgbClr val="660066"/>
                </a:solidFill>
                <a:latin typeface="Calibri"/>
                <a:cs typeface="Calibri"/>
              </a:rPr>
              <a:t> </a:t>
            </a:r>
            <a:r>
              <a:rPr sz="4400" b="1" dirty="0">
                <a:solidFill>
                  <a:srgbClr val="660066"/>
                </a:solidFill>
                <a:latin typeface="Calibri"/>
                <a:cs typeface="Calibri"/>
              </a:rPr>
              <a:t>Food</a:t>
            </a:r>
            <a:r>
              <a:rPr sz="4400" b="1" spc="-135" dirty="0">
                <a:solidFill>
                  <a:srgbClr val="660066"/>
                </a:solidFill>
                <a:latin typeface="Calibri"/>
                <a:cs typeface="Calibri"/>
              </a:rPr>
              <a:t> </a:t>
            </a:r>
            <a:r>
              <a:rPr sz="4400" b="1" spc="-10" dirty="0">
                <a:solidFill>
                  <a:srgbClr val="660066"/>
                </a:solidFill>
                <a:latin typeface="Calibri"/>
                <a:cs typeface="Calibri"/>
              </a:rPr>
              <a:t>Operation Registration</a:t>
            </a:r>
            <a:r>
              <a:rPr sz="4400" b="1" spc="-80" dirty="0">
                <a:solidFill>
                  <a:srgbClr val="660066"/>
                </a:solidFill>
                <a:latin typeface="Calibri"/>
                <a:cs typeface="Calibri"/>
              </a:rPr>
              <a:t> </a:t>
            </a:r>
            <a:r>
              <a:rPr sz="4400" b="1" spc="-35" dirty="0">
                <a:solidFill>
                  <a:srgbClr val="660066"/>
                </a:solidFill>
                <a:latin typeface="Calibri"/>
                <a:cs typeface="Calibri"/>
              </a:rPr>
              <a:t>(CFO-</a:t>
            </a:r>
            <a:r>
              <a:rPr sz="4400" b="1" dirty="0">
                <a:solidFill>
                  <a:srgbClr val="660066"/>
                </a:solidFill>
                <a:latin typeface="Calibri"/>
                <a:cs typeface="Calibri"/>
              </a:rPr>
              <a:t>A)</a:t>
            </a:r>
            <a:r>
              <a:rPr sz="4400" b="1" spc="-20" dirty="0">
                <a:solidFill>
                  <a:srgbClr val="660066"/>
                </a:solidFill>
                <a:latin typeface="Calibri"/>
                <a:cs typeface="Calibri"/>
              </a:rPr>
              <a:t> </a:t>
            </a:r>
            <a:r>
              <a:rPr sz="4400" b="1" dirty="0">
                <a:solidFill>
                  <a:srgbClr val="660066"/>
                </a:solidFill>
                <a:latin typeface="Calibri"/>
                <a:cs typeface="Calibri"/>
              </a:rPr>
              <a:t>/</a:t>
            </a:r>
            <a:r>
              <a:rPr sz="4400" b="1" spc="-40" dirty="0">
                <a:solidFill>
                  <a:srgbClr val="660066"/>
                </a:solidFill>
                <a:latin typeface="Calibri"/>
                <a:cs typeface="Calibri"/>
              </a:rPr>
              <a:t> </a:t>
            </a:r>
            <a:r>
              <a:rPr sz="4400" b="1" dirty="0">
                <a:solidFill>
                  <a:srgbClr val="660066"/>
                </a:solidFill>
                <a:latin typeface="Calibri"/>
                <a:cs typeface="Calibri"/>
              </a:rPr>
              <a:t>Permit</a:t>
            </a:r>
            <a:r>
              <a:rPr sz="4400" b="1" spc="-65" dirty="0">
                <a:solidFill>
                  <a:srgbClr val="660066"/>
                </a:solidFill>
                <a:latin typeface="Calibri"/>
                <a:cs typeface="Calibri"/>
              </a:rPr>
              <a:t> </a:t>
            </a:r>
            <a:r>
              <a:rPr sz="4400" b="1" spc="-35" dirty="0">
                <a:solidFill>
                  <a:srgbClr val="660066"/>
                </a:solidFill>
                <a:latin typeface="Calibri"/>
                <a:cs typeface="Calibri"/>
              </a:rPr>
              <a:t>(CFO-</a:t>
            </a:r>
            <a:r>
              <a:rPr sz="4400" b="1" spc="-25" dirty="0">
                <a:solidFill>
                  <a:srgbClr val="660066"/>
                </a:solidFill>
                <a:latin typeface="Calibri"/>
                <a:cs typeface="Calibri"/>
              </a:rPr>
              <a:t>B)</a:t>
            </a:r>
            <a:endParaRPr sz="4400" dirty="0">
              <a:latin typeface="Calibri"/>
              <a:cs typeface="Calibri"/>
            </a:endParaRPr>
          </a:p>
        </p:txBody>
      </p:sp>
      <p:pic>
        <p:nvPicPr>
          <p:cNvPr id="6" name="object 6"/>
          <p:cNvPicPr/>
          <p:nvPr/>
        </p:nvPicPr>
        <p:blipFill>
          <a:blip r:embed="rId3" cstate="print"/>
          <a:stretch>
            <a:fillRect/>
          </a:stretch>
        </p:blipFill>
        <p:spPr>
          <a:xfrm>
            <a:off x="178307" y="6332218"/>
            <a:ext cx="2078736" cy="434340"/>
          </a:xfrm>
          <a:prstGeom prst="rect">
            <a:avLst/>
          </a:prstGeom>
        </p:spPr>
      </p:pic>
      <p:sp>
        <p:nvSpPr>
          <p:cNvPr id="7" name="object 7"/>
          <p:cNvSpPr txBox="1"/>
          <p:nvPr/>
        </p:nvSpPr>
        <p:spPr>
          <a:xfrm>
            <a:off x="8314435" y="6448450"/>
            <a:ext cx="3604895" cy="239395"/>
          </a:xfrm>
          <a:prstGeom prst="rect">
            <a:avLst/>
          </a:prstGeom>
        </p:spPr>
        <p:txBody>
          <a:bodyPr vert="horz" wrap="square" lIns="0" tIns="12700" rIns="0" bIns="0" rtlCol="0">
            <a:spAutoFit/>
          </a:bodyPr>
          <a:lstStyle/>
          <a:p>
            <a:pPr marL="12700">
              <a:lnSpc>
                <a:spcPct val="100000"/>
              </a:lnSpc>
              <a:spcBef>
                <a:spcPts val="100"/>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8" name="object 8"/>
          <p:cNvSpPr txBox="1"/>
          <p:nvPr/>
        </p:nvSpPr>
        <p:spPr>
          <a:xfrm>
            <a:off x="193649" y="92201"/>
            <a:ext cx="896619" cy="228268"/>
          </a:xfrm>
          <a:prstGeom prst="rect">
            <a:avLst/>
          </a:prstGeom>
        </p:spPr>
        <p:txBody>
          <a:bodyPr vert="horz" wrap="square" lIns="0" tIns="12700" rIns="0" bIns="0" rtlCol="0">
            <a:spAutoFit/>
          </a:bodyPr>
          <a:lstStyle/>
          <a:p>
            <a:pPr marL="12700">
              <a:lnSpc>
                <a:spcPct val="100000"/>
              </a:lnSpc>
              <a:spcBef>
                <a:spcPts val="100"/>
              </a:spcBef>
            </a:pPr>
            <a:r>
              <a:rPr lang="en-US" sz="1400" spc="-20" dirty="0">
                <a:latin typeface="Calibri"/>
                <a:cs typeface="Calibri"/>
              </a:rPr>
              <a:t>April</a:t>
            </a:r>
            <a:r>
              <a:rPr sz="1400" spc="-20" dirty="0">
                <a:latin typeface="Calibri"/>
                <a:cs typeface="Calibri"/>
              </a:rPr>
              <a:t> 2025</a:t>
            </a:r>
            <a:endParaRPr sz="14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3244" y="1143000"/>
            <a:ext cx="10970640" cy="647192"/>
          </a:xfrm>
          <a:prstGeom prst="rect">
            <a:avLst/>
          </a:prstGeom>
        </p:spPr>
        <p:txBody>
          <a:bodyPr vert="horz" wrap="square" lIns="0" tIns="12700" rIns="0" bIns="0" rtlCol="0">
            <a:spAutoFit/>
          </a:bodyPr>
          <a:lstStyle/>
          <a:p>
            <a:pPr marL="64135">
              <a:lnSpc>
                <a:spcPct val="100000"/>
              </a:lnSpc>
              <a:spcBef>
                <a:spcPts val="100"/>
              </a:spcBef>
            </a:pPr>
            <a:r>
              <a:rPr dirty="0"/>
              <a:t>CFO</a:t>
            </a:r>
            <a:r>
              <a:rPr spc="-50" dirty="0"/>
              <a:t> </a:t>
            </a:r>
            <a:r>
              <a:rPr dirty="0"/>
              <a:t>A</a:t>
            </a:r>
            <a:r>
              <a:rPr spc="-45" dirty="0"/>
              <a:t> </a:t>
            </a:r>
            <a:r>
              <a:rPr dirty="0"/>
              <a:t>&amp;</a:t>
            </a:r>
            <a:r>
              <a:rPr spc="-45" dirty="0"/>
              <a:t> </a:t>
            </a:r>
            <a:r>
              <a:rPr dirty="0"/>
              <a:t>B</a:t>
            </a:r>
            <a:r>
              <a:rPr spc="-40" dirty="0"/>
              <a:t> </a:t>
            </a:r>
            <a:r>
              <a:rPr dirty="0"/>
              <a:t>-</a:t>
            </a:r>
            <a:r>
              <a:rPr spc="-50" dirty="0"/>
              <a:t> </a:t>
            </a:r>
            <a:r>
              <a:rPr dirty="0"/>
              <a:t>Renewal</a:t>
            </a:r>
            <a:r>
              <a:rPr spc="-45" dirty="0"/>
              <a:t> </a:t>
            </a:r>
            <a:r>
              <a:rPr dirty="0"/>
              <a:t>Applicant</a:t>
            </a:r>
            <a:r>
              <a:rPr spc="-40" dirty="0"/>
              <a:t> </a:t>
            </a:r>
            <a:r>
              <a:rPr spc="-10" dirty="0"/>
              <a:t>Requirements</a:t>
            </a:r>
          </a:p>
        </p:txBody>
      </p:sp>
      <p:sp>
        <p:nvSpPr>
          <p:cNvPr id="3" name="object 3"/>
          <p:cNvSpPr txBox="1">
            <a:spLocks noGrp="1"/>
          </p:cNvSpPr>
          <p:nvPr>
            <p:ph type="body" idx="1"/>
          </p:nvPr>
        </p:nvSpPr>
        <p:spPr>
          <a:xfrm>
            <a:off x="563244" y="2151469"/>
            <a:ext cx="11108055" cy="4444807"/>
          </a:xfrm>
          <a:prstGeom prst="rect">
            <a:avLst/>
          </a:prstGeom>
        </p:spPr>
        <p:txBody>
          <a:bodyPr vert="horz" wrap="square" lIns="0" tIns="12700" rIns="0" bIns="0" rtlCol="0">
            <a:spAutoFit/>
          </a:bodyPr>
          <a:lstStyle/>
          <a:p>
            <a:pPr marL="528320" indent="-515620">
              <a:spcBef>
                <a:spcPts val="100"/>
              </a:spcBef>
              <a:buClr>
                <a:srgbClr val="660066"/>
              </a:buClr>
              <a:buFont typeface="Wingdings"/>
              <a:buChar char=""/>
              <a:tabLst>
                <a:tab pos="528320" algn="l"/>
              </a:tabLst>
            </a:pPr>
            <a:r>
              <a:rPr lang="en-US" dirty="0"/>
              <a:t>Submit</a:t>
            </a:r>
            <a:r>
              <a:rPr lang="en-US" spc="-30" dirty="0"/>
              <a:t> </a:t>
            </a:r>
            <a:r>
              <a:rPr lang="en-US" dirty="0"/>
              <a:t>CFO</a:t>
            </a:r>
            <a:r>
              <a:rPr lang="en-US" spc="-25" dirty="0"/>
              <a:t> </a:t>
            </a:r>
            <a:r>
              <a:rPr lang="en-US" dirty="0"/>
              <a:t>application with</a:t>
            </a:r>
            <a:r>
              <a:rPr lang="en-US" sz="2400" dirty="0">
                <a:latin typeface="Calibri"/>
                <a:cs typeface="Calibri"/>
              </a:rPr>
              <a:t> permit/registration payment</a:t>
            </a:r>
            <a:r>
              <a:rPr lang="en-US" sz="2400" spc="-30" dirty="0">
                <a:latin typeface="Calibri"/>
                <a:cs typeface="Calibri"/>
              </a:rPr>
              <a:t> </a:t>
            </a:r>
            <a:r>
              <a:rPr lang="en-US" sz="2400" dirty="0">
                <a:latin typeface="Calibri"/>
                <a:cs typeface="Calibri"/>
              </a:rPr>
              <a:t>through</a:t>
            </a:r>
            <a:r>
              <a:rPr lang="en-US" sz="2400" spc="-25" dirty="0">
                <a:latin typeface="Calibri"/>
                <a:cs typeface="Calibri"/>
              </a:rPr>
              <a:t> </a:t>
            </a:r>
            <a:r>
              <a:rPr lang="en-US" sz="2400" spc="-10" dirty="0">
                <a:latin typeface="Calibri"/>
                <a:cs typeface="Calibri"/>
                <a:hlinkClick r:id="rId2"/>
              </a:rPr>
              <a:t>MyHealthDepartment</a:t>
            </a:r>
            <a:r>
              <a:rPr lang="en-US" sz="2400" spc="-10" dirty="0">
                <a:latin typeface="Calibri"/>
                <a:cs typeface="Calibri"/>
              </a:rPr>
              <a:t>.</a:t>
            </a:r>
            <a:endParaRPr lang="en-US" spc="-10" dirty="0"/>
          </a:p>
          <a:p>
            <a:pPr marL="528320" marR="5080" indent="-516255">
              <a:lnSpc>
                <a:spcPct val="100000"/>
              </a:lnSpc>
              <a:buClr>
                <a:srgbClr val="660066"/>
              </a:buClr>
              <a:buFont typeface="Wingdings"/>
              <a:buChar char=""/>
              <a:tabLst>
                <a:tab pos="528320" algn="l"/>
              </a:tabLst>
            </a:pPr>
            <a:r>
              <a:rPr dirty="0"/>
              <a:t>If</a:t>
            </a:r>
            <a:r>
              <a:rPr spc="-45" dirty="0"/>
              <a:t> </a:t>
            </a:r>
            <a:r>
              <a:rPr dirty="0"/>
              <a:t>the</a:t>
            </a:r>
            <a:r>
              <a:rPr spc="-35" dirty="0"/>
              <a:t> </a:t>
            </a:r>
            <a:r>
              <a:rPr dirty="0"/>
              <a:t>CFO</a:t>
            </a:r>
            <a:r>
              <a:rPr spc="-40" dirty="0"/>
              <a:t> </a:t>
            </a:r>
            <a:r>
              <a:rPr dirty="0"/>
              <a:t>is</a:t>
            </a:r>
            <a:r>
              <a:rPr spc="-40" dirty="0"/>
              <a:t> </a:t>
            </a:r>
            <a:r>
              <a:rPr dirty="0"/>
              <a:t>serviced</a:t>
            </a:r>
            <a:r>
              <a:rPr spc="-45" dirty="0"/>
              <a:t> </a:t>
            </a:r>
            <a:r>
              <a:rPr dirty="0"/>
              <a:t>by</a:t>
            </a:r>
            <a:r>
              <a:rPr spc="-35" dirty="0"/>
              <a:t> </a:t>
            </a:r>
            <a:r>
              <a:rPr dirty="0"/>
              <a:t>a</a:t>
            </a:r>
            <a:r>
              <a:rPr spc="-40" dirty="0"/>
              <a:t> </a:t>
            </a:r>
            <a:r>
              <a:rPr dirty="0"/>
              <a:t>private</a:t>
            </a:r>
            <a:r>
              <a:rPr spc="-35" dirty="0"/>
              <a:t> </a:t>
            </a:r>
            <a:r>
              <a:rPr dirty="0"/>
              <a:t>well,</a:t>
            </a:r>
            <a:r>
              <a:rPr spc="-40" dirty="0"/>
              <a:t> </a:t>
            </a:r>
            <a:r>
              <a:rPr dirty="0"/>
              <a:t>the</a:t>
            </a:r>
            <a:r>
              <a:rPr spc="-35" dirty="0"/>
              <a:t> </a:t>
            </a:r>
            <a:r>
              <a:rPr dirty="0"/>
              <a:t>water</a:t>
            </a:r>
            <a:r>
              <a:rPr spc="-35" dirty="0"/>
              <a:t> </a:t>
            </a:r>
            <a:r>
              <a:rPr dirty="0"/>
              <a:t>shall</a:t>
            </a:r>
            <a:r>
              <a:rPr spc="-40" dirty="0"/>
              <a:t> </a:t>
            </a:r>
            <a:r>
              <a:rPr dirty="0"/>
              <a:t>be</a:t>
            </a:r>
            <a:r>
              <a:rPr spc="-40" dirty="0"/>
              <a:t> </a:t>
            </a:r>
            <a:r>
              <a:rPr dirty="0"/>
              <a:t>tested</a:t>
            </a:r>
            <a:r>
              <a:rPr spc="-40" dirty="0"/>
              <a:t> </a:t>
            </a:r>
            <a:r>
              <a:rPr dirty="0"/>
              <a:t>yearly</a:t>
            </a:r>
            <a:r>
              <a:rPr spc="-35" dirty="0"/>
              <a:t> </a:t>
            </a:r>
            <a:r>
              <a:rPr dirty="0"/>
              <a:t>by</a:t>
            </a:r>
            <a:r>
              <a:rPr spc="-35" dirty="0"/>
              <a:t> </a:t>
            </a:r>
            <a:r>
              <a:rPr spc="-25" dirty="0"/>
              <a:t>an </a:t>
            </a:r>
            <a:r>
              <a:rPr dirty="0"/>
              <a:t>approved</a:t>
            </a:r>
            <a:r>
              <a:rPr spc="-35" dirty="0"/>
              <a:t> </a:t>
            </a:r>
            <a:r>
              <a:rPr dirty="0"/>
              <a:t>laboratory</a:t>
            </a:r>
            <a:r>
              <a:rPr spc="-30" dirty="0"/>
              <a:t> </a:t>
            </a:r>
            <a:r>
              <a:rPr dirty="0"/>
              <a:t>analysis</a:t>
            </a:r>
            <a:r>
              <a:rPr spc="-35" dirty="0"/>
              <a:t> </a:t>
            </a:r>
            <a:r>
              <a:rPr dirty="0"/>
              <a:t>to</a:t>
            </a:r>
            <a:r>
              <a:rPr spc="-30" dirty="0"/>
              <a:t> </a:t>
            </a:r>
            <a:r>
              <a:rPr dirty="0"/>
              <a:t>verify</a:t>
            </a:r>
            <a:r>
              <a:rPr spc="-30" dirty="0"/>
              <a:t> </a:t>
            </a:r>
            <a:r>
              <a:rPr dirty="0"/>
              <a:t>that</a:t>
            </a:r>
            <a:r>
              <a:rPr spc="-35" dirty="0"/>
              <a:t> </a:t>
            </a:r>
            <a:r>
              <a:rPr dirty="0"/>
              <a:t>it</a:t>
            </a:r>
            <a:r>
              <a:rPr spc="-35" dirty="0"/>
              <a:t> </a:t>
            </a:r>
            <a:r>
              <a:rPr dirty="0"/>
              <a:t>meets</a:t>
            </a:r>
            <a:r>
              <a:rPr spc="-30" dirty="0"/>
              <a:t> </a:t>
            </a:r>
            <a:r>
              <a:rPr dirty="0"/>
              <a:t>State</a:t>
            </a:r>
            <a:r>
              <a:rPr spc="-30" dirty="0"/>
              <a:t> </a:t>
            </a:r>
            <a:r>
              <a:rPr dirty="0"/>
              <a:t>water</a:t>
            </a:r>
            <a:r>
              <a:rPr spc="-30" dirty="0"/>
              <a:t> </a:t>
            </a:r>
            <a:r>
              <a:rPr dirty="0"/>
              <a:t>quality</a:t>
            </a:r>
            <a:r>
              <a:rPr spc="-30" dirty="0"/>
              <a:t> </a:t>
            </a:r>
            <a:r>
              <a:rPr dirty="0"/>
              <a:t>standards</a:t>
            </a:r>
            <a:r>
              <a:rPr spc="-30" dirty="0"/>
              <a:t> </a:t>
            </a:r>
            <a:r>
              <a:rPr spc="-25" dirty="0"/>
              <a:t>for </a:t>
            </a:r>
            <a:r>
              <a:rPr dirty="0"/>
              <a:t>bacteriological</a:t>
            </a:r>
            <a:r>
              <a:rPr spc="-35" dirty="0"/>
              <a:t> </a:t>
            </a:r>
            <a:r>
              <a:rPr dirty="0"/>
              <a:t>organisms</a:t>
            </a:r>
            <a:r>
              <a:rPr spc="-35" dirty="0"/>
              <a:t> </a:t>
            </a:r>
            <a:r>
              <a:rPr dirty="0"/>
              <a:t>(E.coli</a:t>
            </a:r>
            <a:r>
              <a:rPr spc="-35" dirty="0"/>
              <a:t> </a:t>
            </a:r>
            <a:r>
              <a:rPr dirty="0"/>
              <a:t>&amp;</a:t>
            </a:r>
            <a:r>
              <a:rPr spc="-35" dirty="0"/>
              <a:t> </a:t>
            </a:r>
            <a:r>
              <a:rPr dirty="0"/>
              <a:t>total</a:t>
            </a:r>
            <a:r>
              <a:rPr spc="-35" dirty="0"/>
              <a:t> </a:t>
            </a:r>
            <a:r>
              <a:rPr dirty="0"/>
              <a:t>coliform)</a:t>
            </a:r>
            <a:r>
              <a:rPr spc="-35" dirty="0"/>
              <a:t> </a:t>
            </a:r>
            <a:r>
              <a:rPr dirty="0"/>
              <a:t>and</a:t>
            </a:r>
            <a:r>
              <a:rPr spc="-30" dirty="0"/>
              <a:t> </a:t>
            </a:r>
            <a:r>
              <a:rPr dirty="0"/>
              <a:t>primary</a:t>
            </a:r>
            <a:r>
              <a:rPr spc="-30" dirty="0"/>
              <a:t> </a:t>
            </a:r>
            <a:r>
              <a:rPr dirty="0"/>
              <a:t>inorganic</a:t>
            </a:r>
            <a:r>
              <a:rPr spc="-30" dirty="0"/>
              <a:t> </a:t>
            </a:r>
            <a:r>
              <a:rPr spc="-10" dirty="0"/>
              <a:t>chemicals </a:t>
            </a:r>
            <a:r>
              <a:rPr dirty="0"/>
              <a:t>(nitrate</a:t>
            </a:r>
            <a:r>
              <a:rPr spc="-45" dirty="0"/>
              <a:t> </a:t>
            </a:r>
            <a:r>
              <a:rPr dirty="0"/>
              <a:t>&amp;</a:t>
            </a:r>
            <a:r>
              <a:rPr spc="-50" dirty="0"/>
              <a:t> </a:t>
            </a:r>
            <a:r>
              <a:rPr dirty="0"/>
              <a:t>nitrite).</a:t>
            </a:r>
            <a:r>
              <a:rPr spc="-45" dirty="0"/>
              <a:t> </a:t>
            </a:r>
            <a:r>
              <a:rPr dirty="0"/>
              <a:t>Approval</a:t>
            </a:r>
            <a:r>
              <a:rPr spc="-50" dirty="0"/>
              <a:t> </a:t>
            </a:r>
            <a:r>
              <a:rPr dirty="0"/>
              <a:t>to</a:t>
            </a:r>
            <a:r>
              <a:rPr spc="-50" dirty="0"/>
              <a:t> </a:t>
            </a:r>
            <a:r>
              <a:rPr dirty="0"/>
              <a:t>operate</a:t>
            </a:r>
            <a:r>
              <a:rPr spc="-40" dirty="0"/>
              <a:t> </a:t>
            </a:r>
            <a:r>
              <a:rPr dirty="0"/>
              <a:t>will</a:t>
            </a:r>
            <a:r>
              <a:rPr spc="-50" dirty="0"/>
              <a:t> </a:t>
            </a:r>
            <a:r>
              <a:rPr dirty="0"/>
              <a:t>be</a:t>
            </a:r>
            <a:r>
              <a:rPr spc="-45" dirty="0"/>
              <a:t> </a:t>
            </a:r>
            <a:r>
              <a:rPr dirty="0"/>
              <a:t>granted</a:t>
            </a:r>
            <a:r>
              <a:rPr spc="-45" dirty="0"/>
              <a:t> </a:t>
            </a:r>
            <a:r>
              <a:rPr dirty="0"/>
              <a:t>after</a:t>
            </a:r>
            <a:r>
              <a:rPr spc="-45" dirty="0"/>
              <a:t> </a:t>
            </a:r>
            <a:r>
              <a:rPr dirty="0"/>
              <a:t>submitting</a:t>
            </a:r>
            <a:r>
              <a:rPr spc="-40" dirty="0"/>
              <a:t> </a:t>
            </a:r>
            <a:r>
              <a:rPr dirty="0"/>
              <a:t>recent</a:t>
            </a:r>
            <a:r>
              <a:rPr spc="-50" dirty="0"/>
              <a:t> </a:t>
            </a:r>
            <a:r>
              <a:rPr spc="-10" dirty="0"/>
              <a:t>(within </a:t>
            </a:r>
            <a:r>
              <a:rPr dirty="0"/>
              <a:t>3</a:t>
            </a:r>
            <a:r>
              <a:rPr spc="-10" dirty="0"/>
              <a:t> </a:t>
            </a:r>
            <a:r>
              <a:rPr dirty="0"/>
              <a:t>months)</a:t>
            </a:r>
            <a:r>
              <a:rPr spc="-15" dirty="0"/>
              <a:t> </a:t>
            </a:r>
            <a:r>
              <a:rPr dirty="0"/>
              <a:t>laboratory</a:t>
            </a:r>
            <a:r>
              <a:rPr spc="-10" dirty="0"/>
              <a:t> results.</a:t>
            </a:r>
          </a:p>
          <a:p>
            <a:pPr marL="528320" indent="-515620">
              <a:lnSpc>
                <a:spcPct val="100000"/>
              </a:lnSpc>
              <a:buClr>
                <a:srgbClr val="660066"/>
              </a:buClr>
              <a:buFont typeface="Wingdings"/>
              <a:buChar char=""/>
              <a:tabLst>
                <a:tab pos="528320" algn="l"/>
              </a:tabLst>
            </a:pPr>
            <a:r>
              <a:rPr dirty="0"/>
              <a:t>Food</a:t>
            </a:r>
            <a:r>
              <a:rPr spc="-15" dirty="0"/>
              <a:t> </a:t>
            </a:r>
            <a:r>
              <a:rPr dirty="0"/>
              <a:t>product</a:t>
            </a:r>
            <a:r>
              <a:rPr spc="-10" dirty="0"/>
              <a:t> list.</a:t>
            </a:r>
          </a:p>
          <a:p>
            <a:pPr marL="528320" indent="-515620">
              <a:lnSpc>
                <a:spcPct val="100000"/>
              </a:lnSpc>
              <a:buClr>
                <a:srgbClr val="660066"/>
              </a:buClr>
              <a:buFont typeface="Wingdings"/>
              <a:buChar char=""/>
              <a:tabLst>
                <a:tab pos="528320" algn="l"/>
              </a:tabLst>
            </a:pPr>
            <a:r>
              <a:rPr dirty="0"/>
              <a:t>Sample</a:t>
            </a:r>
            <a:r>
              <a:rPr spc="-20" dirty="0"/>
              <a:t> </a:t>
            </a:r>
            <a:r>
              <a:rPr dirty="0"/>
              <a:t>food</a:t>
            </a:r>
            <a:r>
              <a:rPr spc="-10" dirty="0"/>
              <a:t> label.</a:t>
            </a:r>
          </a:p>
          <a:p>
            <a:pPr marL="528320" indent="-515620">
              <a:lnSpc>
                <a:spcPct val="100000"/>
              </a:lnSpc>
              <a:buClr>
                <a:srgbClr val="660066"/>
              </a:buClr>
              <a:buFont typeface="Wingdings"/>
              <a:buChar char=""/>
              <a:tabLst>
                <a:tab pos="528320" algn="l"/>
              </a:tabLst>
            </a:pPr>
            <a:r>
              <a:rPr i="1" dirty="0">
                <a:latin typeface="Calibri"/>
                <a:cs typeface="Calibri"/>
              </a:rPr>
              <a:t>Food</a:t>
            </a:r>
            <a:r>
              <a:rPr i="1" spc="-75" dirty="0">
                <a:latin typeface="Calibri"/>
                <a:cs typeface="Calibri"/>
              </a:rPr>
              <a:t> </a:t>
            </a:r>
            <a:r>
              <a:rPr i="1" dirty="0">
                <a:latin typeface="Calibri"/>
                <a:cs typeface="Calibri"/>
              </a:rPr>
              <a:t>Handler</a:t>
            </a:r>
            <a:r>
              <a:rPr i="1" spc="-70" dirty="0">
                <a:latin typeface="Calibri"/>
                <a:cs typeface="Calibri"/>
              </a:rPr>
              <a:t> </a:t>
            </a:r>
            <a:r>
              <a:rPr i="1" spc="-10" dirty="0">
                <a:latin typeface="Calibri"/>
                <a:cs typeface="Calibri"/>
              </a:rPr>
              <a:t>Card/Food</a:t>
            </a:r>
            <a:r>
              <a:rPr i="1" spc="-75" dirty="0">
                <a:latin typeface="Calibri"/>
                <a:cs typeface="Calibri"/>
              </a:rPr>
              <a:t> </a:t>
            </a:r>
            <a:r>
              <a:rPr i="1" dirty="0">
                <a:latin typeface="Calibri"/>
                <a:cs typeface="Calibri"/>
              </a:rPr>
              <a:t>Safety</a:t>
            </a:r>
            <a:r>
              <a:rPr i="1" spc="-75" dirty="0">
                <a:latin typeface="Calibri"/>
                <a:cs typeface="Calibri"/>
              </a:rPr>
              <a:t> </a:t>
            </a:r>
            <a:r>
              <a:rPr i="1" spc="-10" dirty="0">
                <a:latin typeface="Calibri"/>
                <a:cs typeface="Calibri"/>
              </a:rPr>
              <a:t>Certification</a:t>
            </a:r>
            <a:r>
              <a:rPr lang="en-US" i="1" spc="-10" dirty="0">
                <a:latin typeface="Calibri"/>
                <a:cs typeface="Calibri"/>
              </a:rPr>
              <a:t> required</a:t>
            </a:r>
            <a:r>
              <a:rPr i="1" spc="-10" dirty="0">
                <a:latin typeface="Calibri"/>
                <a:cs typeface="Calibri"/>
              </a:rPr>
              <a:t>.</a:t>
            </a:r>
          </a:p>
          <a:p>
            <a:pPr marL="528320" marR="682625" indent="-516255">
              <a:lnSpc>
                <a:spcPct val="100000"/>
              </a:lnSpc>
              <a:buClr>
                <a:srgbClr val="660066"/>
              </a:buClr>
              <a:buFont typeface="Wingdings"/>
              <a:buChar char=""/>
              <a:tabLst>
                <a:tab pos="528320" algn="l"/>
              </a:tabLst>
            </a:pPr>
            <a:r>
              <a:rPr i="1" dirty="0">
                <a:latin typeface="Calibri"/>
                <a:cs typeface="Calibri"/>
              </a:rPr>
              <a:t>Business</a:t>
            </a:r>
            <a:r>
              <a:rPr i="1" spc="-70" dirty="0">
                <a:latin typeface="Calibri"/>
                <a:cs typeface="Calibri"/>
              </a:rPr>
              <a:t> </a:t>
            </a:r>
            <a:r>
              <a:rPr i="1" dirty="0">
                <a:latin typeface="Calibri"/>
                <a:cs typeface="Calibri"/>
              </a:rPr>
              <a:t>License</a:t>
            </a:r>
            <a:r>
              <a:rPr i="1" spc="-70" dirty="0">
                <a:latin typeface="Calibri"/>
                <a:cs typeface="Calibri"/>
              </a:rPr>
              <a:t> </a:t>
            </a:r>
            <a:r>
              <a:rPr i="1" dirty="0">
                <a:latin typeface="Calibri"/>
                <a:cs typeface="Calibri"/>
              </a:rPr>
              <a:t>from</a:t>
            </a:r>
            <a:r>
              <a:rPr i="1" spc="-65" dirty="0">
                <a:latin typeface="Calibri"/>
                <a:cs typeface="Calibri"/>
              </a:rPr>
              <a:t> </a:t>
            </a:r>
            <a:r>
              <a:rPr i="1" spc="-10" dirty="0">
                <a:latin typeface="Calibri"/>
                <a:cs typeface="Calibri"/>
              </a:rPr>
              <a:t>jurisdiction</a:t>
            </a:r>
            <a:r>
              <a:rPr i="1" spc="-70" dirty="0">
                <a:latin typeface="Calibri"/>
                <a:cs typeface="Calibri"/>
              </a:rPr>
              <a:t> </a:t>
            </a:r>
            <a:r>
              <a:rPr i="1" dirty="0">
                <a:latin typeface="Calibri"/>
                <a:cs typeface="Calibri"/>
              </a:rPr>
              <a:t>of</a:t>
            </a:r>
            <a:r>
              <a:rPr i="1" spc="-70" dirty="0">
                <a:latin typeface="Calibri"/>
                <a:cs typeface="Calibri"/>
              </a:rPr>
              <a:t> </a:t>
            </a:r>
            <a:r>
              <a:rPr i="1" dirty="0">
                <a:latin typeface="Calibri"/>
                <a:cs typeface="Calibri"/>
              </a:rPr>
              <a:t>home</a:t>
            </a:r>
            <a:r>
              <a:rPr i="1" spc="-65" dirty="0">
                <a:latin typeface="Calibri"/>
                <a:cs typeface="Calibri"/>
              </a:rPr>
              <a:t> </a:t>
            </a:r>
            <a:r>
              <a:rPr i="1" dirty="0">
                <a:latin typeface="Calibri"/>
                <a:cs typeface="Calibri"/>
              </a:rPr>
              <a:t>residence</a:t>
            </a:r>
            <a:r>
              <a:rPr i="1" spc="-70" dirty="0">
                <a:latin typeface="Calibri"/>
                <a:cs typeface="Calibri"/>
              </a:rPr>
              <a:t> </a:t>
            </a:r>
            <a:r>
              <a:rPr i="1" dirty="0">
                <a:latin typeface="Calibri"/>
                <a:cs typeface="Calibri"/>
              </a:rPr>
              <a:t>is</a:t>
            </a:r>
            <a:r>
              <a:rPr i="1" spc="-70" dirty="0">
                <a:latin typeface="Calibri"/>
                <a:cs typeface="Calibri"/>
              </a:rPr>
              <a:t> </a:t>
            </a:r>
            <a:r>
              <a:rPr i="1" dirty="0">
                <a:latin typeface="Calibri"/>
                <a:cs typeface="Calibri"/>
              </a:rPr>
              <a:t>required</a:t>
            </a:r>
            <a:r>
              <a:rPr i="1" spc="-65" dirty="0">
                <a:latin typeface="Calibri"/>
                <a:cs typeface="Calibri"/>
              </a:rPr>
              <a:t> </a:t>
            </a:r>
            <a:r>
              <a:rPr i="1" dirty="0">
                <a:latin typeface="Calibri"/>
                <a:cs typeface="Calibri"/>
              </a:rPr>
              <a:t>before</a:t>
            </a:r>
            <a:r>
              <a:rPr i="1" spc="-70" dirty="0">
                <a:latin typeface="Calibri"/>
                <a:cs typeface="Calibri"/>
              </a:rPr>
              <a:t> </a:t>
            </a:r>
            <a:r>
              <a:rPr i="1" dirty="0">
                <a:latin typeface="Calibri"/>
                <a:cs typeface="Calibri"/>
              </a:rPr>
              <a:t>permit</a:t>
            </a:r>
            <a:r>
              <a:rPr i="1" spc="-65" dirty="0">
                <a:latin typeface="Calibri"/>
                <a:cs typeface="Calibri"/>
              </a:rPr>
              <a:t> </a:t>
            </a:r>
            <a:r>
              <a:rPr i="1" spc="-25" dirty="0">
                <a:latin typeface="Calibri"/>
                <a:cs typeface="Calibri"/>
              </a:rPr>
              <a:t>or </a:t>
            </a:r>
            <a:r>
              <a:rPr i="1" spc="-10" dirty="0">
                <a:latin typeface="Calibri"/>
                <a:cs typeface="Calibri"/>
              </a:rPr>
              <a:t>registration</a:t>
            </a:r>
            <a:r>
              <a:rPr i="1" spc="-55" dirty="0">
                <a:latin typeface="Calibri"/>
                <a:cs typeface="Calibri"/>
              </a:rPr>
              <a:t> </a:t>
            </a:r>
            <a:r>
              <a:rPr i="1" spc="-10" dirty="0">
                <a:latin typeface="Calibri"/>
                <a:cs typeface="Calibri"/>
              </a:rPr>
              <a:t>renewal.</a:t>
            </a:r>
          </a:p>
        </p:txBody>
      </p:sp>
      <p:pic>
        <p:nvPicPr>
          <p:cNvPr id="4" name="object 4"/>
          <p:cNvPicPr/>
          <p:nvPr/>
        </p:nvPicPr>
        <p:blipFill>
          <a:blip r:embed="rId3" cstate="print"/>
          <a:stretch>
            <a:fillRect/>
          </a:stretch>
        </p:blipFill>
        <p:spPr>
          <a:xfrm>
            <a:off x="178307" y="262127"/>
            <a:ext cx="2229612" cy="466344"/>
          </a:xfrm>
          <a:prstGeom prst="rect">
            <a:avLst/>
          </a:prstGeom>
        </p:spPr>
      </p:pic>
      <p:sp>
        <p:nvSpPr>
          <p:cNvPr id="5" name="object 5"/>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6" name="object 6"/>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7" name="object 7"/>
          <p:cNvSpPr txBox="1"/>
          <p:nvPr/>
        </p:nvSpPr>
        <p:spPr>
          <a:xfrm>
            <a:off x="11126469" y="6424465"/>
            <a:ext cx="245110" cy="211454"/>
          </a:xfrm>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z="1200" spc="-25" dirty="0">
                <a:latin typeface="Verdana"/>
                <a:cs typeface="Verdana"/>
              </a:rPr>
              <a:t>10</a:t>
            </a:fld>
            <a:endParaRPr sz="120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4135">
              <a:lnSpc>
                <a:spcPct val="100000"/>
              </a:lnSpc>
              <a:spcBef>
                <a:spcPts val="100"/>
              </a:spcBef>
            </a:pPr>
            <a:r>
              <a:rPr dirty="0"/>
              <a:t>Turning</a:t>
            </a:r>
            <a:r>
              <a:rPr spc="-70" dirty="0"/>
              <a:t> </a:t>
            </a:r>
            <a:r>
              <a:rPr dirty="0"/>
              <a:t>in</a:t>
            </a:r>
            <a:r>
              <a:rPr spc="-65" dirty="0"/>
              <a:t> </a:t>
            </a:r>
            <a:r>
              <a:rPr dirty="0"/>
              <a:t>an</a:t>
            </a:r>
            <a:r>
              <a:rPr spc="-65" dirty="0"/>
              <a:t> </a:t>
            </a:r>
            <a:r>
              <a:rPr dirty="0"/>
              <a:t>Application</a:t>
            </a:r>
            <a:r>
              <a:rPr spc="-65" dirty="0"/>
              <a:t> </a:t>
            </a:r>
            <a:r>
              <a:rPr dirty="0"/>
              <a:t>-</a:t>
            </a:r>
            <a:r>
              <a:rPr spc="-70" dirty="0"/>
              <a:t> </a:t>
            </a:r>
            <a:r>
              <a:rPr dirty="0"/>
              <a:t>MyHealthDepartment</a:t>
            </a:r>
            <a:r>
              <a:rPr spc="-95" dirty="0"/>
              <a:t> </a:t>
            </a:r>
            <a:r>
              <a:rPr spc="-10" dirty="0"/>
              <a:t>(MyHD)</a:t>
            </a:r>
          </a:p>
        </p:txBody>
      </p:sp>
      <p:sp>
        <p:nvSpPr>
          <p:cNvPr id="3" name="object 3"/>
          <p:cNvSpPr txBox="1"/>
          <p:nvPr/>
        </p:nvSpPr>
        <p:spPr>
          <a:xfrm>
            <a:off x="518578" y="3136125"/>
            <a:ext cx="3215222" cy="660309"/>
          </a:xfrm>
          <a:prstGeom prst="rect">
            <a:avLst/>
          </a:prstGeom>
        </p:spPr>
        <p:txBody>
          <a:bodyPr vert="horz" wrap="square" lIns="0" tIns="12700" rIns="0" bIns="0" rtlCol="0">
            <a:spAutoFit/>
          </a:bodyPr>
          <a:lstStyle/>
          <a:p>
            <a:pPr marL="12700" marR="5080">
              <a:lnSpc>
                <a:spcPct val="120800"/>
              </a:lnSpc>
              <a:spcBef>
                <a:spcPts val="100"/>
              </a:spcBef>
            </a:pPr>
            <a:r>
              <a:rPr sz="1800" b="1" u="heavy" dirty="0">
                <a:uFill>
                  <a:solidFill>
                    <a:srgbClr val="000000"/>
                  </a:solidFill>
                </a:uFill>
                <a:latin typeface="Calibri"/>
                <a:cs typeface="Calibri"/>
                <a:hlinkClick r:id="rId3"/>
              </a:rPr>
              <a:t>How</a:t>
            </a:r>
            <a:r>
              <a:rPr sz="1800" b="1" u="heavy" spc="-20" dirty="0">
                <a:uFill>
                  <a:solidFill>
                    <a:srgbClr val="000000"/>
                  </a:solidFill>
                </a:uFill>
                <a:latin typeface="Calibri"/>
                <a:cs typeface="Calibri"/>
                <a:hlinkClick r:id="rId3"/>
              </a:rPr>
              <a:t> </a:t>
            </a:r>
            <a:r>
              <a:rPr sz="1800" b="1" u="heavy" dirty="0">
                <a:uFill>
                  <a:solidFill>
                    <a:srgbClr val="000000"/>
                  </a:solidFill>
                </a:uFill>
                <a:latin typeface="Calibri"/>
                <a:cs typeface="Calibri"/>
                <a:hlinkClick r:id="rId3"/>
              </a:rPr>
              <a:t>to</a:t>
            </a:r>
            <a:r>
              <a:rPr sz="1800" b="1" u="heavy" spc="-10" dirty="0">
                <a:uFill>
                  <a:solidFill>
                    <a:srgbClr val="000000"/>
                  </a:solidFill>
                </a:uFill>
                <a:latin typeface="Calibri"/>
                <a:cs typeface="Calibri"/>
                <a:hlinkClick r:id="rId3"/>
              </a:rPr>
              <a:t> </a:t>
            </a:r>
            <a:r>
              <a:rPr sz="1800" b="1" u="heavy" dirty="0">
                <a:uFill>
                  <a:solidFill>
                    <a:srgbClr val="000000"/>
                  </a:solidFill>
                </a:uFill>
                <a:latin typeface="Calibri"/>
                <a:cs typeface="Calibri"/>
                <a:hlinkClick r:id="rId3"/>
              </a:rPr>
              <a:t>Create</a:t>
            </a:r>
            <a:r>
              <a:rPr sz="1800" b="1" u="heavy" spc="-15" dirty="0">
                <a:uFill>
                  <a:solidFill>
                    <a:srgbClr val="000000"/>
                  </a:solidFill>
                </a:uFill>
                <a:latin typeface="Calibri"/>
                <a:cs typeface="Calibri"/>
                <a:hlinkClick r:id="rId3"/>
              </a:rPr>
              <a:t> </a:t>
            </a:r>
            <a:r>
              <a:rPr sz="1800" b="1" u="heavy" dirty="0">
                <a:uFill>
                  <a:solidFill>
                    <a:srgbClr val="000000"/>
                  </a:solidFill>
                </a:uFill>
                <a:latin typeface="Calibri"/>
                <a:cs typeface="Calibri"/>
                <a:hlinkClick r:id="rId3"/>
              </a:rPr>
              <a:t>a</a:t>
            </a:r>
            <a:r>
              <a:rPr sz="1800" b="1" u="heavy" spc="-10" dirty="0">
                <a:uFill>
                  <a:solidFill>
                    <a:srgbClr val="000000"/>
                  </a:solidFill>
                </a:uFill>
                <a:latin typeface="Calibri"/>
                <a:cs typeface="Calibri"/>
                <a:hlinkClick r:id="rId3"/>
              </a:rPr>
              <a:t> </a:t>
            </a:r>
            <a:r>
              <a:rPr sz="1800" b="1" u="heavy" spc="-20" dirty="0">
                <a:uFill>
                  <a:solidFill>
                    <a:srgbClr val="000000"/>
                  </a:solidFill>
                </a:uFill>
                <a:latin typeface="Calibri"/>
                <a:cs typeface="Calibri"/>
                <a:hlinkClick r:id="rId3"/>
              </a:rPr>
              <a:t>MyHD</a:t>
            </a:r>
            <a:r>
              <a:rPr sz="1800" b="1" u="none" spc="-20" dirty="0">
                <a:latin typeface="Calibri"/>
                <a:cs typeface="Calibri"/>
                <a:hlinkClick r:id="rId3"/>
              </a:rPr>
              <a:t> </a:t>
            </a:r>
            <a:r>
              <a:rPr sz="1800" b="1" u="heavy" dirty="0">
                <a:uFill>
                  <a:solidFill>
                    <a:srgbClr val="000000"/>
                  </a:solidFill>
                </a:uFill>
                <a:latin typeface="Calibri"/>
                <a:cs typeface="Calibri"/>
                <a:hlinkClick r:id="rId3"/>
              </a:rPr>
              <a:t>Account</a:t>
            </a:r>
            <a:r>
              <a:rPr sz="1800" b="1" u="heavy" spc="-10" dirty="0">
                <a:uFill>
                  <a:solidFill>
                    <a:srgbClr val="000000"/>
                  </a:solidFill>
                </a:uFill>
                <a:latin typeface="Calibri"/>
                <a:cs typeface="Calibri"/>
                <a:hlinkClick r:id="rId3"/>
              </a:rPr>
              <a:t> </a:t>
            </a:r>
            <a:r>
              <a:rPr sz="1800" b="1" u="heavy" dirty="0">
                <a:uFill>
                  <a:solidFill>
                    <a:srgbClr val="000000"/>
                  </a:solidFill>
                </a:uFill>
                <a:latin typeface="Calibri"/>
                <a:cs typeface="Calibri"/>
                <a:hlinkClick r:id="rId3"/>
              </a:rPr>
              <a:t>&amp;</a:t>
            </a:r>
            <a:r>
              <a:rPr sz="1800" b="1" u="heavy" spc="-5" dirty="0">
                <a:uFill>
                  <a:solidFill>
                    <a:srgbClr val="000000"/>
                  </a:solidFill>
                </a:uFill>
                <a:latin typeface="Calibri"/>
                <a:cs typeface="Calibri"/>
                <a:hlinkClick r:id="rId3"/>
              </a:rPr>
              <a:t> </a:t>
            </a:r>
            <a:r>
              <a:rPr sz="1800" b="1" u="heavy" dirty="0">
                <a:uFill>
                  <a:solidFill>
                    <a:srgbClr val="000000"/>
                  </a:solidFill>
                </a:uFill>
                <a:latin typeface="Calibri"/>
                <a:cs typeface="Calibri"/>
                <a:hlinkClick r:id="rId3"/>
              </a:rPr>
              <a:t>Make</a:t>
            </a:r>
            <a:r>
              <a:rPr sz="1800" b="1" u="heavy" spc="-10" dirty="0">
                <a:uFill>
                  <a:solidFill>
                    <a:srgbClr val="000000"/>
                  </a:solidFill>
                </a:uFill>
                <a:latin typeface="Calibri"/>
                <a:cs typeface="Calibri"/>
                <a:hlinkClick r:id="rId3"/>
              </a:rPr>
              <a:t> </a:t>
            </a:r>
            <a:r>
              <a:rPr sz="1800" b="1" u="heavy" dirty="0">
                <a:uFill>
                  <a:solidFill>
                    <a:srgbClr val="000000"/>
                  </a:solidFill>
                </a:uFill>
                <a:latin typeface="Calibri"/>
                <a:cs typeface="Calibri"/>
                <a:hlinkClick r:id="rId3"/>
              </a:rPr>
              <a:t>a</a:t>
            </a:r>
            <a:r>
              <a:rPr sz="1800" b="1" u="heavy" spc="-5" dirty="0">
                <a:uFill>
                  <a:solidFill>
                    <a:srgbClr val="000000"/>
                  </a:solidFill>
                </a:uFill>
                <a:latin typeface="Calibri"/>
                <a:cs typeface="Calibri"/>
                <a:hlinkClick r:id="rId3"/>
              </a:rPr>
              <a:t> </a:t>
            </a:r>
            <a:r>
              <a:rPr sz="1800" b="1" u="heavy" spc="-10" dirty="0">
                <a:uFill>
                  <a:solidFill>
                    <a:srgbClr val="000000"/>
                  </a:solidFill>
                </a:uFill>
                <a:latin typeface="Calibri"/>
                <a:cs typeface="Calibri"/>
                <a:hlinkClick r:id="rId3"/>
              </a:rPr>
              <a:t>Payment</a:t>
            </a:r>
            <a:endParaRPr sz="1800" dirty="0">
              <a:latin typeface="Calibri"/>
              <a:cs typeface="Calibri"/>
            </a:endParaRPr>
          </a:p>
        </p:txBody>
      </p:sp>
      <p:sp>
        <p:nvSpPr>
          <p:cNvPr id="5" name="object 5"/>
          <p:cNvSpPr txBox="1"/>
          <p:nvPr/>
        </p:nvSpPr>
        <p:spPr>
          <a:xfrm>
            <a:off x="518578" y="4097641"/>
            <a:ext cx="2933065" cy="299720"/>
          </a:xfrm>
          <a:prstGeom prst="rect">
            <a:avLst/>
          </a:prstGeom>
        </p:spPr>
        <p:txBody>
          <a:bodyPr vert="horz" wrap="square" lIns="0" tIns="12700" rIns="0" bIns="0" rtlCol="0">
            <a:spAutoFit/>
          </a:bodyPr>
          <a:lstStyle/>
          <a:p>
            <a:pPr marL="12700">
              <a:lnSpc>
                <a:spcPct val="100000"/>
              </a:lnSpc>
              <a:spcBef>
                <a:spcPts val="100"/>
              </a:spcBef>
            </a:pPr>
            <a:r>
              <a:rPr sz="1800" b="1" u="heavy" dirty="0">
                <a:uFill>
                  <a:solidFill>
                    <a:srgbClr val="000000"/>
                  </a:solidFill>
                </a:uFill>
                <a:latin typeface="Calibri"/>
                <a:cs typeface="Calibri"/>
                <a:hlinkClick r:id="rId4"/>
              </a:rPr>
              <a:t>How</a:t>
            </a:r>
            <a:r>
              <a:rPr sz="1800" b="1" u="heavy" spc="-15" dirty="0">
                <a:uFill>
                  <a:solidFill>
                    <a:srgbClr val="000000"/>
                  </a:solidFill>
                </a:uFill>
                <a:latin typeface="Calibri"/>
                <a:cs typeface="Calibri"/>
                <a:hlinkClick r:id="rId4"/>
              </a:rPr>
              <a:t> </a:t>
            </a:r>
            <a:r>
              <a:rPr sz="1800" b="1" u="heavy" dirty="0">
                <a:uFill>
                  <a:solidFill>
                    <a:srgbClr val="000000"/>
                  </a:solidFill>
                </a:uFill>
                <a:latin typeface="Calibri"/>
                <a:cs typeface="Calibri"/>
                <a:hlinkClick r:id="rId4"/>
              </a:rPr>
              <a:t>to</a:t>
            </a:r>
            <a:r>
              <a:rPr sz="1800" b="1" u="heavy" spc="-10" dirty="0">
                <a:uFill>
                  <a:solidFill>
                    <a:srgbClr val="000000"/>
                  </a:solidFill>
                </a:uFill>
                <a:latin typeface="Calibri"/>
                <a:cs typeface="Calibri"/>
                <a:hlinkClick r:id="rId4"/>
              </a:rPr>
              <a:t> </a:t>
            </a:r>
            <a:r>
              <a:rPr sz="1800" b="1" u="heavy" dirty="0">
                <a:uFill>
                  <a:solidFill>
                    <a:srgbClr val="000000"/>
                  </a:solidFill>
                </a:uFill>
                <a:latin typeface="Calibri"/>
                <a:cs typeface="Calibri"/>
                <a:hlinkClick r:id="rId4"/>
              </a:rPr>
              <a:t>Apply</a:t>
            </a:r>
            <a:r>
              <a:rPr sz="1800" b="1" u="heavy" spc="-10" dirty="0">
                <a:uFill>
                  <a:solidFill>
                    <a:srgbClr val="000000"/>
                  </a:solidFill>
                </a:uFill>
                <a:latin typeface="Calibri"/>
                <a:cs typeface="Calibri"/>
                <a:hlinkClick r:id="rId4"/>
              </a:rPr>
              <a:t> </a:t>
            </a:r>
            <a:r>
              <a:rPr sz="1800" b="1" u="heavy" dirty="0">
                <a:uFill>
                  <a:solidFill>
                    <a:srgbClr val="000000"/>
                  </a:solidFill>
                </a:uFill>
                <a:latin typeface="Calibri"/>
                <a:cs typeface="Calibri"/>
                <a:hlinkClick r:id="rId4"/>
              </a:rPr>
              <a:t>for</a:t>
            </a:r>
            <a:r>
              <a:rPr sz="1800" b="1" u="heavy" spc="-10" dirty="0">
                <a:uFill>
                  <a:solidFill>
                    <a:srgbClr val="000000"/>
                  </a:solidFill>
                </a:uFill>
                <a:latin typeface="Calibri"/>
                <a:cs typeface="Calibri"/>
                <a:hlinkClick r:id="rId4"/>
              </a:rPr>
              <a:t> </a:t>
            </a:r>
            <a:r>
              <a:rPr sz="1800" b="1" u="heavy" dirty="0">
                <a:uFill>
                  <a:solidFill>
                    <a:srgbClr val="000000"/>
                  </a:solidFill>
                </a:uFill>
                <a:latin typeface="Calibri"/>
                <a:cs typeface="Calibri"/>
                <a:hlinkClick r:id="rId4"/>
              </a:rPr>
              <a:t>a</a:t>
            </a:r>
            <a:r>
              <a:rPr sz="1800" b="1" u="heavy" spc="-10" dirty="0">
                <a:uFill>
                  <a:solidFill>
                    <a:srgbClr val="000000"/>
                  </a:solidFill>
                </a:uFill>
                <a:latin typeface="Calibri"/>
                <a:cs typeface="Calibri"/>
                <a:hlinkClick r:id="rId4"/>
              </a:rPr>
              <a:t> </a:t>
            </a:r>
            <a:r>
              <a:rPr sz="1800" b="1" u="heavy" dirty="0">
                <a:uFill>
                  <a:solidFill>
                    <a:srgbClr val="000000"/>
                  </a:solidFill>
                </a:uFill>
                <a:latin typeface="Calibri"/>
                <a:cs typeface="Calibri"/>
                <a:hlinkClick r:id="rId4"/>
              </a:rPr>
              <a:t>CFO</a:t>
            </a:r>
            <a:r>
              <a:rPr sz="1800" b="1" u="heavy" spc="-15" dirty="0">
                <a:uFill>
                  <a:solidFill>
                    <a:srgbClr val="000000"/>
                  </a:solidFill>
                </a:uFill>
                <a:latin typeface="Calibri"/>
                <a:cs typeface="Calibri"/>
                <a:hlinkClick r:id="rId4"/>
              </a:rPr>
              <a:t> </a:t>
            </a:r>
            <a:r>
              <a:rPr sz="1800" b="1" u="heavy" spc="-10" dirty="0">
                <a:uFill>
                  <a:solidFill>
                    <a:srgbClr val="000000"/>
                  </a:solidFill>
                </a:uFill>
                <a:latin typeface="Calibri"/>
                <a:cs typeface="Calibri"/>
                <a:hlinkClick r:id="rId4"/>
              </a:rPr>
              <a:t>Permit</a:t>
            </a:r>
            <a:endParaRPr sz="1800" dirty="0">
              <a:latin typeface="Calibri"/>
              <a:cs typeface="Calibri"/>
            </a:endParaRPr>
          </a:p>
        </p:txBody>
      </p:sp>
      <p:sp>
        <p:nvSpPr>
          <p:cNvPr id="7" name="object 7"/>
          <p:cNvSpPr txBox="1"/>
          <p:nvPr/>
        </p:nvSpPr>
        <p:spPr>
          <a:xfrm>
            <a:off x="518578" y="4784741"/>
            <a:ext cx="2708275" cy="299720"/>
          </a:xfrm>
          <a:prstGeom prst="rect">
            <a:avLst/>
          </a:prstGeom>
        </p:spPr>
        <p:txBody>
          <a:bodyPr vert="horz" wrap="square" lIns="0" tIns="12700" rIns="0" bIns="0" rtlCol="0">
            <a:spAutoFit/>
          </a:bodyPr>
          <a:lstStyle/>
          <a:p>
            <a:pPr marL="12700">
              <a:lnSpc>
                <a:spcPct val="100000"/>
              </a:lnSpc>
              <a:spcBef>
                <a:spcPts val="100"/>
              </a:spcBef>
            </a:pPr>
            <a:r>
              <a:rPr sz="1800" b="1" u="heavy" dirty="0">
                <a:uFill>
                  <a:solidFill>
                    <a:srgbClr val="000000"/>
                  </a:solidFill>
                </a:uFill>
                <a:latin typeface="Calibri"/>
                <a:cs typeface="Calibri"/>
                <a:hlinkClick r:id="rId5"/>
              </a:rPr>
              <a:t>How</a:t>
            </a:r>
            <a:r>
              <a:rPr sz="1800" b="1" u="heavy" spc="-15" dirty="0">
                <a:uFill>
                  <a:solidFill>
                    <a:srgbClr val="000000"/>
                  </a:solidFill>
                </a:uFill>
                <a:latin typeface="Calibri"/>
                <a:cs typeface="Calibri"/>
                <a:hlinkClick r:id="rId5"/>
              </a:rPr>
              <a:t> </a:t>
            </a:r>
            <a:r>
              <a:rPr sz="1800" b="1" u="heavy" dirty="0">
                <a:uFill>
                  <a:solidFill>
                    <a:srgbClr val="000000"/>
                  </a:solidFill>
                </a:uFill>
                <a:latin typeface="Calibri"/>
                <a:cs typeface="Calibri"/>
                <a:hlinkClick r:id="rId5"/>
              </a:rPr>
              <a:t>to</a:t>
            </a:r>
            <a:r>
              <a:rPr sz="1800" b="1" u="heavy" spc="-10" dirty="0">
                <a:uFill>
                  <a:solidFill>
                    <a:srgbClr val="000000"/>
                  </a:solidFill>
                </a:uFill>
                <a:latin typeface="Calibri"/>
                <a:cs typeface="Calibri"/>
                <a:hlinkClick r:id="rId5"/>
              </a:rPr>
              <a:t> </a:t>
            </a:r>
            <a:r>
              <a:rPr sz="1800" b="1" u="heavy" dirty="0">
                <a:uFill>
                  <a:solidFill>
                    <a:srgbClr val="000000"/>
                  </a:solidFill>
                </a:uFill>
                <a:latin typeface="Calibri"/>
                <a:cs typeface="Calibri"/>
                <a:hlinkClick r:id="rId5"/>
              </a:rPr>
              <a:t>Renew</a:t>
            </a:r>
            <a:r>
              <a:rPr sz="1800" b="1" u="heavy" spc="-15" dirty="0">
                <a:uFill>
                  <a:solidFill>
                    <a:srgbClr val="000000"/>
                  </a:solidFill>
                </a:uFill>
                <a:latin typeface="Calibri"/>
                <a:cs typeface="Calibri"/>
                <a:hlinkClick r:id="rId5"/>
              </a:rPr>
              <a:t> </a:t>
            </a:r>
            <a:r>
              <a:rPr sz="1800" b="1" u="heavy" dirty="0">
                <a:uFill>
                  <a:solidFill>
                    <a:srgbClr val="000000"/>
                  </a:solidFill>
                </a:uFill>
                <a:latin typeface="Calibri"/>
                <a:cs typeface="Calibri"/>
                <a:hlinkClick r:id="rId5"/>
              </a:rPr>
              <a:t>a</a:t>
            </a:r>
            <a:r>
              <a:rPr sz="1800" b="1" u="heavy" spc="-10" dirty="0">
                <a:uFill>
                  <a:solidFill>
                    <a:srgbClr val="000000"/>
                  </a:solidFill>
                </a:uFill>
                <a:latin typeface="Calibri"/>
                <a:cs typeface="Calibri"/>
                <a:hlinkClick r:id="rId5"/>
              </a:rPr>
              <a:t> </a:t>
            </a:r>
            <a:r>
              <a:rPr sz="1800" b="1" u="heavy" dirty="0">
                <a:uFill>
                  <a:solidFill>
                    <a:srgbClr val="000000"/>
                  </a:solidFill>
                </a:uFill>
                <a:latin typeface="Calibri"/>
                <a:cs typeface="Calibri"/>
                <a:hlinkClick r:id="rId5"/>
              </a:rPr>
              <a:t>CFO</a:t>
            </a:r>
            <a:r>
              <a:rPr sz="1800" b="1" u="heavy" spc="-15" dirty="0">
                <a:uFill>
                  <a:solidFill>
                    <a:srgbClr val="000000"/>
                  </a:solidFill>
                </a:uFill>
                <a:latin typeface="Calibri"/>
                <a:cs typeface="Calibri"/>
                <a:hlinkClick r:id="rId5"/>
              </a:rPr>
              <a:t> </a:t>
            </a:r>
            <a:r>
              <a:rPr sz="1800" b="1" u="heavy" spc="-10" dirty="0">
                <a:uFill>
                  <a:solidFill>
                    <a:srgbClr val="000000"/>
                  </a:solidFill>
                </a:uFill>
                <a:latin typeface="Calibri"/>
                <a:cs typeface="Calibri"/>
                <a:hlinkClick r:id="rId5"/>
              </a:rPr>
              <a:t>Permit</a:t>
            </a:r>
            <a:endParaRPr sz="1800" dirty="0">
              <a:latin typeface="Calibri"/>
              <a:cs typeface="Calibri"/>
            </a:endParaRPr>
          </a:p>
        </p:txBody>
      </p:sp>
      <p:sp>
        <p:nvSpPr>
          <p:cNvPr id="9" name="object 9"/>
          <p:cNvSpPr txBox="1"/>
          <p:nvPr/>
        </p:nvSpPr>
        <p:spPr>
          <a:xfrm>
            <a:off x="538899" y="5531701"/>
            <a:ext cx="4009390" cy="574040"/>
          </a:xfrm>
          <a:prstGeom prst="rect">
            <a:avLst/>
          </a:prstGeom>
        </p:spPr>
        <p:txBody>
          <a:bodyPr vert="horz" wrap="square" lIns="0" tIns="12700" rIns="0" bIns="0" rtlCol="0">
            <a:spAutoFit/>
          </a:bodyPr>
          <a:lstStyle/>
          <a:p>
            <a:pPr marL="12700" marR="5080">
              <a:lnSpc>
                <a:spcPct val="100000"/>
              </a:lnSpc>
              <a:spcBef>
                <a:spcPts val="100"/>
              </a:spcBef>
            </a:pPr>
            <a:r>
              <a:rPr sz="1800" b="1" u="heavy" dirty="0">
                <a:uFill>
                  <a:solidFill>
                    <a:srgbClr val="000000"/>
                  </a:solidFill>
                </a:uFill>
                <a:latin typeface="Calibri"/>
                <a:cs typeface="Calibri"/>
                <a:hlinkClick r:id="rId6"/>
              </a:rPr>
              <a:t>How</a:t>
            </a:r>
            <a:r>
              <a:rPr sz="1800" b="1" u="heavy" spc="-20" dirty="0">
                <a:uFill>
                  <a:solidFill>
                    <a:srgbClr val="000000"/>
                  </a:solidFill>
                </a:uFill>
                <a:latin typeface="Calibri"/>
                <a:cs typeface="Calibri"/>
                <a:hlinkClick r:id="rId6"/>
              </a:rPr>
              <a:t> </a:t>
            </a:r>
            <a:r>
              <a:rPr sz="1800" b="1" u="heavy" dirty="0">
                <a:uFill>
                  <a:solidFill>
                    <a:srgbClr val="000000"/>
                  </a:solidFill>
                </a:uFill>
                <a:latin typeface="Calibri"/>
                <a:cs typeface="Calibri"/>
                <a:hlinkClick r:id="rId6"/>
              </a:rPr>
              <a:t>to</a:t>
            </a:r>
            <a:r>
              <a:rPr sz="1800" b="1" u="heavy" spc="-15" dirty="0">
                <a:uFill>
                  <a:solidFill>
                    <a:srgbClr val="000000"/>
                  </a:solidFill>
                </a:uFill>
                <a:latin typeface="Calibri"/>
                <a:cs typeface="Calibri"/>
                <a:hlinkClick r:id="rId6"/>
              </a:rPr>
              <a:t> </a:t>
            </a:r>
            <a:r>
              <a:rPr sz="1800" b="1" u="heavy" dirty="0">
                <a:uFill>
                  <a:solidFill>
                    <a:srgbClr val="000000"/>
                  </a:solidFill>
                </a:uFill>
                <a:latin typeface="Calibri"/>
                <a:cs typeface="Calibri"/>
                <a:hlinkClick r:id="rId6"/>
              </a:rPr>
              <a:t>Submit</a:t>
            </a:r>
            <a:r>
              <a:rPr sz="1800" b="1" u="heavy" spc="-10" dirty="0">
                <a:uFill>
                  <a:solidFill>
                    <a:srgbClr val="000000"/>
                  </a:solidFill>
                </a:uFill>
                <a:latin typeface="Calibri"/>
                <a:cs typeface="Calibri"/>
                <a:hlinkClick r:id="rId6"/>
              </a:rPr>
              <a:t> </a:t>
            </a:r>
            <a:r>
              <a:rPr sz="1800" b="1" u="heavy" dirty="0">
                <a:uFill>
                  <a:solidFill>
                    <a:srgbClr val="000000"/>
                  </a:solidFill>
                </a:uFill>
                <a:latin typeface="Calibri"/>
                <a:cs typeface="Calibri"/>
                <a:hlinkClick r:id="rId6"/>
              </a:rPr>
              <a:t>a</a:t>
            </a:r>
            <a:r>
              <a:rPr sz="1800" b="1" u="heavy" spc="-15" dirty="0">
                <a:uFill>
                  <a:solidFill>
                    <a:srgbClr val="000000"/>
                  </a:solidFill>
                </a:uFill>
                <a:latin typeface="Calibri"/>
                <a:cs typeface="Calibri"/>
                <a:hlinkClick r:id="rId6"/>
              </a:rPr>
              <a:t> </a:t>
            </a:r>
            <a:r>
              <a:rPr sz="1800" b="1" u="heavy" dirty="0">
                <a:uFill>
                  <a:solidFill>
                    <a:srgbClr val="000000"/>
                  </a:solidFill>
                </a:uFill>
                <a:latin typeface="Calibri"/>
                <a:cs typeface="Calibri"/>
                <a:hlinkClick r:id="rId6"/>
              </a:rPr>
              <a:t>Request</a:t>
            </a:r>
            <a:r>
              <a:rPr sz="1800" b="1" u="heavy" spc="-15" dirty="0">
                <a:uFill>
                  <a:solidFill>
                    <a:srgbClr val="000000"/>
                  </a:solidFill>
                </a:uFill>
                <a:latin typeface="Calibri"/>
                <a:cs typeface="Calibri"/>
                <a:hlinkClick r:id="rId6"/>
              </a:rPr>
              <a:t> </a:t>
            </a:r>
            <a:r>
              <a:rPr sz="1800" b="1" u="heavy" dirty="0">
                <a:uFill>
                  <a:solidFill>
                    <a:srgbClr val="000000"/>
                  </a:solidFill>
                </a:uFill>
                <a:latin typeface="Calibri"/>
                <a:cs typeface="Calibri"/>
                <a:hlinkClick r:id="rId6"/>
              </a:rPr>
              <a:t>for</a:t>
            </a:r>
            <a:r>
              <a:rPr sz="1800" b="1" u="heavy" spc="-15" dirty="0">
                <a:uFill>
                  <a:solidFill>
                    <a:srgbClr val="000000"/>
                  </a:solidFill>
                </a:uFill>
                <a:latin typeface="Calibri"/>
                <a:cs typeface="Calibri"/>
                <a:hlinkClick r:id="rId6"/>
              </a:rPr>
              <a:t> </a:t>
            </a:r>
            <a:r>
              <a:rPr sz="1800" b="1" u="heavy" dirty="0">
                <a:uFill>
                  <a:solidFill>
                    <a:srgbClr val="000000"/>
                  </a:solidFill>
                </a:uFill>
                <a:latin typeface="Calibri"/>
                <a:cs typeface="Calibri"/>
                <a:hlinkClick r:id="rId6"/>
              </a:rPr>
              <a:t>Change</a:t>
            </a:r>
            <a:r>
              <a:rPr sz="1800" b="1" u="heavy" spc="-20" dirty="0">
                <a:uFill>
                  <a:solidFill>
                    <a:srgbClr val="000000"/>
                  </a:solidFill>
                </a:uFill>
                <a:latin typeface="Calibri"/>
                <a:cs typeface="Calibri"/>
                <a:hlinkClick r:id="rId6"/>
              </a:rPr>
              <a:t> </a:t>
            </a:r>
            <a:r>
              <a:rPr sz="1800" b="1" u="heavy" dirty="0">
                <a:uFill>
                  <a:solidFill>
                    <a:srgbClr val="000000"/>
                  </a:solidFill>
                </a:uFill>
                <a:latin typeface="Calibri"/>
                <a:cs typeface="Calibri"/>
                <a:hlinkClick r:id="rId6"/>
              </a:rPr>
              <a:t>for</a:t>
            </a:r>
            <a:r>
              <a:rPr sz="1800" b="1" u="heavy" spc="-15" dirty="0">
                <a:uFill>
                  <a:solidFill>
                    <a:srgbClr val="000000"/>
                  </a:solidFill>
                </a:uFill>
                <a:latin typeface="Calibri"/>
                <a:cs typeface="Calibri"/>
                <a:hlinkClick r:id="rId6"/>
              </a:rPr>
              <a:t> </a:t>
            </a:r>
            <a:r>
              <a:rPr sz="1800" b="1" u="heavy" spc="-50" dirty="0">
                <a:uFill>
                  <a:solidFill>
                    <a:srgbClr val="000000"/>
                  </a:solidFill>
                </a:uFill>
                <a:latin typeface="Calibri"/>
                <a:cs typeface="Calibri"/>
                <a:hlinkClick r:id="rId6"/>
              </a:rPr>
              <a:t>a</a:t>
            </a:r>
            <a:r>
              <a:rPr sz="1800" b="1" u="none" spc="-50" dirty="0">
                <a:latin typeface="Calibri"/>
                <a:cs typeface="Calibri"/>
                <a:hlinkClick r:id="rId6"/>
              </a:rPr>
              <a:t> </a:t>
            </a:r>
            <a:r>
              <a:rPr sz="1800" b="1" u="heavy" dirty="0">
                <a:uFill>
                  <a:solidFill>
                    <a:srgbClr val="000000"/>
                  </a:solidFill>
                </a:uFill>
                <a:latin typeface="Calibri"/>
                <a:cs typeface="Calibri"/>
                <a:hlinkClick r:id="rId6"/>
              </a:rPr>
              <a:t>CFO</a:t>
            </a:r>
            <a:r>
              <a:rPr sz="1800" b="1" u="heavy" spc="-15" dirty="0">
                <a:uFill>
                  <a:solidFill>
                    <a:srgbClr val="000000"/>
                  </a:solidFill>
                </a:uFill>
                <a:latin typeface="Calibri"/>
                <a:cs typeface="Calibri"/>
                <a:hlinkClick r:id="rId6"/>
              </a:rPr>
              <a:t> </a:t>
            </a:r>
            <a:r>
              <a:rPr sz="1800" b="1" u="heavy" spc="-10" dirty="0">
                <a:uFill>
                  <a:solidFill>
                    <a:srgbClr val="000000"/>
                  </a:solidFill>
                </a:uFill>
                <a:latin typeface="Calibri"/>
                <a:cs typeface="Calibri"/>
                <a:hlinkClick r:id="rId6"/>
              </a:rPr>
              <a:t>Permit</a:t>
            </a:r>
            <a:endParaRPr sz="1800" dirty="0">
              <a:latin typeface="Calibri"/>
              <a:cs typeface="Calibri"/>
            </a:endParaRPr>
          </a:p>
        </p:txBody>
      </p:sp>
      <p:pic>
        <p:nvPicPr>
          <p:cNvPr id="10" name="object 10"/>
          <p:cNvPicPr/>
          <p:nvPr/>
        </p:nvPicPr>
        <p:blipFill>
          <a:blip r:embed="rId7" cstate="print"/>
          <a:stretch>
            <a:fillRect/>
          </a:stretch>
        </p:blipFill>
        <p:spPr>
          <a:xfrm>
            <a:off x="178307" y="262127"/>
            <a:ext cx="2229612" cy="466344"/>
          </a:xfrm>
          <a:prstGeom prst="rect">
            <a:avLst/>
          </a:prstGeom>
        </p:spPr>
      </p:pic>
      <p:sp>
        <p:nvSpPr>
          <p:cNvPr id="11" name="object 11"/>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12" name="object 12"/>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14" name="object 14"/>
          <p:cNvSpPr txBox="1"/>
          <p:nvPr/>
        </p:nvSpPr>
        <p:spPr>
          <a:xfrm>
            <a:off x="11126469" y="6424465"/>
            <a:ext cx="245110" cy="211454"/>
          </a:xfrm>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z="1200" spc="-25" dirty="0">
                <a:latin typeface="Verdana"/>
                <a:cs typeface="Verdana"/>
              </a:rPr>
              <a:t>11</a:t>
            </a:fld>
            <a:endParaRPr sz="1200">
              <a:latin typeface="Verdana"/>
              <a:cs typeface="Verdana"/>
            </a:endParaRPr>
          </a:p>
        </p:txBody>
      </p:sp>
      <p:sp>
        <p:nvSpPr>
          <p:cNvPr id="15" name="TextBox 14">
            <a:extLst>
              <a:ext uri="{FF2B5EF4-FFF2-40B4-BE49-F238E27FC236}">
                <a16:creationId xmlns:a16="http://schemas.microsoft.com/office/drawing/2014/main" id="{7FCDF441-8B82-C1A4-DBC2-8B8C6C2A9B4A}"/>
              </a:ext>
            </a:extLst>
          </p:cNvPr>
          <p:cNvSpPr txBox="1"/>
          <p:nvPr/>
        </p:nvSpPr>
        <p:spPr>
          <a:xfrm>
            <a:off x="402583" y="2189565"/>
            <a:ext cx="4282022" cy="646331"/>
          </a:xfrm>
          <a:prstGeom prst="rect">
            <a:avLst/>
          </a:prstGeom>
          <a:noFill/>
        </p:spPr>
        <p:txBody>
          <a:bodyPr wrap="square" rtlCol="0">
            <a:spAutoFit/>
          </a:bodyPr>
          <a:lstStyle/>
          <a:p>
            <a:r>
              <a:rPr lang="en-US" dirty="0">
                <a:latin typeface="+mn-lt"/>
              </a:rPr>
              <a:t>Guidance documents are available on EMD’s website on how to get started. </a:t>
            </a:r>
          </a:p>
        </p:txBody>
      </p:sp>
      <p:pic>
        <p:nvPicPr>
          <p:cNvPr id="6" name="Picture 5" descr="Graphical user interface, text, application, email&#10;&#10;AI-generated content may be incorrect.">
            <a:extLst>
              <a:ext uri="{FF2B5EF4-FFF2-40B4-BE49-F238E27FC236}">
                <a16:creationId xmlns:a16="http://schemas.microsoft.com/office/drawing/2014/main" id="{61504EF8-357B-1290-0A40-56CBA53EE3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5478" y="2183955"/>
            <a:ext cx="6953939" cy="4383541"/>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9305" y="1062479"/>
            <a:ext cx="10970640" cy="607858"/>
          </a:xfrm>
          <a:prstGeom prst="rect">
            <a:avLst/>
          </a:prstGeom>
        </p:spPr>
        <p:txBody>
          <a:bodyPr vert="horz" wrap="square" lIns="0" tIns="53339" rIns="0" bIns="0" rtlCol="0">
            <a:spAutoFit/>
          </a:bodyPr>
          <a:lstStyle/>
          <a:p>
            <a:pPr marL="12700">
              <a:lnSpc>
                <a:spcPct val="100000"/>
              </a:lnSpc>
              <a:spcBef>
                <a:spcPts val="100"/>
              </a:spcBef>
            </a:pPr>
            <a:r>
              <a:rPr dirty="0"/>
              <a:t>Food</a:t>
            </a:r>
            <a:r>
              <a:rPr spc="-105" dirty="0"/>
              <a:t> </a:t>
            </a:r>
            <a:r>
              <a:rPr dirty="0"/>
              <a:t>Product</a:t>
            </a:r>
            <a:r>
              <a:rPr spc="-105" dirty="0"/>
              <a:t> </a:t>
            </a:r>
            <a:r>
              <a:rPr spc="-20" dirty="0"/>
              <a:t>List</a:t>
            </a:r>
          </a:p>
        </p:txBody>
      </p:sp>
      <p:pic>
        <p:nvPicPr>
          <p:cNvPr id="3" name="object 3"/>
          <p:cNvPicPr/>
          <p:nvPr/>
        </p:nvPicPr>
        <p:blipFill>
          <a:blip r:embed="rId2" cstate="print"/>
          <a:stretch>
            <a:fillRect/>
          </a:stretch>
        </p:blipFill>
        <p:spPr>
          <a:xfrm>
            <a:off x="178307" y="262127"/>
            <a:ext cx="2229612" cy="466344"/>
          </a:xfrm>
          <a:prstGeom prst="rect">
            <a:avLst/>
          </a:prstGeom>
        </p:spPr>
      </p:pic>
      <p:sp>
        <p:nvSpPr>
          <p:cNvPr id="4" name="object 4"/>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5" name="object 5"/>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6" name="object 6"/>
          <p:cNvSpPr txBox="1"/>
          <p:nvPr/>
        </p:nvSpPr>
        <p:spPr>
          <a:xfrm>
            <a:off x="523862" y="2056587"/>
            <a:ext cx="5779770" cy="3637534"/>
          </a:xfrm>
          <a:prstGeom prst="rect">
            <a:avLst/>
          </a:prstGeom>
        </p:spPr>
        <p:txBody>
          <a:bodyPr vert="horz" wrap="square" lIns="0" tIns="13335" rIns="0" bIns="0" rtlCol="0">
            <a:spAutoFit/>
          </a:bodyPr>
          <a:lstStyle/>
          <a:p>
            <a:pPr marL="12700" marR="5080">
              <a:lnSpc>
                <a:spcPct val="100000"/>
              </a:lnSpc>
              <a:spcBef>
                <a:spcPts val="105"/>
              </a:spcBef>
            </a:pPr>
            <a:r>
              <a:rPr sz="2600" dirty="0">
                <a:solidFill>
                  <a:srgbClr val="333333"/>
                </a:solidFill>
                <a:latin typeface="Calibri"/>
                <a:cs typeface="Calibri"/>
              </a:rPr>
              <a:t>Prior</a:t>
            </a:r>
            <a:r>
              <a:rPr sz="2600" spc="-90" dirty="0">
                <a:solidFill>
                  <a:srgbClr val="333333"/>
                </a:solidFill>
                <a:latin typeface="Calibri"/>
                <a:cs typeface="Calibri"/>
              </a:rPr>
              <a:t> </a:t>
            </a:r>
            <a:r>
              <a:rPr sz="2600" dirty="0">
                <a:solidFill>
                  <a:srgbClr val="333333"/>
                </a:solidFill>
                <a:latin typeface="Calibri"/>
                <a:cs typeface="Calibri"/>
              </a:rPr>
              <a:t>to</a:t>
            </a:r>
            <a:r>
              <a:rPr sz="2600" spc="-90" dirty="0">
                <a:solidFill>
                  <a:srgbClr val="333333"/>
                </a:solidFill>
                <a:latin typeface="Calibri"/>
                <a:cs typeface="Calibri"/>
              </a:rPr>
              <a:t> </a:t>
            </a:r>
            <a:r>
              <a:rPr sz="2600" dirty="0">
                <a:solidFill>
                  <a:srgbClr val="333333"/>
                </a:solidFill>
                <a:latin typeface="Calibri"/>
                <a:cs typeface="Calibri"/>
              </a:rPr>
              <a:t>starting</a:t>
            </a:r>
            <a:r>
              <a:rPr sz="2600" spc="-105" dirty="0">
                <a:solidFill>
                  <a:srgbClr val="333333"/>
                </a:solidFill>
                <a:latin typeface="Calibri"/>
                <a:cs typeface="Calibri"/>
              </a:rPr>
              <a:t> </a:t>
            </a:r>
            <a:r>
              <a:rPr lang="en-US" sz="2600" dirty="0">
                <a:solidFill>
                  <a:srgbClr val="333333"/>
                </a:solidFill>
                <a:latin typeface="Calibri"/>
                <a:cs typeface="Calibri"/>
              </a:rPr>
              <a:t>an</a:t>
            </a:r>
            <a:r>
              <a:rPr sz="2600" spc="-85" dirty="0">
                <a:solidFill>
                  <a:srgbClr val="333333"/>
                </a:solidFill>
                <a:latin typeface="Calibri"/>
                <a:cs typeface="Calibri"/>
              </a:rPr>
              <a:t> </a:t>
            </a:r>
            <a:r>
              <a:rPr sz="2600" dirty="0">
                <a:solidFill>
                  <a:srgbClr val="333333"/>
                </a:solidFill>
                <a:latin typeface="Calibri"/>
                <a:cs typeface="Calibri"/>
              </a:rPr>
              <a:t>application,</a:t>
            </a:r>
            <a:r>
              <a:rPr sz="2600" spc="-100" dirty="0">
                <a:solidFill>
                  <a:srgbClr val="333333"/>
                </a:solidFill>
                <a:latin typeface="Calibri"/>
                <a:cs typeface="Calibri"/>
              </a:rPr>
              <a:t> </a:t>
            </a:r>
            <a:r>
              <a:rPr lang="en-US" sz="2600" spc="-10" dirty="0">
                <a:solidFill>
                  <a:srgbClr val="333333"/>
                </a:solidFill>
                <a:latin typeface="Calibri"/>
                <a:cs typeface="Calibri"/>
              </a:rPr>
              <a:t>review CDPH’s approved food product list to ensure the product is cottage food approved.</a:t>
            </a:r>
          </a:p>
          <a:p>
            <a:pPr marL="12700" marR="5080">
              <a:lnSpc>
                <a:spcPct val="100000"/>
              </a:lnSpc>
              <a:spcBef>
                <a:spcPts val="105"/>
              </a:spcBef>
            </a:pPr>
            <a:endParaRPr lang="en-US" sz="2600" b="1" spc="-10" dirty="0">
              <a:solidFill>
                <a:srgbClr val="333333"/>
              </a:solidFill>
              <a:latin typeface="Calibri"/>
              <a:cs typeface="Calibri"/>
              <a:hlinkClick r:id="rId3"/>
            </a:endParaRPr>
          </a:p>
          <a:p>
            <a:pPr marL="12700" marR="5080">
              <a:lnSpc>
                <a:spcPct val="100000"/>
              </a:lnSpc>
              <a:spcBef>
                <a:spcPts val="105"/>
              </a:spcBef>
            </a:pPr>
            <a:r>
              <a:rPr sz="2600" b="1" dirty="0">
                <a:solidFill>
                  <a:srgbClr val="333333"/>
                </a:solidFill>
                <a:latin typeface="Calibri"/>
                <a:cs typeface="Calibri"/>
                <a:hlinkClick r:id="rId3"/>
              </a:rPr>
              <a:t>Food</a:t>
            </a:r>
            <a:r>
              <a:rPr sz="2600" b="1" spc="-30" dirty="0">
                <a:solidFill>
                  <a:srgbClr val="333333"/>
                </a:solidFill>
                <a:latin typeface="Calibri"/>
                <a:cs typeface="Calibri"/>
                <a:hlinkClick r:id="rId3"/>
              </a:rPr>
              <a:t> </a:t>
            </a:r>
            <a:r>
              <a:rPr sz="2600" b="1" dirty="0">
                <a:solidFill>
                  <a:srgbClr val="333333"/>
                </a:solidFill>
                <a:latin typeface="Calibri"/>
                <a:cs typeface="Calibri"/>
                <a:hlinkClick r:id="rId3"/>
              </a:rPr>
              <a:t>Product</a:t>
            </a:r>
            <a:r>
              <a:rPr sz="2600" b="1" spc="-30" dirty="0">
                <a:solidFill>
                  <a:srgbClr val="333333"/>
                </a:solidFill>
                <a:latin typeface="Calibri"/>
                <a:cs typeface="Calibri"/>
                <a:hlinkClick r:id="rId3"/>
              </a:rPr>
              <a:t> </a:t>
            </a:r>
            <a:r>
              <a:rPr sz="2600" b="1" dirty="0">
                <a:solidFill>
                  <a:srgbClr val="333333"/>
                </a:solidFill>
                <a:latin typeface="Calibri"/>
                <a:cs typeface="Calibri"/>
                <a:hlinkClick r:id="rId3"/>
              </a:rPr>
              <a:t>List</a:t>
            </a:r>
            <a:r>
              <a:rPr sz="2600" b="1" spc="-25" dirty="0">
                <a:solidFill>
                  <a:srgbClr val="333333"/>
                </a:solidFill>
                <a:latin typeface="Calibri"/>
                <a:cs typeface="Calibri"/>
                <a:hlinkClick r:id="rId3"/>
              </a:rPr>
              <a:t> </a:t>
            </a:r>
            <a:r>
              <a:rPr sz="2600" b="1" spc="-10" dirty="0">
                <a:solidFill>
                  <a:srgbClr val="333333"/>
                </a:solidFill>
                <a:latin typeface="Calibri"/>
                <a:cs typeface="Calibri"/>
                <a:hlinkClick r:id="rId3"/>
              </a:rPr>
              <a:t>Template </a:t>
            </a:r>
            <a:endParaRPr lang="en-US" sz="2600" b="1" spc="-10" dirty="0">
              <a:solidFill>
                <a:srgbClr val="333333"/>
              </a:solidFill>
              <a:latin typeface="Calibri"/>
              <a:cs typeface="Calibri"/>
            </a:endParaRPr>
          </a:p>
          <a:p>
            <a:pPr marL="12700" marR="958850">
              <a:lnSpc>
                <a:spcPct val="100000"/>
              </a:lnSpc>
              <a:spcBef>
                <a:spcPts val="3120"/>
              </a:spcBef>
              <a:tabLst>
                <a:tab pos="594995" algn="l"/>
                <a:tab pos="1307465" algn="l"/>
                <a:tab pos="1419225" algn="l"/>
                <a:tab pos="4403725" algn="l"/>
              </a:tabLst>
            </a:pPr>
            <a:r>
              <a:rPr sz="2600" b="1" i="1" dirty="0">
                <a:latin typeface="Calibri"/>
                <a:cs typeface="Calibri"/>
              </a:rPr>
              <a:t>Note:</a:t>
            </a:r>
            <a:r>
              <a:rPr sz="2600" b="1" i="1" spc="-15" dirty="0">
                <a:latin typeface="Calibri"/>
                <a:cs typeface="Calibri"/>
              </a:rPr>
              <a:t> </a:t>
            </a:r>
            <a:r>
              <a:rPr sz="2600" b="1" i="1" dirty="0">
                <a:latin typeface="Calibri"/>
                <a:cs typeface="Calibri"/>
              </a:rPr>
              <a:t>Specify</a:t>
            </a:r>
            <a:r>
              <a:rPr sz="2600" b="1" i="1" spc="-10" dirty="0">
                <a:latin typeface="Calibri"/>
                <a:cs typeface="Calibri"/>
              </a:rPr>
              <a:t> </a:t>
            </a:r>
            <a:r>
              <a:rPr sz="2600" b="1" i="1" dirty="0">
                <a:latin typeface="Calibri"/>
                <a:cs typeface="Calibri"/>
              </a:rPr>
              <a:t>all</a:t>
            </a:r>
            <a:r>
              <a:rPr sz="2600" b="1" i="1" spc="-15" dirty="0">
                <a:latin typeface="Calibri"/>
                <a:cs typeface="Calibri"/>
              </a:rPr>
              <a:t> </a:t>
            </a:r>
            <a:r>
              <a:rPr sz="2600" b="1" i="1" dirty="0">
                <a:latin typeface="Calibri"/>
                <a:cs typeface="Calibri"/>
              </a:rPr>
              <a:t>flavors</a:t>
            </a:r>
            <a:r>
              <a:rPr sz="2600" b="1" i="1" spc="-10" dirty="0">
                <a:latin typeface="Calibri"/>
                <a:cs typeface="Calibri"/>
              </a:rPr>
              <a:t> </a:t>
            </a:r>
            <a:r>
              <a:rPr sz="2600" b="1" i="1" dirty="0">
                <a:latin typeface="Calibri"/>
                <a:cs typeface="Calibri"/>
              </a:rPr>
              <a:t>offered</a:t>
            </a:r>
            <a:r>
              <a:rPr sz="2600" b="1" i="1" spc="-10" dirty="0">
                <a:latin typeface="Calibri"/>
                <a:cs typeface="Calibri"/>
              </a:rPr>
              <a:t> including Original/Plain</a:t>
            </a:r>
            <a:endParaRPr sz="2600" dirty="0">
              <a:latin typeface="Calibri"/>
              <a:cs typeface="Calibri"/>
            </a:endParaRPr>
          </a:p>
        </p:txBody>
      </p:sp>
      <p:pic>
        <p:nvPicPr>
          <p:cNvPr id="7" name="object 7"/>
          <p:cNvPicPr/>
          <p:nvPr/>
        </p:nvPicPr>
        <p:blipFill>
          <a:blip r:embed="rId4" cstate="print"/>
          <a:stretch>
            <a:fillRect/>
          </a:stretch>
        </p:blipFill>
        <p:spPr>
          <a:xfrm>
            <a:off x="7495325" y="2129679"/>
            <a:ext cx="3375095" cy="4377258"/>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943343" y="2168651"/>
            <a:ext cx="4281876" cy="4287067"/>
          </a:xfrm>
          <a:prstGeom prst="rect">
            <a:avLst/>
          </a:prstGeom>
        </p:spPr>
      </p:pic>
      <p:pic>
        <p:nvPicPr>
          <p:cNvPr id="3" name="object 3"/>
          <p:cNvPicPr/>
          <p:nvPr/>
        </p:nvPicPr>
        <p:blipFill>
          <a:blip r:embed="rId3" cstate="print"/>
          <a:stretch>
            <a:fillRect/>
          </a:stretch>
        </p:blipFill>
        <p:spPr>
          <a:xfrm>
            <a:off x="178307" y="262127"/>
            <a:ext cx="2229612" cy="466344"/>
          </a:xfrm>
          <a:prstGeom prst="rect">
            <a:avLst/>
          </a:prstGeom>
        </p:spPr>
      </p:pic>
      <p:sp>
        <p:nvSpPr>
          <p:cNvPr id="4" name="object 4"/>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5" name="object 5"/>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85852" rIns="0" bIns="0" rtlCol="0">
            <a:spAutoFit/>
          </a:bodyPr>
          <a:lstStyle/>
          <a:p>
            <a:pPr marL="155575">
              <a:lnSpc>
                <a:spcPct val="100000"/>
              </a:lnSpc>
              <a:spcBef>
                <a:spcPts val="100"/>
              </a:spcBef>
            </a:pPr>
            <a:r>
              <a:rPr dirty="0"/>
              <a:t>Food</a:t>
            </a:r>
            <a:r>
              <a:rPr spc="-100" dirty="0"/>
              <a:t> </a:t>
            </a:r>
            <a:r>
              <a:rPr dirty="0"/>
              <a:t>Product</a:t>
            </a:r>
            <a:r>
              <a:rPr spc="-95" dirty="0"/>
              <a:t> </a:t>
            </a:r>
            <a:r>
              <a:rPr spc="-10" dirty="0"/>
              <a:t>Label</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13</a:t>
            </a:fld>
            <a:endParaRPr spc="-25" dirty="0"/>
          </a:p>
        </p:txBody>
      </p:sp>
      <p:sp>
        <p:nvSpPr>
          <p:cNvPr id="7" name="object 7"/>
          <p:cNvSpPr txBox="1"/>
          <p:nvPr/>
        </p:nvSpPr>
        <p:spPr>
          <a:xfrm>
            <a:off x="614514" y="2093239"/>
            <a:ext cx="5239385" cy="2741776"/>
          </a:xfrm>
          <a:prstGeom prst="rect">
            <a:avLst/>
          </a:prstGeom>
        </p:spPr>
        <p:txBody>
          <a:bodyPr vert="horz" wrap="square" lIns="0" tIns="12700" rIns="0" bIns="0" rtlCol="0">
            <a:spAutoFit/>
          </a:bodyPr>
          <a:lstStyle/>
          <a:p>
            <a:pPr marL="12700" marR="125095">
              <a:lnSpc>
                <a:spcPct val="100000"/>
              </a:lnSpc>
              <a:spcBef>
                <a:spcPts val="100"/>
              </a:spcBef>
            </a:pPr>
            <a:r>
              <a:rPr sz="2400" dirty="0">
                <a:latin typeface="Calibri"/>
                <a:cs typeface="Calibri"/>
              </a:rPr>
              <a:t>Cottage</a:t>
            </a:r>
            <a:r>
              <a:rPr sz="2400" spc="-25" dirty="0">
                <a:latin typeface="Calibri"/>
                <a:cs typeface="Calibri"/>
              </a:rPr>
              <a:t> </a:t>
            </a:r>
            <a:r>
              <a:rPr sz="2400" dirty="0">
                <a:latin typeface="Calibri"/>
                <a:cs typeface="Calibri"/>
              </a:rPr>
              <a:t>food</a:t>
            </a:r>
            <a:r>
              <a:rPr sz="2400" spc="-10" dirty="0">
                <a:latin typeface="Calibri"/>
                <a:cs typeface="Calibri"/>
              </a:rPr>
              <a:t> </a:t>
            </a:r>
            <a:r>
              <a:rPr sz="2400" dirty="0">
                <a:latin typeface="Calibri"/>
                <a:cs typeface="Calibri"/>
              </a:rPr>
              <a:t>products</a:t>
            </a:r>
            <a:r>
              <a:rPr sz="2400" spc="-45" dirty="0">
                <a:latin typeface="Calibri"/>
                <a:cs typeface="Calibri"/>
              </a:rPr>
              <a:t> </a:t>
            </a:r>
            <a:r>
              <a:rPr sz="2400" dirty="0">
                <a:latin typeface="Calibri"/>
                <a:cs typeface="Calibri"/>
              </a:rPr>
              <a:t>are</a:t>
            </a:r>
            <a:r>
              <a:rPr sz="2400" spc="-20" dirty="0">
                <a:latin typeface="Calibri"/>
                <a:cs typeface="Calibri"/>
              </a:rPr>
              <a:t> </a:t>
            </a:r>
            <a:r>
              <a:rPr sz="2400" spc="-10" dirty="0">
                <a:latin typeface="Calibri"/>
                <a:cs typeface="Calibri"/>
              </a:rPr>
              <a:t>required</a:t>
            </a:r>
            <a:r>
              <a:rPr sz="2400" spc="-60" dirty="0">
                <a:latin typeface="Calibri"/>
                <a:cs typeface="Calibri"/>
              </a:rPr>
              <a:t> </a:t>
            </a:r>
            <a:r>
              <a:rPr sz="2400" dirty="0">
                <a:latin typeface="Calibri"/>
                <a:cs typeface="Calibri"/>
              </a:rPr>
              <a:t>to</a:t>
            </a:r>
            <a:r>
              <a:rPr sz="2400" spc="-30" dirty="0">
                <a:latin typeface="Calibri"/>
                <a:cs typeface="Calibri"/>
              </a:rPr>
              <a:t> </a:t>
            </a:r>
            <a:r>
              <a:rPr sz="2400" spc="-25" dirty="0">
                <a:latin typeface="Calibri"/>
                <a:cs typeface="Calibri"/>
              </a:rPr>
              <a:t>be </a:t>
            </a:r>
            <a:r>
              <a:rPr sz="2400" dirty="0">
                <a:latin typeface="Calibri"/>
                <a:cs typeface="Calibri"/>
              </a:rPr>
              <a:t>labeled</a:t>
            </a:r>
            <a:r>
              <a:rPr sz="2400" spc="-70" dirty="0">
                <a:latin typeface="Calibri"/>
                <a:cs typeface="Calibri"/>
              </a:rPr>
              <a:t> </a:t>
            </a:r>
            <a:r>
              <a:rPr sz="2400" dirty="0">
                <a:latin typeface="Calibri"/>
                <a:cs typeface="Calibri"/>
              </a:rPr>
              <a:t>in</a:t>
            </a:r>
            <a:r>
              <a:rPr sz="2400" spc="-55" dirty="0">
                <a:latin typeface="Calibri"/>
                <a:cs typeface="Calibri"/>
              </a:rPr>
              <a:t> </a:t>
            </a:r>
            <a:r>
              <a:rPr sz="2400" dirty="0">
                <a:latin typeface="Calibri"/>
                <a:cs typeface="Calibri"/>
              </a:rPr>
              <a:t>accordance</a:t>
            </a:r>
            <a:r>
              <a:rPr sz="2400" spc="-55" dirty="0">
                <a:latin typeface="Calibri"/>
                <a:cs typeface="Calibri"/>
              </a:rPr>
              <a:t> </a:t>
            </a:r>
            <a:r>
              <a:rPr sz="2400" dirty="0">
                <a:latin typeface="Calibri"/>
                <a:cs typeface="Calibri"/>
              </a:rPr>
              <a:t>with</a:t>
            </a:r>
            <a:r>
              <a:rPr sz="2400" spc="-55" dirty="0">
                <a:latin typeface="Calibri"/>
                <a:cs typeface="Calibri"/>
              </a:rPr>
              <a:t> </a:t>
            </a:r>
            <a:r>
              <a:rPr sz="2400" dirty="0">
                <a:latin typeface="Calibri"/>
                <a:cs typeface="Calibri"/>
              </a:rPr>
              <a:t>specific</a:t>
            </a:r>
            <a:r>
              <a:rPr sz="2400" spc="-75" dirty="0">
                <a:latin typeface="Calibri"/>
                <a:cs typeface="Calibri"/>
              </a:rPr>
              <a:t> </a:t>
            </a:r>
            <a:r>
              <a:rPr sz="2400" spc="-10" dirty="0">
                <a:latin typeface="Calibri"/>
                <a:cs typeface="Calibri"/>
              </a:rPr>
              <a:t>state </a:t>
            </a:r>
            <a:r>
              <a:rPr sz="2400" dirty="0">
                <a:latin typeface="Calibri"/>
                <a:cs typeface="Calibri"/>
              </a:rPr>
              <a:t>and</a:t>
            </a:r>
            <a:r>
              <a:rPr sz="2400" spc="-75" dirty="0">
                <a:latin typeface="Calibri"/>
                <a:cs typeface="Calibri"/>
              </a:rPr>
              <a:t> </a:t>
            </a:r>
            <a:r>
              <a:rPr sz="2400" dirty="0">
                <a:latin typeface="Calibri"/>
                <a:cs typeface="Calibri"/>
              </a:rPr>
              <a:t>federal</a:t>
            </a:r>
            <a:r>
              <a:rPr sz="2400" spc="-110" dirty="0">
                <a:latin typeface="Calibri"/>
                <a:cs typeface="Calibri"/>
              </a:rPr>
              <a:t> </a:t>
            </a:r>
            <a:r>
              <a:rPr sz="2400" dirty="0">
                <a:latin typeface="Calibri"/>
                <a:cs typeface="Calibri"/>
              </a:rPr>
              <a:t>labeling</a:t>
            </a:r>
            <a:r>
              <a:rPr sz="2400" spc="-100" dirty="0">
                <a:latin typeface="Calibri"/>
                <a:cs typeface="Calibri"/>
              </a:rPr>
              <a:t> </a:t>
            </a:r>
            <a:r>
              <a:rPr sz="2400" spc="-10" dirty="0">
                <a:latin typeface="Calibri"/>
                <a:cs typeface="Calibri"/>
              </a:rPr>
              <a:t>regulations.</a:t>
            </a:r>
            <a:endParaRPr sz="2400" dirty="0">
              <a:latin typeface="Calibri"/>
              <a:cs typeface="Calibri"/>
            </a:endParaRPr>
          </a:p>
          <a:p>
            <a:pPr marL="12700" marR="12065">
              <a:lnSpc>
                <a:spcPct val="100000"/>
              </a:lnSpc>
              <a:spcBef>
                <a:spcPts val="1985"/>
              </a:spcBef>
              <a:tabLst>
                <a:tab pos="505459" algn="l"/>
                <a:tab pos="1510665" algn="l"/>
              </a:tabLst>
            </a:pPr>
            <a:r>
              <a:rPr sz="2400" b="1" dirty="0">
                <a:latin typeface="Calibri"/>
                <a:cs typeface="Calibri"/>
                <a:hlinkClick r:id="rId4"/>
              </a:rPr>
              <a:t>CDPH</a:t>
            </a:r>
            <a:r>
              <a:rPr sz="2400" b="1" spc="-95" dirty="0">
                <a:latin typeface="Calibri"/>
                <a:cs typeface="Calibri"/>
                <a:hlinkClick r:id="rId4"/>
              </a:rPr>
              <a:t> </a:t>
            </a:r>
            <a:r>
              <a:rPr sz="2400" b="1" dirty="0">
                <a:latin typeface="Calibri"/>
                <a:cs typeface="Calibri"/>
                <a:hlinkClick r:id="rId4"/>
              </a:rPr>
              <a:t>labeling</a:t>
            </a:r>
            <a:r>
              <a:rPr sz="2400" b="1" spc="-95" dirty="0">
                <a:latin typeface="Calibri"/>
                <a:cs typeface="Calibri"/>
                <a:hlinkClick r:id="rId4"/>
              </a:rPr>
              <a:t> </a:t>
            </a:r>
            <a:r>
              <a:rPr sz="2400" b="1" spc="-10" dirty="0">
                <a:latin typeface="Calibri"/>
                <a:cs typeface="Calibri"/>
                <a:hlinkClick r:id="rId4"/>
              </a:rPr>
              <a:t>requirements </a:t>
            </a:r>
            <a:endParaRPr lang="en-US" sz="2400" b="1" spc="-10" dirty="0">
              <a:latin typeface="Calibri"/>
              <a:cs typeface="Calibri"/>
            </a:endParaRPr>
          </a:p>
          <a:p>
            <a:pPr marL="12700" marR="12065">
              <a:lnSpc>
                <a:spcPct val="100000"/>
              </a:lnSpc>
              <a:spcBef>
                <a:spcPts val="1985"/>
              </a:spcBef>
              <a:tabLst>
                <a:tab pos="505459" algn="l"/>
                <a:tab pos="1510665" algn="l"/>
              </a:tabLst>
            </a:pPr>
            <a:r>
              <a:rPr sz="2400" b="1" i="1" dirty="0">
                <a:latin typeface="Calibri"/>
                <a:cs typeface="Calibri"/>
              </a:rPr>
              <a:t>Note:</a:t>
            </a:r>
            <a:r>
              <a:rPr sz="2400" b="1" i="1" spc="-25" dirty="0">
                <a:latin typeface="Calibri"/>
                <a:cs typeface="Calibri"/>
              </a:rPr>
              <a:t> </a:t>
            </a:r>
            <a:r>
              <a:rPr sz="2400" b="1" i="1" dirty="0">
                <a:latin typeface="Calibri"/>
                <a:cs typeface="Calibri"/>
              </a:rPr>
              <a:t>Address</a:t>
            </a:r>
            <a:r>
              <a:rPr sz="2400" b="1" i="1" spc="-25" dirty="0">
                <a:latin typeface="Calibri"/>
                <a:cs typeface="Calibri"/>
              </a:rPr>
              <a:t> </a:t>
            </a:r>
            <a:r>
              <a:rPr sz="2400" b="1" i="1" dirty="0">
                <a:latin typeface="Calibri"/>
                <a:cs typeface="Calibri"/>
              </a:rPr>
              <a:t>may</a:t>
            </a:r>
            <a:r>
              <a:rPr sz="2400" b="1" i="1" spc="-25" dirty="0">
                <a:latin typeface="Calibri"/>
                <a:cs typeface="Calibri"/>
              </a:rPr>
              <a:t> </a:t>
            </a:r>
            <a:r>
              <a:rPr sz="2400" b="1" i="1" dirty="0">
                <a:latin typeface="Calibri"/>
                <a:cs typeface="Calibri"/>
              </a:rPr>
              <a:t>be</a:t>
            </a:r>
            <a:r>
              <a:rPr sz="2400" b="1" i="1" spc="-25" dirty="0">
                <a:latin typeface="Calibri"/>
                <a:cs typeface="Calibri"/>
              </a:rPr>
              <a:t> </a:t>
            </a:r>
            <a:r>
              <a:rPr lang="en-US" sz="2400" b="1" i="1" spc="-25" dirty="0">
                <a:latin typeface="Calibri"/>
                <a:cs typeface="Calibri"/>
              </a:rPr>
              <a:t>shortened to </a:t>
            </a:r>
            <a:r>
              <a:rPr sz="2400" b="1" i="1" dirty="0">
                <a:latin typeface="Calibri"/>
                <a:cs typeface="Calibri"/>
              </a:rPr>
              <a:t>City,</a:t>
            </a:r>
            <a:r>
              <a:rPr sz="2400" b="1" i="1" spc="-25" dirty="0">
                <a:latin typeface="Calibri"/>
                <a:cs typeface="Calibri"/>
              </a:rPr>
              <a:t> </a:t>
            </a:r>
            <a:r>
              <a:rPr sz="2400" b="1" i="1" dirty="0">
                <a:latin typeface="Calibri"/>
                <a:cs typeface="Calibri"/>
              </a:rPr>
              <a:t>State,</a:t>
            </a:r>
            <a:r>
              <a:rPr sz="2400" b="1" i="1" spc="-20" dirty="0">
                <a:latin typeface="Calibri"/>
                <a:cs typeface="Calibri"/>
              </a:rPr>
              <a:t> </a:t>
            </a:r>
            <a:r>
              <a:rPr sz="2400" b="1" i="1" dirty="0">
                <a:latin typeface="Calibri"/>
                <a:cs typeface="Calibri"/>
              </a:rPr>
              <a:t>and</a:t>
            </a:r>
            <a:r>
              <a:rPr sz="2400" b="1" i="1" spc="-20" dirty="0">
                <a:latin typeface="Calibri"/>
                <a:cs typeface="Calibri"/>
              </a:rPr>
              <a:t> </a:t>
            </a:r>
            <a:r>
              <a:rPr sz="2400" b="1" i="1" spc="-25" dirty="0">
                <a:latin typeface="Calibri"/>
                <a:cs typeface="Calibri"/>
              </a:rPr>
              <a:t>Zip </a:t>
            </a:r>
            <a:r>
              <a:rPr sz="2400" b="1" i="1" spc="-20" dirty="0">
                <a:latin typeface="Calibri"/>
                <a:cs typeface="Calibri"/>
              </a:rPr>
              <a:t>Code</a:t>
            </a:r>
            <a:r>
              <a:rPr lang="en-US" sz="2400" b="1" i="1" spc="-20" dirty="0">
                <a:latin typeface="Calibri"/>
                <a:cs typeface="Calibri"/>
              </a:rPr>
              <a:t> </a:t>
            </a:r>
            <a:endParaRPr sz="24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088298"/>
            <a:ext cx="10970640" cy="647192"/>
          </a:xfrm>
          <a:prstGeom prst="rect">
            <a:avLst/>
          </a:prstGeom>
        </p:spPr>
        <p:txBody>
          <a:bodyPr vert="horz" wrap="square" lIns="0" tIns="12700" rIns="0" bIns="0" rtlCol="0">
            <a:spAutoFit/>
          </a:bodyPr>
          <a:lstStyle/>
          <a:p>
            <a:pPr marL="64135">
              <a:lnSpc>
                <a:spcPct val="100000"/>
              </a:lnSpc>
              <a:spcBef>
                <a:spcPts val="100"/>
              </a:spcBef>
            </a:pPr>
            <a:r>
              <a:rPr dirty="0"/>
              <a:t>Self-Certification</a:t>
            </a:r>
            <a:r>
              <a:rPr spc="-20" dirty="0"/>
              <a:t> </a:t>
            </a:r>
            <a:r>
              <a:rPr spc="-10" dirty="0"/>
              <a:t>Checklist</a:t>
            </a:r>
          </a:p>
        </p:txBody>
      </p:sp>
      <p:sp>
        <p:nvSpPr>
          <p:cNvPr id="4" name="object 4"/>
          <p:cNvSpPr txBox="1"/>
          <p:nvPr/>
        </p:nvSpPr>
        <p:spPr>
          <a:xfrm>
            <a:off x="579462" y="1858881"/>
            <a:ext cx="10830217" cy="5317481"/>
          </a:xfrm>
          <a:prstGeom prst="rect">
            <a:avLst/>
          </a:prstGeom>
        </p:spPr>
        <p:txBody>
          <a:bodyPr vert="horz" wrap="square" lIns="0" tIns="142875" rIns="0" bIns="0" rtlCol="0">
            <a:spAutoFit/>
          </a:bodyPr>
          <a:lstStyle/>
          <a:p>
            <a:pPr marL="12700">
              <a:spcBef>
                <a:spcPts val="1125"/>
              </a:spcBef>
              <a:buClr>
                <a:srgbClr val="660066"/>
              </a:buClr>
              <a:tabLst>
                <a:tab pos="399415" algn="l"/>
              </a:tabLst>
            </a:pPr>
            <a:r>
              <a:rPr lang="en-US" sz="2400" b="1" dirty="0">
                <a:latin typeface="Calibri"/>
                <a:cs typeface="Calibri"/>
              </a:rPr>
              <a:t>Facility</a:t>
            </a:r>
            <a:r>
              <a:rPr lang="en-US" sz="2400" b="1" spc="-35" dirty="0">
                <a:latin typeface="Calibri"/>
                <a:cs typeface="Calibri"/>
              </a:rPr>
              <a:t> </a:t>
            </a:r>
            <a:r>
              <a:rPr lang="en-US" sz="2400" b="1" spc="-10" dirty="0">
                <a:latin typeface="Calibri"/>
                <a:cs typeface="Calibri"/>
              </a:rPr>
              <a:t>Requirements:</a:t>
            </a:r>
            <a:endParaRPr lang="en-US" sz="1800" dirty="0">
              <a:latin typeface="Calibri"/>
              <a:cs typeface="Calibri"/>
            </a:endParaRPr>
          </a:p>
          <a:p>
            <a:pPr marL="399415" indent="-386715">
              <a:lnSpc>
                <a:spcPct val="100000"/>
              </a:lnSpc>
              <a:spcBef>
                <a:spcPts val="1125"/>
              </a:spcBef>
              <a:buClr>
                <a:srgbClr val="660066"/>
              </a:buClr>
              <a:buFont typeface="Wingdings"/>
              <a:buChar char=""/>
              <a:tabLst>
                <a:tab pos="399415" algn="l"/>
              </a:tabLst>
            </a:pPr>
            <a:r>
              <a:rPr sz="1800" dirty="0">
                <a:latin typeface="Calibri"/>
                <a:cs typeface="Calibri"/>
              </a:rPr>
              <a:t>The</a:t>
            </a:r>
            <a:r>
              <a:rPr sz="1800" spc="-50" dirty="0">
                <a:latin typeface="Calibri"/>
                <a:cs typeface="Calibri"/>
              </a:rPr>
              <a:t> </a:t>
            </a:r>
            <a:r>
              <a:rPr sz="1800" dirty="0">
                <a:latin typeface="Calibri"/>
                <a:cs typeface="Calibri"/>
              </a:rPr>
              <a:t>CFO</a:t>
            </a:r>
            <a:r>
              <a:rPr sz="1800" spc="-45" dirty="0">
                <a:latin typeface="Calibri"/>
                <a:cs typeface="Calibri"/>
              </a:rPr>
              <a:t> </a:t>
            </a:r>
            <a:r>
              <a:rPr sz="1800" dirty="0">
                <a:latin typeface="Calibri"/>
                <a:cs typeface="Calibri"/>
              </a:rPr>
              <a:t>shall</a:t>
            </a:r>
            <a:r>
              <a:rPr sz="1800" spc="-40" dirty="0">
                <a:latin typeface="Calibri"/>
                <a:cs typeface="Calibri"/>
              </a:rPr>
              <a:t> </a:t>
            </a:r>
            <a:r>
              <a:rPr sz="1800" dirty="0">
                <a:latin typeface="Calibri"/>
                <a:cs typeface="Calibri"/>
              </a:rPr>
              <a:t>be</a:t>
            </a:r>
            <a:r>
              <a:rPr sz="1800" spc="-50" dirty="0">
                <a:latin typeface="Calibri"/>
                <a:cs typeface="Calibri"/>
              </a:rPr>
              <a:t> </a:t>
            </a:r>
            <a:r>
              <a:rPr sz="1800" dirty="0">
                <a:latin typeface="Calibri"/>
                <a:cs typeface="Calibri"/>
              </a:rPr>
              <a:t>located</a:t>
            </a:r>
            <a:r>
              <a:rPr sz="1800" spc="-40"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a</a:t>
            </a:r>
            <a:r>
              <a:rPr sz="1800" spc="-50" dirty="0">
                <a:latin typeface="Calibri"/>
                <a:cs typeface="Calibri"/>
              </a:rPr>
              <a:t> </a:t>
            </a:r>
            <a:r>
              <a:rPr sz="1800" dirty="0">
                <a:latin typeface="Calibri"/>
                <a:cs typeface="Calibri"/>
              </a:rPr>
              <a:t>private</a:t>
            </a:r>
            <a:r>
              <a:rPr sz="1800" spc="-50" dirty="0">
                <a:latin typeface="Calibri"/>
                <a:cs typeface="Calibri"/>
              </a:rPr>
              <a:t> </a:t>
            </a:r>
            <a:r>
              <a:rPr sz="1800" dirty="0">
                <a:latin typeface="Calibri"/>
                <a:cs typeface="Calibri"/>
              </a:rPr>
              <a:t>dwelling</a:t>
            </a:r>
            <a:r>
              <a:rPr sz="1800" spc="-45" dirty="0">
                <a:latin typeface="Calibri"/>
                <a:cs typeface="Calibri"/>
              </a:rPr>
              <a:t> </a:t>
            </a:r>
            <a:r>
              <a:rPr sz="1800" dirty="0">
                <a:latin typeface="Calibri"/>
                <a:cs typeface="Calibri"/>
              </a:rPr>
              <a:t>where</a:t>
            </a:r>
            <a:r>
              <a:rPr sz="1800" spc="-50"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CFO</a:t>
            </a:r>
            <a:r>
              <a:rPr sz="1800" spc="-45" dirty="0">
                <a:latin typeface="Calibri"/>
                <a:cs typeface="Calibri"/>
              </a:rPr>
              <a:t> </a:t>
            </a:r>
            <a:r>
              <a:rPr sz="1800" dirty="0">
                <a:latin typeface="Calibri"/>
                <a:cs typeface="Calibri"/>
              </a:rPr>
              <a:t>operator</a:t>
            </a:r>
            <a:r>
              <a:rPr sz="1800" spc="-50" dirty="0">
                <a:latin typeface="Calibri"/>
                <a:cs typeface="Calibri"/>
              </a:rPr>
              <a:t> </a:t>
            </a:r>
            <a:r>
              <a:rPr sz="1800" dirty="0">
                <a:latin typeface="Calibri"/>
                <a:cs typeface="Calibri"/>
              </a:rPr>
              <a:t>currently</a:t>
            </a:r>
            <a:r>
              <a:rPr sz="1800" spc="-50" dirty="0">
                <a:latin typeface="Calibri"/>
                <a:cs typeface="Calibri"/>
              </a:rPr>
              <a:t> </a:t>
            </a:r>
            <a:r>
              <a:rPr sz="1800" spc="-10" dirty="0">
                <a:latin typeface="Calibri"/>
                <a:cs typeface="Calibri"/>
              </a:rPr>
              <a:t>resides.</a:t>
            </a:r>
            <a:endParaRPr sz="1800" dirty="0">
              <a:latin typeface="Calibri"/>
              <a:cs typeface="Calibri"/>
            </a:endParaRPr>
          </a:p>
          <a:p>
            <a:pPr marL="399415" indent="-386715">
              <a:lnSpc>
                <a:spcPct val="100000"/>
              </a:lnSpc>
              <a:spcBef>
                <a:spcPts val="1030"/>
              </a:spcBef>
              <a:buClr>
                <a:srgbClr val="660066"/>
              </a:buClr>
              <a:buFont typeface="Wingdings"/>
              <a:buChar char=""/>
              <a:tabLst>
                <a:tab pos="399415" algn="l"/>
              </a:tabLst>
            </a:pPr>
            <a:r>
              <a:rPr sz="1800" dirty="0">
                <a:latin typeface="Calibri"/>
                <a:cs typeface="Calibri"/>
              </a:rPr>
              <a:t>CFO</a:t>
            </a:r>
            <a:r>
              <a:rPr sz="1800" spc="-45" dirty="0">
                <a:latin typeface="Calibri"/>
                <a:cs typeface="Calibri"/>
              </a:rPr>
              <a:t> </a:t>
            </a:r>
            <a:r>
              <a:rPr sz="1800" dirty="0">
                <a:latin typeface="Calibri"/>
                <a:cs typeface="Calibri"/>
              </a:rPr>
              <a:t>food</a:t>
            </a:r>
            <a:r>
              <a:rPr sz="1800" spc="-40" dirty="0">
                <a:latin typeface="Calibri"/>
                <a:cs typeface="Calibri"/>
              </a:rPr>
              <a:t> </a:t>
            </a:r>
            <a:r>
              <a:rPr sz="1800" spc="-10" dirty="0">
                <a:latin typeface="Calibri"/>
                <a:cs typeface="Calibri"/>
              </a:rPr>
              <a:t>preparation</a:t>
            </a:r>
            <a:r>
              <a:rPr sz="1800" spc="-30" dirty="0">
                <a:latin typeface="Calibri"/>
                <a:cs typeface="Calibri"/>
              </a:rPr>
              <a:t> </a:t>
            </a:r>
            <a:r>
              <a:rPr sz="1800" dirty="0">
                <a:latin typeface="Calibri"/>
                <a:cs typeface="Calibri"/>
              </a:rPr>
              <a:t>will</a:t>
            </a:r>
            <a:r>
              <a:rPr sz="1800" spc="-40" dirty="0">
                <a:latin typeface="Calibri"/>
                <a:cs typeface="Calibri"/>
              </a:rPr>
              <a:t> </a:t>
            </a:r>
            <a:r>
              <a:rPr sz="1800" dirty="0">
                <a:latin typeface="Calibri"/>
                <a:cs typeface="Calibri"/>
              </a:rPr>
              <a:t>take</a:t>
            </a:r>
            <a:r>
              <a:rPr sz="1800" spc="-45" dirty="0">
                <a:latin typeface="Calibri"/>
                <a:cs typeface="Calibri"/>
              </a:rPr>
              <a:t> </a:t>
            </a:r>
            <a:r>
              <a:rPr sz="1800" dirty="0">
                <a:latin typeface="Calibri"/>
                <a:cs typeface="Calibri"/>
              </a:rPr>
              <a:t>place</a:t>
            </a:r>
            <a:r>
              <a:rPr sz="1800" spc="-45" dirty="0">
                <a:latin typeface="Calibri"/>
                <a:cs typeface="Calibri"/>
              </a:rPr>
              <a:t> </a:t>
            </a:r>
            <a:r>
              <a:rPr sz="1800" dirty="0">
                <a:latin typeface="Calibri"/>
                <a:cs typeface="Calibri"/>
              </a:rPr>
              <a:t>in</a:t>
            </a:r>
            <a:r>
              <a:rPr sz="1800" spc="-40"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private</a:t>
            </a:r>
            <a:r>
              <a:rPr sz="1800" spc="-50" dirty="0">
                <a:latin typeface="Calibri"/>
                <a:cs typeface="Calibri"/>
              </a:rPr>
              <a:t> </a:t>
            </a:r>
            <a:r>
              <a:rPr sz="1800" dirty="0">
                <a:latin typeface="Calibri"/>
                <a:cs typeface="Calibri"/>
              </a:rPr>
              <a:t>kitchen</a:t>
            </a:r>
            <a:r>
              <a:rPr sz="1800" spc="-35" dirty="0">
                <a:latin typeface="Calibri"/>
                <a:cs typeface="Calibri"/>
              </a:rPr>
              <a:t> </a:t>
            </a:r>
            <a:r>
              <a:rPr sz="1800" dirty="0">
                <a:latin typeface="Calibri"/>
                <a:cs typeface="Calibri"/>
              </a:rPr>
              <a:t>within</a:t>
            </a:r>
            <a:r>
              <a:rPr sz="1800" spc="-40" dirty="0">
                <a:latin typeface="Calibri"/>
                <a:cs typeface="Calibri"/>
              </a:rPr>
              <a:t> </a:t>
            </a:r>
            <a:r>
              <a:rPr sz="1800" dirty="0">
                <a:latin typeface="Calibri"/>
                <a:cs typeface="Calibri"/>
              </a:rPr>
              <a:t>that</a:t>
            </a:r>
            <a:r>
              <a:rPr sz="1800" spc="-40" dirty="0">
                <a:latin typeface="Calibri"/>
                <a:cs typeface="Calibri"/>
              </a:rPr>
              <a:t> </a:t>
            </a:r>
            <a:r>
              <a:rPr sz="1800" spc="-10" dirty="0">
                <a:latin typeface="Calibri"/>
                <a:cs typeface="Calibri"/>
              </a:rPr>
              <a:t>home.</a:t>
            </a:r>
            <a:endParaRPr sz="1800" dirty="0">
              <a:latin typeface="Calibri"/>
              <a:cs typeface="Calibri"/>
            </a:endParaRPr>
          </a:p>
          <a:p>
            <a:pPr marL="399415" indent="-386715">
              <a:lnSpc>
                <a:spcPct val="100000"/>
              </a:lnSpc>
              <a:spcBef>
                <a:spcPts val="1030"/>
              </a:spcBef>
              <a:buClr>
                <a:srgbClr val="660066"/>
              </a:buClr>
              <a:buFont typeface="Wingdings"/>
              <a:buChar char=""/>
              <a:tabLst>
                <a:tab pos="399415" algn="l"/>
              </a:tabLst>
            </a:pPr>
            <a:r>
              <a:rPr sz="1800" spc="-10" dirty="0">
                <a:latin typeface="Calibri"/>
                <a:cs typeface="Calibri"/>
              </a:rPr>
              <a:t>Additional</a:t>
            </a:r>
            <a:r>
              <a:rPr sz="1800" spc="-30" dirty="0">
                <a:latin typeface="Calibri"/>
                <a:cs typeface="Calibri"/>
              </a:rPr>
              <a:t> </a:t>
            </a:r>
            <a:r>
              <a:rPr sz="1800" dirty="0">
                <a:latin typeface="Calibri"/>
                <a:cs typeface="Calibri"/>
              </a:rPr>
              <a:t>storage</a:t>
            </a:r>
            <a:r>
              <a:rPr sz="1800" spc="-40" dirty="0">
                <a:latin typeface="Calibri"/>
                <a:cs typeface="Calibri"/>
              </a:rPr>
              <a:t> </a:t>
            </a:r>
            <a:r>
              <a:rPr sz="1800" dirty="0">
                <a:latin typeface="Calibri"/>
                <a:cs typeface="Calibri"/>
              </a:rPr>
              <a:t>used</a:t>
            </a:r>
            <a:r>
              <a:rPr sz="1800" spc="-35"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CFO</a:t>
            </a:r>
            <a:r>
              <a:rPr sz="1800" spc="-40" dirty="0">
                <a:latin typeface="Calibri"/>
                <a:cs typeface="Calibri"/>
              </a:rPr>
              <a:t> </a:t>
            </a:r>
            <a:r>
              <a:rPr sz="1800" dirty="0">
                <a:latin typeface="Calibri"/>
                <a:cs typeface="Calibri"/>
              </a:rPr>
              <a:t>will</a:t>
            </a:r>
            <a:r>
              <a:rPr sz="1800" spc="-35" dirty="0">
                <a:latin typeface="Calibri"/>
                <a:cs typeface="Calibri"/>
              </a:rPr>
              <a:t> </a:t>
            </a:r>
            <a:r>
              <a:rPr sz="1800" dirty="0">
                <a:latin typeface="Calibri"/>
                <a:cs typeface="Calibri"/>
              </a:rPr>
              <a:t>be</a:t>
            </a:r>
            <a:r>
              <a:rPr sz="1800" spc="-35" dirty="0">
                <a:latin typeface="Calibri"/>
                <a:cs typeface="Calibri"/>
              </a:rPr>
              <a:t> </a:t>
            </a:r>
            <a:r>
              <a:rPr sz="1800" dirty="0">
                <a:latin typeface="Calibri"/>
                <a:cs typeface="Calibri"/>
              </a:rPr>
              <a:t>within</a:t>
            </a:r>
            <a:r>
              <a:rPr sz="1800" spc="-35" dirty="0">
                <a:latin typeface="Calibri"/>
                <a:cs typeface="Calibri"/>
              </a:rPr>
              <a:t> </a:t>
            </a:r>
            <a:r>
              <a:rPr sz="1800" dirty="0">
                <a:latin typeface="Calibri"/>
                <a:cs typeface="Calibri"/>
              </a:rPr>
              <a:t>the</a:t>
            </a:r>
            <a:r>
              <a:rPr sz="1800" spc="-40" dirty="0">
                <a:latin typeface="Calibri"/>
                <a:cs typeface="Calibri"/>
              </a:rPr>
              <a:t> </a:t>
            </a:r>
            <a:r>
              <a:rPr sz="1800" dirty="0">
                <a:latin typeface="Calibri"/>
                <a:cs typeface="Calibri"/>
              </a:rPr>
              <a:t>home</a:t>
            </a:r>
            <a:r>
              <a:rPr sz="1800" spc="-45" dirty="0">
                <a:latin typeface="Calibri"/>
                <a:cs typeface="Calibri"/>
              </a:rPr>
              <a:t> </a:t>
            </a:r>
            <a:r>
              <a:rPr sz="1800" dirty="0">
                <a:latin typeface="Calibri"/>
                <a:cs typeface="Calibri"/>
              </a:rPr>
              <a:t>and</a:t>
            </a:r>
            <a:r>
              <a:rPr sz="1800" spc="-35" dirty="0">
                <a:latin typeface="Calibri"/>
                <a:cs typeface="Calibri"/>
              </a:rPr>
              <a:t> </a:t>
            </a:r>
            <a:r>
              <a:rPr sz="1800" dirty="0">
                <a:latin typeface="Calibri"/>
                <a:cs typeface="Calibri"/>
              </a:rPr>
              <a:t>used</a:t>
            </a:r>
            <a:r>
              <a:rPr sz="1800" spc="-35" dirty="0">
                <a:latin typeface="Calibri"/>
                <a:cs typeface="Calibri"/>
              </a:rPr>
              <a:t> </a:t>
            </a:r>
            <a:r>
              <a:rPr sz="1800" dirty="0">
                <a:latin typeface="Calibri"/>
                <a:cs typeface="Calibri"/>
              </a:rPr>
              <a:t>exclusively</a:t>
            </a:r>
            <a:r>
              <a:rPr sz="1800" spc="-45" dirty="0">
                <a:latin typeface="Calibri"/>
                <a:cs typeface="Calibri"/>
              </a:rPr>
              <a:t> </a:t>
            </a:r>
            <a:r>
              <a:rPr sz="1800" dirty="0">
                <a:latin typeface="Calibri"/>
                <a:cs typeface="Calibri"/>
              </a:rPr>
              <a:t>for</a:t>
            </a:r>
            <a:r>
              <a:rPr sz="1800" spc="-35" dirty="0">
                <a:latin typeface="Calibri"/>
                <a:cs typeface="Calibri"/>
              </a:rPr>
              <a:t> </a:t>
            </a:r>
            <a:r>
              <a:rPr sz="1800" spc="-10" dirty="0">
                <a:latin typeface="Calibri"/>
                <a:cs typeface="Calibri"/>
              </a:rPr>
              <a:t>storage.</a:t>
            </a:r>
            <a:endParaRPr sz="1800" dirty="0">
              <a:latin typeface="Calibri"/>
              <a:cs typeface="Calibri"/>
            </a:endParaRPr>
          </a:p>
          <a:p>
            <a:pPr marL="399415" indent="-386715">
              <a:lnSpc>
                <a:spcPct val="100000"/>
              </a:lnSpc>
              <a:spcBef>
                <a:spcPts val="1030"/>
              </a:spcBef>
              <a:buClr>
                <a:srgbClr val="660066"/>
              </a:buClr>
              <a:buFont typeface="Wingdings"/>
              <a:buChar char=""/>
              <a:tabLst>
                <a:tab pos="399415" algn="l"/>
              </a:tabLst>
            </a:pPr>
            <a:r>
              <a:rPr sz="1800" dirty="0">
                <a:latin typeface="Calibri"/>
                <a:cs typeface="Calibri"/>
              </a:rPr>
              <a:t>Sleeping</a:t>
            </a:r>
            <a:r>
              <a:rPr sz="1800" spc="-40" dirty="0">
                <a:latin typeface="Calibri"/>
                <a:cs typeface="Calibri"/>
              </a:rPr>
              <a:t> </a:t>
            </a:r>
            <a:r>
              <a:rPr sz="1800" spc="-10" dirty="0">
                <a:latin typeface="Calibri"/>
                <a:cs typeface="Calibri"/>
              </a:rPr>
              <a:t>quarters</a:t>
            </a:r>
            <a:r>
              <a:rPr sz="1800" spc="-40" dirty="0">
                <a:latin typeface="Calibri"/>
                <a:cs typeface="Calibri"/>
              </a:rPr>
              <a:t> </a:t>
            </a:r>
            <a:r>
              <a:rPr sz="1800" dirty="0">
                <a:latin typeface="Calibri"/>
                <a:cs typeface="Calibri"/>
              </a:rPr>
              <a:t>are</a:t>
            </a:r>
            <a:r>
              <a:rPr sz="1800" spc="-45" dirty="0">
                <a:latin typeface="Calibri"/>
                <a:cs typeface="Calibri"/>
              </a:rPr>
              <a:t> </a:t>
            </a:r>
            <a:r>
              <a:rPr sz="1800" dirty="0">
                <a:latin typeface="Calibri"/>
                <a:cs typeface="Calibri"/>
              </a:rPr>
              <a:t>excluded</a:t>
            </a:r>
            <a:r>
              <a:rPr sz="1800" spc="-35" dirty="0">
                <a:latin typeface="Calibri"/>
                <a:cs typeface="Calibri"/>
              </a:rPr>
              <a:t> </a:t>
            </a:r>
            <a:r>
              <a:rPr sz="1800" dirty="0">
                <a:latin typeface="Calibri"/>
                <a:cs typeface="Calibri"/>
              </a:rPr>
              <a:t>from</a:t>
            </a:r>
            <a:r>
              <a:rPr sz="1800" spc="-35" dirty="0">
                <a:latin typeface="Calibri"/>
                <a:cs typeface="Calibri"/>
              </a:rPr>
              <a:t> </a:t>
            </a:r>
            <a:r>
              <a:rPr sz="1800" dirty="0">
                <a:latin typeface="Calibri"/>
                <a:cs typeface="Calibri"/>
              </a:rPr>
              <a:t>areas</a:t>
            </a:r>
            <a:r>
              <a:rPr sz="1800" spc="-40" dirty="0">
                <a:latin typeface="Calibri"/>
                <a:cs typeface="Calibri"/>
              </a:rPr>
              <a:t> </a:t>
            </a:r>
            <a:r>
              <a:rPr sz="1800" dirty="0">
                <a:latin typeface="Calibri"/>
                <a:cs typeface="Calibri"/>
              </a:rPr>
              <a:t>used</a:t>
            </a:r>
            <a:r>
              <a:rPr sz="1800" spc="-35"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CFO</a:t>
            </a:r>
            <a:r>
              <a:rPr sz="1800" spc="-35" dirty="0">
                <a:latin typeface="Calibri"/>
                <a:cs typeface="Calibri"/>
              </a:rPr>
              <a:t> </a:t>
            </a:r>
            <a:r>
              <a:rPr sz="1800" dirty="0">
                <a:latin typeface="Calibri"/>
                <a:cs typeface="Calibri"/>
              </a:rPr>
              <a:t>food</a:t>
            </a:r>
            <a:r>
              <a:rPr sz="1800" spc="-35" dirty="0">
                <a:latin typeface="Calibri"/>
                <a:cs typeface="Calibri"/>
              </a:rPr>
              <a:t> </a:t>
            </a:r>
            <a:r>
              <a:rPr sz="1800" spc="-10" dirty="0">
                <a:latin typeface="Calibri"/>
                <a:cs typeface="Calibri"/>
              </a:rPr>
              <a:t>preparation</a:t>
            </a:r>
            <a:r>
              <a:rPr sz="1800" spc="-30" dirty="0">
                <a:latin typeface="Calibri"/>
                <a:cs typeface="Calibri"/>
              </a:rPr>
              <a:t> </a:t>
            </a:r>
            <a:r>
              <a:rPr sz="1800" dirty="0">
                <a:latin typeface="Calibri"/>
                <a:cs typeface="Calibri"/>
              </a:rPr>
              <a:t>or</a:t>
            </a:r>
            <a:r>
              <a:rPr sz="1800" spc="-40" dirty="0">
                <a:latin typeface="Calibri"/>
                <a:cs typeface="Calibri"/>
              </a:rPr>
              <a:t> </a:t>
            </a:r>
            <a:r>
              <a:rPr sz="1800" spc="-10" dirty="0">
                <a:latin typeface="Calibri"/>
                <a:cs typeface="Calibri"/>
              </a:rPr>
              <a:t>storage.</a:t>
            </a:r>
            <a:endParaRPr lang="en-US" sz="1800" spc="-10" dirty="0">
              <a:latin typeface="Calibri"/>
              <a:cs typeface="Calibri"/>
            </a:endParaRPr>
          </a:p>
          <a:p>
            <a:pPr marL="12700">
              <a:lnSpc>
                <a:spcPct val="100000"/>
              </a:lnSpc>
              <a:spcBef>
                <a:spcPts val="1030"/>
              </a:spcBef>
              <a:buClr>
                <a:srgbClr val="660066"/>
              </a:buClr>
              <a:tabLst>
                <a:tab pos="399415" algn="l"/>
              </a:tabLst>
            </a:pPr>
            <a:r>
              <a:rPr lang="en-US" sz="2400" b="1" dirty="0">
                <a:latin typeface="Calibri"/>
                <a:cs typeface="Calibri"/>
              </a:rPr>
              <a:t>Planning Requirements:</a:t>
            </a:r>
          </a:p>
          <a:p>
            <a:pPr marL="399415" indent="-386715">
              <a:lnSpc>
                <a:spcPct val="100000"/>
              </a:lnSpc>
              <a:spcBef>
                <a:spcPts val="1030"/>
              </a:spcBef>
              <a:buClr>
                <a:srgbClr val="660066"/>
              </a:buClr>
              <a:buFont typeface="Wingdings"/>
              <a:buChar char=""/>
              <a:tabLst>
                <a:tab pos="399415" algn="l"/>
              </a:tabLst>
            </a:pPr>
            <a:r>
              <a:rPr lang="en-US" sz="1800" dirty="0">
                <a:latin typeface="Calibri"/>
                <a:cs typeface="Calibri"/>
              </a:rPr>
              <a:t>I have complied with the applicable planning requirements for the CFO.</a:t>
            </a:r>
          </a:p>
          <a:p>
            <a:pPr marL="12700">
              <a:lnSpc>
                <a:spcPct val="100000"/>
              </a:lnSpc>
              <a:spcBef>
                <a:spcPts val="1030"/>
              </a:spcBef>
              <a:buClr>
                <a:srgbClr val="660066"/>
              </a:buClr>
              <a:tabLst>
                <a:tab pos="399415" algn="l"/>
              </a:tabLst>
            </a:pPr>
            <a:r>
              <a:rPr lang="en-US" sz="2400" b="1" dirty="0">
                <a:latin typeface="Calibri"/>
                <a:cs typeface="Calibri"/>
              </a:rPr>
              <a:t>Employee and Training Requirements:</a:t>
            </a:r>
          </a:p>
          <a:p>
            <a:pPr marL="399415" indent="-386715">
              <a:lnSpc>
                <a:spcPct val="100000"/>
              </a:lnSpc>
              <a:spcBef>
                <a:spcPts val="1030"/>
              </a:spcBef>
              <a:buClr>
                <a:srgbClr val="660066"/>
              </a:buClr>
              <a:buFont typeface="Wingdings"/>
              <a:buChar char=""/>
              <a:tabLst>
                <a:tab pos="399415" algn="l"/>
              </a:tabLst>
            </a:pPr>
            <a:r>
              <a:rPr lang="en-US" sz="1800" dirty="0">
                <a:latin typeface="Calibri"/>
                <a:cs typeface="Calibri"/>
              </a:rPr>
              <a:t>All persons preparing or packaging CFO products shall complete the California Department of Public Health (CDPH) food processor course or California Food Handler Course within 3 months.</a:t>
            </a:r>
          </a:p>
          <a:p>
            <a:pPr marL="399415" indent="-386715">
              <a:lnSpc>
                <a:spcPct val="100000"/>
              </a:lnSpc>
              <a:spcBef>
                <a:spcPts val="1030"/>
              </a:spcBef>
              <a:buClr>
                <a:srgbClr val="660066"/>
              </a:buClr>
              <a:buFont typeface="Wingdings"/>
              <a:buChar char=""/>
              <a:tabLst>
                <a:tab pos="399415" algn="l"/>
              </a:tabLst>
            </a:pPr>
            <a:r>
              <a:rPr lang="en-US" sz="1800" dirty="0">
                <a:latin typeface="Calibri"/>
                <a:cs typeface="Calibri"/>
              </a:rPr>
              <a:t>The CFO has no more than 1 full time equivalent employee (immediate family or household members are not included).</a:t>
            </a:r>
          </a:p>
          <a:p>
            <a:pPr marL="399415" indent="-386715">
              <a:lnSpc>
                <a:spcPct val="100000"/>
              </a:lnSpc>
              <a:spcBef>
                <a:spcPts val="1030"/>
              </a:spcBef>
              <a:buClr>
                <a:srgbClr val="660066"/>
              </a:buClr>
              <a:buFont typeface="Wingdings"/>
              <a:buChar char=""/>
              <a:tabLst>
                <a:tab pos="399415" algn="l"/>
              </a:tabLst>
            </a:pPr>
            <a:endParaRPr sz="1800" dirty="0">
              <a:latin typeface="Calibri"/>
              <a:cs typeface="Calibri"/>
            </a:endParaRPr>
          </a:p>
        </p:txBody>
      </p:sp>
      <p:pic>
        <p:nvPicPr>
          <p:cNvPr id="6" name="object 6"/>
          <p:cNvPicPr/>
          <p:nvPr/>
        </p:nvPicPr>
        <p:blipFill>
          <a:blip r:embed="rId2" cstate="print"/>
          <a:stretch>
            <a:fillRect/>
          </a:stretch>
        </p:blipFill>
        <p:spPr>
          <a:xfrm>
            <a:off x="178307" y="262127"/>
            <a:ext cx="2229612" cy="466344"/>
          </a:xfrm>
          <a:prstGeom prst="rect">
            <a:avLst/>
          </a:prstGeom>
        </p:spPr>
      </p:pic>
      <p:sp>
        <p:nvSpPr>
          <p:cNvPr id="7" name="object 7"/>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8" name="object 8"/>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9" name="object 9"/>
          <p:cNvSpPr txBox="1"/>
          <p:nvPr/>
        </p:nvSpPr>
        <p:spPr>
          <a:xfrm>
            <a:off x="11470933" y="6394053"/>
            <a:ext cx="283210" cy="211454"/>
          </a:xfrm>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z="1200" spc="-25" dirty="0">
                <a:latin typeface="Verdana"/>
                <a:cs typeface="Verdana"/>
              </a:rPr>
              <a:t>14</a:t>
            </a:fld>
            <a:endParaRPr sz="12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08EA2-7F9A-D329-B726-29A7AEA9DE6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4FDB09B-25EC-998E-F40C-56D042E97F0D}"/>
              </a:ext>
            </a:extLst>
          </p:cNvPr>
          <p:cNvSpPr txBox="1">
            <a:spLocks noGrp="1"/>
          </p:cNvSpPr>
          <p:nvPr>
            <p:ph type="title"/>
          </p:nvPr>
        </p:nvSpPr>
        <p:spPr>
          <a:xfrm>
            <a:off x="381000" y="1088298"/>
            <a:ext cx="10970640" cy="647192"/>
          </a:xfrm>
          <a:prstGeom prst="rect">
            <a:avLst/>
          </a:prstGeom>
        </p:spPr>
        <p:txBody>
          <a:bodyPr vert="horz" wrap="square" lIns="0" tIns="12700" rIns="0" bIns="0" rtlCol="0">
            <a:spAutoFit/>
          </a:bodyPr>
          <a:lstStyle/>
          <a:p>
            <a:pPr marL="64135">
              <a:lnSpc>
                <a:spcPct val="100000"/>
              </a:lnSpc>
              <a:spcBef>
                <a:spcPts val="100"/>
              </a:spcBef>
            </a:pPr>
            <a:r>
              <a:rPr dirty="0"/>
              <a:t>Self-Certification</a:t>
            </a:r>
            <a:r>
              <a:rPr spc="-20" dirty="0"/>
              <a:t> </a:t>
            </a:r>
            <a:r>
              <a:rPr spc="-10" dirty="0"/>
              <a:t>Checklist</a:t>
            </a:r>
          </a:p>
        </p:txBody>
      </p:sp>
      <p:sp>
        <p:nvSpPr>
          <p:cNvPr id="4" name="object 4">
            <a:extLst>
              <a:ext uri="{FF2B5EF4-FFF2-40B4-BE49-F238E27FC236}">
                <a16:creationId xmlns:a16="http://schemas.microsoft.com/office/drawing/2014/main" id="{5F0FEB32-6DCC-C004-CB45-8F33602AA73C}"/>
              </a:ext>
            </a:extLst>
          </p:cNvPr>
          <p:cNvSpPr txBox="1"/>
          <p:nvPr/>
        </p:nvSpPr>
        <p:spPr>
          <a:xfrm>
            <a:off x="579462" y="1858881"/>
            <a:ext cx="10830217" cy="4717317"/>
          </a:xfrm>
          <a:prstGeom prst="rect">
            <a:avLst/>
          </a:prstGeom>
        </p:spPr>
        <p:txBody>
          <a:bodyPr vert="horz" wrap="square" lIns="0" tIns="142875" rIns="0" bIns="0" rtlCol="0">
            <a:spAutoFit/>
          </a:bodyPr>
          <a:lstStyle/>
          <a:p>
            <a:pPr marL="12700">
              <a:spcBef>
                <a:spcPts val="1125"/>
              </a:spcBef>
              <a:buClr>
                <a:srgbClr val="660066"/>
              </a:buClr>
              <a:tabLst>
                <a:tab pos="399415" algn="l"/>
              </a:tabLst>
            </a:pPr>
            <a:r>
              <a:rPr lang="en-US" sz="2400" b="1" dirty="0">
                <a:latin typeface="Calibri"/>
                <a:cs typeface="Calibri"/>
              </a:rPr>
              <a:t>Sanitation Requirements:</a:t>
            </a:r>
          </a:p>
          <a:p>
            <a:pPr marL="399415" indent="-386715">
              <a:lnSpc>
                <a:spcPct val="100000"/>
              </a:lnSpc>
              <a:spcBef>
                <a:spcPts val="1125"/>
              </a:spcBef>
              <a:buClr>
                <a:srgbClr val="660066"/>
              </a:buClr>
              <a:buFont typeface="Wingdings"/>
              <a:buChar char=""/>
              <a:tabLst>
                <a:tab pos="399415" algn="l"/>
              </a:tabLst>
            </a:pPr>
            <a:r>
              <a:rPr lang="en-US" sz="1800" dirty="0">
                <a:latin typeface="Calibri"/>
                <a:cs typeface="Calibri"/>
              </a:rPr>
              <a:t>Kitchen equipment and utensils used to produce CFO products are clean and maintained in a good state of repair.</a:t>
            </a:r>
          </a:p>
          <a:p>
            <a:pPr marL="399415" indent="-386715">
              <a:lnSpc>
                <a:spcPct val="100000"/>
              </a:lnSpc>
              <a:spcBef>
                <a:spcPts val="1125"/>
              </a:spcBef>
              <a:buClr>
                <a:srgbClr val="660066"/>
              </a:buClr>
              <a:buFont typeface="Wingdings"/>
              <a:buChar char=""/>
              <a:tabLst>
                <a:tab pos="399415" algn="l"/>
              </a:tabLst>
            </a:pPr>
            <a:r>
              <a:rPr lang="en-US" sz="1800" dirty="0">
                <a:latin typeface="Calibri"/>
                <a:cs typeface="Calibri"/>
              </a:rPr>
              <a:t>All food contact surfaces, equipment, and utensils used for the preparation, packaging, or handling of any CFO products shall be washed, rinsed, and sanitized and air dried before each use.</a:t>
            </a:r>
          </a:p>
          <a:p>
            <a:pPr marL="399415" indent="-386715">
              <a:lnSpc>
                <a:spcPct val="100000"/>
              </a:lnSpc>
              <a:spcBef>
                <a:spcPts val="1125"/>
              </a:spcBef>
              <a:buClr>
                <a:srgbClr val="660066"/>
              </a:buClr>
              <a:buFont typeface="Wingdings"/>
              <a:buChar char=""/>
              <a:tabLst>
                <a:tab pos="399415" algn="l"/>
              </a:tabLst>
            </a:pPr>
            <a:r>
              <a:rPr lang="en-US" sz="1800" dirty="0">
                <a:latin typeface="Calibri"/>
                <a:cs typeface="Calibri"/>
              </a:rPr>
              <a:t>All food preparation and food and equipment storage areas shall be maintained free of rodents and insects.</a:t>
            </a:r>
          </a:p>
          <a:p>
            <a:pPr marL="12700">
              <a:lnSpc>
                <a:spcPct val="100000"/>
              </a:lnSpc>
              <a:spcBef>
                <a:spcPts val="1030"/>
              </a:spcBef>
              <a:buClr>
                <a:srgbClr val="660066"/>
              </a:buClr>
              <a:tabLst>
                <a:tab pos="399415" algn="l"/>
              </a:tabLst>
            </a:pPr>
            <a:r>
              <a:rPr lang="en-US" sz="2400" b="1" dirty="0">
                <a:latin typeface="Calibri"/>
                <a:cs typeface="Calibri"/>
              </a:rPr>
              <a:t>Food Preparation Requirements (includes packaging and handling):</a:t>
            </a:r>
          </a:p>
          <a:p>
            <a:pPr marL="399415" indent="-386715">
              <a:lnSpc>
                <a:spcPct val="100000"/>
              </a:lnSpc>
              <a:spcBef>
                <a:spcPts val="1030"/>
              </a:spcBef>
              <a:buClr>
                <a:srgbClr val="660066"/>
              </a:buClr>
              <a:buFont typeface="Wingdings"/>
              <a:buChar char=""/>
              <a:tabLst>
                <a:tab pos="399415" algn="l"/>
              </a:tabLst>
            </a:pPr>
            <a:r>
              <a:rPr lang="en-US" sz="1800" dirty="0">
                <a:latin typeface="Calibri"/>
                <a:cs typeface="Calibri"/>
              </a:rPr>
              <a:t>Warm water, hand soap and single use paper towels are available for hand washing.</a:t>
            </a:r>
          </a:p>
          <a:p>
            <a:pPr marL="399415" indent="-386715">
              <a:lnSpc>
                <a:spcPct val="100000"/>
              </a:lnSpc>
              <a:spcBef>
                <a:spcPts val="1030"/>
              </a:spcBef>
              <a:buClr>
                <a:srgbClr val="660066"/>
              </a:buClr>
              <a:buFont typeface="Wingdings"/>
              <a:buChar char=""/>
              <a:tabLst>
                <a:tab pos="399415" algn="l"/>
              </a:tabLst>
            </a:pPr>
            <a:r>
              <a:rPr lang="en-US" sz="1800" dirty="0">
                <a:latin typeface="Calibri"/>
                <a:cs typeface="Calibri"/>
              </a:rPr>
              <a:t>Hand washing is required immediately prior to handling foods and after engaging in any activity that contaminates the hands such as after using the toilet, coughing or snee</a:t>
            </a:r>
            <a:r>
              <a:rPr lang="en-US" dirty="0">
                <a:latin typeface="Calibri"/>
                <a:cs typeface="Calibri"/>
              </a:rPr>
              <a:t>z</a:t>
            </a:r>
            <a:r>
              <a:rPr lang="en-US" sz="1800" dirty="0">
                <a:latin typeface="Calibri"/>
                <a:cs typeface="Calibri"/>
              </a:rPr>
              <a:t>ing, eating or smoking.</a:t>
            </a:r>
          </a:p>
          <a:p>
            <a:pPr marL="399415" indent="-386715">
              <a:lnSpc>
                <a:spcPct val="100000"/>
              </a:lnSpc>
              <a:spcBef>
                <a:spcPts val="1030"/>
              </a:spcBef>
              <a:buClr>
                <a:srgbClr val="660066"/>
              </a:buClr>
              <a:buFont typeface="Wingdings"/>
              <a:buChar char=""/>
              <a:tabLst>
                <a:tab pos="399415" algn="l"/>
              </a:tabLst>
            </a:pPr>
            <a:r>
              <a:rPr lang="en-US" sz="1800" dirty="0">
                <a:latin typeface="Calibri"/>
                <a:cs typeface="Calibri"/>
              </a:rPr>
              <a:t>All food ingredients used in the CFO products are from an approved source.</a:t>
            </a:r>
          </a:p>
          <a:p>
            <a:pPr marL="399415" indent="-386715">
              <a:lnSpc>
                <a:spcPct val="100000"/>
              </a:lnSpc>
              <a:spcBef>
                <a:spcPts val="1030"/>
              </a:spcBef>
              <a:buClr>
                <a:srgbClr val="660066"/>
              </a:buClr>
              <a:buFont typeface="Wingdings"/>
              <a:buChar char=""/>
              <a:tabLst>
                <a:tab pos="399415" algn="l"/>
              </a:tabLst>
            </a:pPr>
            <a:r>
              <a:rPr lang="en-US" sz="1800" dirty="0">
                <a:latin typeface="Calibri"/>
                <a:cs typeface="Calibri"/>
              </a:rPr>
              <a:t>Potable water shall be used for hand washing, ware washing and as an ingredient.</a:t>
            </a:r>
          </a:p>
        </p:txBody>
      </p:sp>
      <p:pic>
        <p:nvPicPr>
          <p:cNvPr id="6" name="object 6">
            <a:extLst>
              <a:ext uri="{FF2B5EF4-FFF2-40B4-BE49-F238E27FC236}">
                <a16:creationId xmlns:a16="http://schemas.microsoft.com/office/drawing/2014/main" id="{B7643573-BBF6-0747-0011-CEBA38A4B791}"/>
              </a:ext>
            </a:extLst>
          </p:cNvPr>
          <p:cNvPicPr/>
          <p:nvPr/>
        </p:nvPicPr>
        <p:blipFill>
          <a:blip r:embed="rId2" cstate="print"/>
          <a:stretch>
            <a:fillRect/>
          </a:stretch>
        </p:blipFill>
        <p:spPr>
          <a:xfrm>
            <a:off x="178307" y="262127"/>
            <a:ext cx="2229612" cy="466344"/>
          </a:xfrm>
          <a:prstGeom prst="rect">
            <a:avLst/>
          </a:prstGeom>
        </p:spPr>
      </p:pic>
      <p:sp>
        <p:nvSpPr>
          <p:cNvPr id="7" name="object 7">
            <a:extLst>
              <a:ext uri="{FF2B5EF4-FFF2-40B4-BE49-F238E27FC236}">
                <a16:creationId xmlns:a16="http://schemas.microsoft.com/office/drawing/2014/main" id="{9914C363-4419-46B4-7447-5C66E5EA4BF4}"/>
              </a:ext>
            </a:extLst>
          </p:cNvPr>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8" name="object 8">
            <a:extLst>
              <a:ext uri="{FF2B5EF4-FFF2-40B4-BE49-F238E27FC236}">
                <a16:creationId xmlns:a16="http://schemas.microsoft.com/office/drawing/2014/main" id="{F47A888F-964A-E83D-90C6-BFC74FE20BE9}"/>
              </a:ext>
            </a:extLst>
          </p:cNvPr>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9" name="object 9">
            <a:extLst>
              <a:ext uri="{FF2B5EF4-FFF2-40B4-BE49-F238E27FC236}">
                <a16:creationId xmlns:a16="http://schemas.microsoft.com/office/drawing/2014/main" id="{23AB1240-4214-FE84-2E6C-3D7A4B956F87}"/>
              </a:ext>
            </a:extLst>
          </p:cNvPr>
          <p:cNvSpPr txBox="1"/>
          <p:nvPr/>
        </p:nvSpPr>
        <p:spPr>
          <a:xfrm>
            <a:off x="11470933" y="6394053"/>
            <a:ext cx="283210" cy="211454"/>
          </a:xfrm>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z="1200" spc="-25" dirty="0">
                <a:latin typeface="Verdana"/>
                <a:cs typeface="Verdana"/>
              </a:rPr>
              <a:t>15</a:t>
            </a:fld>
            <a:endParaRPr sz="1200" dirty="0">
              <a:latin typeface="Verdana"/>
              <a:cs typeface="Verdana"/>
            </a:endParaRPr>
          </a:p>
        </p:txBody>
      </p:sp>
    </p:spTree>
    <p:extLst>
      <p:ext uri="{BB962C8B-B14F-4D97-AF65-F5344CB8AC3E}">
        <p14:creationId xmlns:p14="http://schemas.microsoft.com/office/powerpoint/2010/main" val="329153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14F36-2D43-887E-FD28-630ABEFA3A2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4305A12-6436-C803-FAAD-8907C3BDB1B8}"/>
              </a:ext>
            </a:extLst>
          </p:cNvPr>
          <p:cNvSpPr txBox="1">
            <a:spLocks noGrp="1"/>
          </p:cNvSpPr>
          <p:nvPr>
            <p:ph type="title"/>
          </p:nvPr>
        </p:nvSpPr>
        <p:spPr>
          <a:xfrm>
            <a:off x="381000" y="1088298"/>
            <a:ext cx="10970640" cy="647192"/>
          </a:xfrm>
          <a:prstGeom prst="rect">
            <a:avLst/>
          </a:prstGeom>
        </p:spPr>
        <p:txBody>
          <a:bodyPr vert="horz" wrap="square" lIns="0" tIns="12700" rIns="0" bIns="0" rtlCol="0">
            <a:spAutoFit/>
          </a:bodyPr>
          <a:lstStyle/>
          <a:p>
            <a:pPr marL="64135">
              <a:lnSpc>
                <a:spcPct val="100000"/>
              </a:lnSpc>
              <a:spcBef>
                <a:spcPts val="100"/>
              </a:spcBef>
            </a:pPr>
            <a:r>
              <a:rPr dirty="0"/>
              <a:t>Self-Certification</a:t>
            </a:r>
            <a:r>
              <a:rPr spc="-20" dirty="0"/>
              <a:t> </a:t>
            </a:r>
            <a:r>
              <a:rPr spc="-10" dirty="0"/>
              <a:t>Checklist</a:t>
            </a:r>
          </a:p>
        </p:txBody>
      </p:sp>
      <p:sp>
        <p:nvSpPr>
          <p:cNvPr id="4" name="object 4">
            <a:extLst>
              <a:ext uri="{FF2B5EF4-FFF2-40B4-BE49-F238E27FC236}">
                <a16:creationId xmlns:a16="http://schemas.microsoft.com/office/drawing/2014/main" id="{FFB9C023-99C1-10C7-0B65-A9D6E0C66718}"/>
              </a:ext>
            </a:extLst>
          </p:cNvPr>
          <p:cNvSpPr txBox="1"/>
          <p:nvPr/>
        </p:nvSpPr>
        <p:spPr>
          <a:xfrm>
            <a:off x="579462" y="1858881"/>
            <a:ext cx="10830217" cy="4196662"/>
          </a:xfrm>
          <a:prstGeom prst="rect">
            <a:avLst/>
          </a:prstGeom>
        </p:spPr>
        <p:txBody>
          <a:bodyPr vert="horz" wrap="square" lIns="0" tIns="142875" rIns="0" bIns="0" rtlCol="0">
            <a:spAutoFit/>
          </a:bodyPr>
          <a:lstStyle/>
          <a:p>
            <a:pPr marL="12700">
              <a:spcBef>
                <a:spcPts val="1125"/>
              </a:spcBef>
              <a:buClr>
                <a:srgbClr val="660066"/>
              </a:buClr>
              <a:tabLst>
                <a:tab pos="399415" algn="l"/>
              </a:tabLst>
            </a:pPr>
            <a:r>
              <a:rPr lang="en-US" sz="2400" b="1" dirty="0">
                <a:latin typeface="Calibri"/>
                <a:cs typeface="Calibri"/>
              </a:rPr>
              <a:t>During the Preparation, Packaging or Handling of CFO Product:</a:t>
            </a:r>
          </a:p>
          <a:p>
            <a:pPr marL="399415" indent="-386715">
              <a:lnSpc>
                <a:spcPct val="100000"/>
              </a:lnSpc>
              <a:spcBef>
                <a:spcPts val="1125"/>
              </a:spcBef>
              <a:buClr>
                <a:srgbClr val="660066"/>
              </a:buClr>
              <a:buFont typeface="Wingdings"/>
              <a:buChar char=""/>
              <a:tabLst>
                <a:tab pos="399415" algn="l"/>
              </a:tabLst>
            </a:pPr>
            <a:r>
              <a:rPr lang="en-US" sz="1800" dirty="0">
                <a:latin typeface="Calibri"/>
                <a:cs typeface="Calibri"/>
              </a:rPr>
              <a:t>Domestic activities such as family meal preparation, dishwashing, clothes washing or ironing, kitchen cleaning or guest entertainment are not allowed.</a:t>
            </a:r>
          </a:p>
          <a:p>
            <a:pPr marL="399415" indent="-386715">
              <a:lnSpc>
                <a:spcPct val="100000"/>
              </a:lnSpc>
              <a:spcBef>
                <a:spcPts val="1125"/>
              </a:spcBef>
              <a:buClr>
                <a:srgbClr val="660066"/>
              </a:buClr>
              <a:buFont typeface="Wingdings"/>
              <a:buChar char=""/>
              <a:tabLst>
                <a:tab pos="399415" algn="l"/>
              </a:tabLst>
            </a:pPr>
            <a:r>
              <a:rPr lang="en-US" sz="1800" dirty="0">
                <a:latin typeface="Calibri"/>
                <a:cs typeface="Calibri"/>
              </a:rPr>
              <a:t>Infants, small children, or pets are not allowed.</a:t>
            </a:r>
          </a:p>
          <a:p>
            <a:pPr marL="399415" indent="-386715">
              <a:lnSpc>
                <a:spcPct val="100000"/>
              </a:lnSpc>
              <a:spcBef>
                <a:spcPts val="1125"/>
              </a:spcBef>
              <a:buClr>
                <a:srgbClr val="660066"/>
              </a:buClr>
              <a:buFont typeface="Wingdings"/>
              <a:buChar char=""/>
              <a:tabLst>
                <a:tab pos="399415" algn="l"/>
              </a:tabLst>
            </a:pPr>
            <a:r>
              <a:rPr lang="en-US" sz="1800" dirty="0">
                <a:latin typeface="Calibri"/>
                <a:cs typeface="Calibri"/>
              </a:rPr>
              <a:t>Smoking is not allowed.</a:t>
            </a:r>
          </a:p>
          <a:p>
            <a:pPr marL="399415" indent="-386715">
              <a:lnSpc>
                <a:spcPct val="100000"/>
              </a:lnSpc>
              <a:spcBef>
                <a:spcPts val="1125"/>
              </a:spcBef>
              <a:buClr>
                <a:srgbClr val="660066"/>
              </a:buClr>
              <a:buFont typeface="Wingdings"/>
              <a:buChar char=""/>
              <a:tabLst>
                <a:tab pos="399415" algn="l"/>
              </a:tabLst>
            </a:pPr>
            <a:r>
              <a:rPr lang="en-US" sz="1800" dirty="0">
                <a:latin typeface="Calibri"/>
                <a:cs typeface="Calibri"/>
              </a:rPr>
              <a:t>Any person with a contagious illness shall refrain from work in the CFO.</a:t>
            </a:r>
          </a:p>
          <a:p>
            <a:pPr marL="12700">
              <a:lnSpc>
                <a:spcPct val="100000"/>
              </a:lnSpc>
              <a:spcBef>
                <a:spcPts val="1030"/>
              </a:spcBef>
              <a:buClr>
                <a:srgbClr val="660066"/>
              </a:buClr>
              <a:tabLst>
                <a:tab pos="399415" algn="l"/>
              </a:tabLst>
            </a:pPr>
            <a:r>
              <a:rPr lang="en-US" sz="2400" b="1" dirty="0">
                <a:latin typeface="Calibri"/>
                <a:cs typeface="Calibri"/>
              </a:rPr>
              <a:t>Food Processor Course:</a:t>
            </a:r>
          </a:p>
          <a:p>
            <a:pPr marL="399415" indent="-386715">
              <a:lnSpc>
                <a:spcPct val="100000"/>
              </a:lnSpc>
              <a:spcBef>
                <a:spcPts val="1030"/>
              </a:spcBef>
              <a:buClr>
                <a:srgbClr val="660066"/>
              </a:buClr>
              <a:buFont typeface="Wingdings"/>
              <a:buChar char=""/>
              <a:tabLst>
                <a:tab pos="399415" algn="l"/>
              </a:tabLst>
            </a:pPr>
            <a:r>
              <a:rPr lang="en-US" sz="1800" dirty="0">
                <a:latin typeface="Calibri"/>
                <a:cs typeface="Calibri"/>
              </a:rPr>
              <a:t>Within 3 months of being approved to operate by the Environmental Health Division, please provide proof of completion of the required California Department of Public Health (CDPH) food processor course, or California Food Handler Certificate. The website for CDPH is </a:t>
            </a:r>
            <a:r>
              <a:rPr lang="en-US" dirty="0">
                <a:latin typeface="Calibri"/>
                <a:cs typeface="Calibri"/>
                <a:hlinkClick r:id="rId2"/>
              </a:rPr>
              <a:t>www.cdph.ca.gov/</a:t>
            </a:r>
            <a:r>
              <a:rPr lang="en-US" dirty="0">
                <a:latin typeface="Calibri"/>
                <a:cs typeface="Calibri"/>
              </a:rPr>
              <a:t>. </a:t>
            </a:r>
            <a:r>
              <a:rPr lang="en-US" sz="1800" dirty="0">
                <a:latin typeface="Calibri"/>
                <a:cs typeface="Calibri"/>
              </a:rPr>
              <a:t>You must renew your food handler card every 3 years or food manager's certificate every 5 years.</a:t>
            </a:r>
          </a:p>
        </p:txBody>
      </p:sp>
      <p:pic>
        <p:nvPicPr>
          <p:cNvPr id="6" name="object 6">
            <a:extLst>
              <a:ext uri="{FF2B5EF4-FFF2-40B4-BE49-F238E27FC236}">
                <a16:creationId xmlns:a16="http://schemas.microsoft.com/office/drawing/2014/main" id="{5DE8FAEB-BF9D-4807-648C-E888EE44298F}"/>
              </a:ext>
            </a:extLst>
          </p:cNvPr>
          <p:cNvPicPr/>
          <p:nvPr/>
        </p:nvPicPr>
        <p:blipFill>
          <a:blip r:embed="rId3" cstate="print"/>
          <a:stretch>
            <a:fillRect/>
          </a:stretch>
        </p:blipFill>
        <p:spPr>
          <a:xfrm>
            <a:off x="178307" y="262127"/>
            <a:ext cx="2229612" cy="466344"/>
          </a:xfrm>
          <a:prstGeom prst="rect">
            <a:avLst/>
          </a:prstGeom>
        </p:spPr>
      </p:pic>
      <p:sp>
        <p:nvSpPr>
          <p:cNvPr id="7" name="object 7">
            <a:extLst>
              <a:ext uri="{FF2B5EF4-FFF2-40B4-BE49-F238E27FC236}">
                <a16:creationId xmlns:a16="http://schemas.microsoft.com/office/drawing/2014/main" id="{B95FE916-86B0-2D7C-850B-B814F62DCD4B}"/>
              </a:ext>
            </a:extLst>
          </p:cNvPr>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8" name="object 8">
            <a:extLst>
              <a:ext uri="{FF2B5EF4-FFF2-40B4-BE49-F238E27FC236}">
                <a16:creationId xmlns:a16="http://schemas.microsoft.com/office/drawing/2014/main" id="{F375DAE6-2338-2A9C-99B0-A059253CC120}"/>
              </a:ext>
            </a:extLst>
          </p:cNvPr>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9" name="object 9">
            <a:extLst>
              <a:ext uri="{FF2B5EF4-FFF2-40B4-BE49-F238E27FC236}">
                <a16:creationId xmlns:a16="http://schemas.microsoft.com/office/drawing/2014/main" id="{D221C8C8-E651-4FC1-77DE-E09082723077}"/>
              </a:ext>
            </a:extLst>
          </p:cNvPr>
          <p:cNvSpPr txBox="1"/>
          <p:nvPr/>
        </p:nvSpPr>
        <p:spPr>
          <a:xfrm>
            <a:off x="11470933" y="6394053"/>
            <a:ext cx="283210" cy="211454"/>
          </a:xfrm>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z="1200" spc="-25" dirty="0">
                <a:latin typeface="Verdana"/>
                <a:cs typeface="Verdana"/>
              </a:rPr>
              <a:t>16</a:t>
            </a:fld>
            <a:endParaRPr sz="1200" dirty="0">
              <a:latin typeface="Verdana"/>
              <a:cs typeface="Verdana"/>
            </a:endParaRPr>
          </a:p>
        </p:txBody>
      </p:sp>
    </p:spTree>
    <p:extLst>
      <p:ext uri="{BB962C8B-B14F-4D97-AF65-F5344CB8AC3E}">
        <p14:creationId xmlns:p14="http://schemas.microsoft.com/office/powerpoint/2010/main" val="3849893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4135">
              <a:lnSpc>
                <a:spcPct val="100000"/>
              </a:lnSpc>
              <a:spcBef>
                <a:spcPts val="100"/>
              </a:spcBef>
            </a:pPr>
            <a:r>
              <a:rPr dirty="0"/>
              <a:t>Self-Certification</a:t>
            </a:r>
            <a:r>
              <a:rPr spc="-20" dirty="0"/>
              <a:t> </a:t>
            </a:r>
            <a:r>
              <a:rPr spc="-10" dirty="0"/>
              <a:t>Checklist</a:t>
            </a:r>
          </a:p>
        </p:txBody>
      </p:sp>
      <p:sp>
        <p:nvSpPr>
          <p:cNvPr id="3" name="object 3"/>
          <p:cNvSpPr txBox="1"/>
          <p:nvPr/>
        </p:nvSpPr>
        <p:spPr>
          <a:xfrm>
            <a:off x="544766" y="1883693"/>
            <a:ext cx="10757535" cy="2837815"/>
          </a:xfrm>
          <a:prstGeom prst="rect">
            <a:avLst/>
          </a:prstGeom>
        </p:spPr>
        <p:txBody>
          <a:bodyPr vert="horz" wrap="square" lIns="0" tIns="185420" rIns="0" bIns="0" rtlCol="0">
            <a:spAutoFit/>
          </a:bodyPr>
          <a:lstStyle/>
          <a:p>
            <a:pPr marL="39370">
              <a:lnSpc>
                <a:spcPct val="100000"/>
              </a:lnSpc>
              <a:spcBef>
                <a:spcPts val="1460"/>
              </a:spcBef>
            </a:pPr>
            <a:r>
              <a:rPr sz="2400" b="1" spc="-10" dirty="0">
                <a:latin typeface="Calibri"/>
                <a:cs typeface="Calibri"/>
              </a:rPr>
              <a:t>Employee:</a:t>
            </a:r>
            <a:endParaRPr sz="2400" dirty="0">
              <a:latin typeface="Calibri"/>
              <a:cs typeface="Calibri"/>
            </a:endParaRPr>
          </a:p>
          <a:p>
            <a:pPr marL="407034" marR="74930" indent="-387350">
              <a:lnSpc>
                <a:spcPct val="100000"/>
              </a:lnSpc>
              <a:spcBef>
                <a:spcPts val="1019"/>
              </a:spcBef>
              <a:buClr>
                <a:srgbClr val="660066"/>
              </a:buClr>
              <a:buFont typeface="Wingdings"/>
              <a:buChar char=""/>
              <a:tabLst>
                <a:tab pos="407034" algn="l"/>
              </a:tabLst>
            </a:pPr>
            <a:r>
              <a:rPr sz="1800" dirty="0">
                <a:latin typeface="Calibri"/>
                <a:cs typeface="Calibri"/>
              </a:rPr>
              <a:t>I</a:t>
            </a:r>
            <a:r>
              <a:rPr sz="1800" spc="-45" dirty="0">
                <a:latin typeface="Calibri"/>
                <a:cs typeface="Calibri"/>
              </a:rPr>
              <a:t> </a:t>
            </a:r>
            <a:r>
              <a:rPr sz="1800" spc="-10" dirty="0">
                <a:latin typeface="Calibri"/>
                <a:cs typeface="Calibri"/>
              </a:rPr>
              <a:t>understand</a:t>
            </a:r>
            <a:r>
              <a:rPr sz="1800" spc="-40" dirty="0">
                <a:latin typeface="Calibri"/>
                <a:cs typeface="Calibri"/>
              </a:rPr>
              <a:t> </a:t>
            </a:r>
            <a:r>
              <a:rPr sz="1800" dirty="0">
                <a:latin typeface="Calibri"/>
                <a:cs typeface="Calibri"/>
              </a:rPr>
              <a:t>that</a:t>
            </a:r>
            <a:r>
              <a:rPr sz="1800" spc="-45" dirty="0">
                <a:latin typeface="Calibri"/>
                <a:cs typeface="Calibri"/>
              </a:rPr>
              <a:t> </a:t>
            </a:r>
            <a:r>
              <a:rPr sz="1800" dirty="0">
                <a:latin typeface="Calibri"/>
                <a:cs typeface="Calibri"/>
              </a:rPr>
              <a:t>I</a:t>
            </a:r>
            <a:r>
              <a:rPr sz="1800" spc="-45" dirty="0">
                <a:latin typeface="Calibri"/>
                <a:cs typeface="Calibri"/>
              </a:rPr>
              <a:t> </a:t>
            </a:r>
            <a:r>
              <a:rPr sz="1800" dirty="0">
                <a:latin typeface="Calibri"/>
                <a:cs typeface="Calibri"/>
              </a:rPr>
              <a:t>may</a:t>
            </a:r>
            <a:r>
              <a:rPr sz="1800" spc="-45" dirty="0">
                <a:latin typeface="Calibri"/>
                <a:cs typeface="Calibri"/>
              </a:rPr>
              <a:t> </a:t>
            </a:r>
            <a:r>
              <a:rPr sz="1800" dirty="0">
                <a:latin typeface="Calibri"/>
                <a:cs typeface="Calibri"/>
              </a:rPr>
              <a:t>not</a:t>
            </a:r>
            <a:r>
              <a:rPr sz="1800" spc="-45" dirty="0">
                <a:latin typeface="Calibri"/>
                <a:cs typeface="Calibri"/>
              </a:rPr>
              <a:t> </a:t>
            </a:r>
            <a:r>
              <a:rPr sz="1800" dirty="0">
                <a:latin typeface="Calibri"/>
                <a:cs typeface="Calibri"/>
              </a:rPr>
              <a:t>have</a:t>
            </a:r>
            <a:r>
              <a:rPr sz="1800" spc="-45" dirty="0">
                <a:latin typeface="Calibri"/>
                <a:cs typeface="Calibri"/>
              </a:rPr>
              <a:t> </a:t>
            </a:r>
            <a:r>
              <a:rPr sz="1800" dirty="0">
                <a:latin typeface="Calibri"/>
                <a:cs typeface="Calibri"/>
              </a:rPr>
              <a:t>more</a:t>
            </a:r>
            <a:r>
              <a:rPr sz="1800" spc="-50" dirty="0">
                <a:latin typeface="Calibri"/>
                <a:cs typeface="Calibri"/>
              </a:rPr>
              <a:t> </a:t>
            </a:r>
            <a:r>
              <a:rPr sz="1800" dirty="0">
                <a:latin typeface="Calibri"/>
                <a:cs typeface="Calibri"/>
              </a:rPr>
              <a:t>than</a:t>
            </a:r>
            <a:r>
              <a:rPr sz="1800" spc="-40" dirty="0">
                <a:latin typeface="Calibri"/>
                <a:cs typeface="Calibri"/>
              </a:rPr>
              <a:t> </a:t>
            </a:r>
            <a:r>
              <a:rPr sz="1800" dirty="0">
                <a:latin typeface="Calibri"/>
                <a:cs typeface="Calibri"/>
              </a:rPr>
              <a:t>one</a:t>
            </a:r>
            <a:r>
              <a:rPr sz="1800" spc="-45" dirty="0">
                <a:latin typeface="Calibri"/>
                <a:cs typeface="Calibri"/>
              </a:rPr>
              <a:t> </a:t>
            </a:r>
            <a:r>
              <a:rPr sz="1800" dirty="0">
                <a:latin typeface="Calibri"/>
                <a:cs typeface="Calibri"/>
              </a:rPr>
              <a:t>full</a:t>
            </a:r>
            <a:r>
              <a:rPr sz="1800" spc="95" dirty="0">
                <a:latin typeface="Calibri"/>
                <a:cs typeface="Calibri"/>
              </a:rPr>
              <a:t> </a:t>
            </a:r>
            <a:r>
              <a:rPr sz="1800" dirty="0">
                <a:latin typeface="Calibri"/>
                <a:cs typeface="Calibri"/>
              </a:rPr>
              <a:t>time</a:t>
            </a:r>
            <a:r>
              <a:rPr sz="1800" spc="-40" dirty="0">
                <a:latin typeface="Calibri"/>
                <a:cs typeface="Calibri"/>
              </a:rPr>
              <a:t> </a:t>
            </a:r>
            <a:r>
              <a:rPr sz="1800" dirty="0">
                <a:latin typeface="Calibri"/>
                <a:cs typeface="Calibri"/>
              </a:rPr>
              <a:t>equivalent</a:t>
            </a:r>
            <a:r>
              <a:rPr sz="1800" spc="-45" dirty="0">
                <a:latin typeface="Calibri"/>
                <a:cs typeface="Calibri"/>
              </a:rPr>
              <a:t> </a:t>
            </a:r>
            <a:r>
              <a:rPr sz="1800" dirty="0">
                <a:latin typeface="Calibri"/>
                <a:cs typeface="Calibri"/>
              </a:rPr>
              <a:t>cottage</a:t>
            </a:r>
            <a:r>
              <a:rPr sz="1800" spc="-50" dirty="0">
                <a:latin typeface="Calibri"/>
                <a:cs typeface="Calibri"/>
              </a:rPr>
              <a:t> </a:t>
            </a:r>
            <a:r>
              <a:rPr sz="1800" dirty="0">
                <a:latin typeface="Calibri"/>
                <a:cs typeface="Calibri"/>
              </a:rPr>
              <a:t>food</a:t>
            </a:r>
            <a:r>
              <a:rPr sz="1800" spc="-40" dirty="0">
                <a:latin typeface="Calibri"/>
                <a:cs typeface="Calibri"/>
              </a:rPr>
              <a:t> </a:t>
            </a:r>
            <a:r>
              <a:rPr sz="1800" dirty="0">
                <a:latin typeface="Calibri"/>
                <a:cs typeface="Calibri"/>
              </a:rPr>
              <a:t>employee,</a:t>
            </a:r>
            <a:r>
              <a:rPr sz="1800" spc="-50" dirty="0">
                <a:latin typeface="Calibri"/>
                <a:cs typeface="Calibri"/>
              </a:rPr>
              <a:t> </a:t>
            </a:r>
            <a:r>
              <a:rPr sz="1800" dirty="0">
                <a:latin typeface="Calibri"/>
                <a:cs typeface="Calibri"/>
              </a:rPr>
              <a:t>not</a:t>
            </a:r>
            <a:r>
              <a:rPr sz="1800" spc="-45" dirty="0">
                <a:latin typeface="Calibri"/>
                <a:cs typeface="Calibri"/>
              </a:rPr>
              <a:t> </a:t>
            </a:r>
            <a:r>
              <a:rPr sz="1800" dirty="0">
                <a:latin typeface="Calibri"/>
                <a:cs typeface="Calibri"/>
              </a:rPr>
              <a:t>including</a:t>
            </a:r>
            <a:r>
              <a:rPr sz="1800" spc="-45" dirty="0">
                <a:latin typeface="Calibri"/>
                <a:cs typeface="Calibri"/>
              </a:rPr>
              <a:t> </a:t>
            </a:r>
            <a:r>
              <a:rPr sz="1800" spc="-50" dirty="0">
                <a:latin typeface="Calibri"/>
                <a:cs typeface="Calibri"/>
              </a:rPr>
              <a:t>a </a:t>
            </a:r>
            <a:r>
              <a:rPr sz="1800" dirty="0">
                <a:latin typeface="Calibri"/>
                <a:cs typeface="Calibri"/>
              </a:rPr>
              <a:t>family</a:t>
            </a:r>
            <a:r>
              <a:rPr sz="1800" spc="-50" dirty="0">
                <a:latin typeface="Calibri"/>
                <a:cs typeface="Calibri"/>
              </a:rPr>
              <a:t> </a:t>
            </a:r>
            <a:r>
              <a:rPr sz="1800" dirty="0">
                <a:latin typeface="Calibri"/>
                <a:cs typeface="Calibri"/>
              </a:rPr>
              <a:t>member</a:t>
            </a:r>
            <a:r>
              <a:rPr sz="1800" spc="-50" dirty="0">
                <a:latin typeface="Calibri"/>
                <a:cs typeface="Calibri"/>
              </a:rPr>
              <a:t> </a:t>
            </a:r>
            <a:r>
              <a:rPr sz="1800" dirty="0">
                <a:latin typeface="Calibri"/>
                <a:cs typeface="Calibri"/>
              </a:rPr>
              <a:t>or</a:t>
            </a:r>
            <a:r>
              <a:rPr sz="1800" spc="-45" dirty="0">
                <a:latin typeface="Calibri"/>
                <a:cs typeface="Calibri"/>
              </a:rPr>
              <a:t> </a:t>
            </a:r>
            <a:r>
              <a:rPr sz="1800" spc="-10" dirty="0">
                <a:latin typeface="Calibri"/>
                <a:cs typeface="Calibri"/>
              </a:rPr>
              <a:t>household</a:t>
            </a:r>
            <a:r>
              <a:rPr sz="1800" spc="-40" dirty="0">
                <a:latin typeface="Calibri"/>
                <a:cs typeface="Calibri"/>
              </a:rPr>
              <a:t> </a:t>
            </a:r>
            <a:r>
              <a:rPr sz="1800" dirty="0">
                <a:latin typeface="Calibri"/>
                <a:cs typeface="Calibri"/>
              </a:rPr>
              <a:t>member</a:t>
            </a:r>
            <a:r>
              <a:rPr sz="1800" spc="-4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the</a:t>
            </a:r>
            <a:r>
              <a:rPr sz="1800" spc="-45" dirty="0">
                <a:latin typeface="Calibri"/>
                <a:cs typeface="Calibri"/>
              </a:rPr>
              <a:t> </a:t>
            </a:r>
            <a:r>
              <a:rPr sz="1800" dirty="0">
                <a:latin typeface="Calibri"/>
                <a:cs typeface="Calibri"/>
              </a:rPr>
              <a:t>cottage</a:t>
            </a:r>
            <a:r>
              <a:rPr sz="1800" spc="-50" dirty="0">
                <a:latin typeface="Calibri"/>
                <a:cs typeface="Calibri"/>
              </a:rPr>
              <a:t> </a:t>
            </a:r>
            <a:r>
              <a:rPr sz="1800" dirty="0">
                <a:latin typeface="Calibri"/>
                <a:cs typeface="Calibri"/>
              </a:rPr>
              <a:t>food</a:t>
            </a:r>
            <a:r>
              <a:rPr sz="1800" spc="-35" dirty="0">
                <a:latin typeface="Calibri"/>
                <a:cs typeface="Calibri"/>
              </a:rPr>
              <a:t> </a:t>
            </a:r>
            <a:r>
              <a:rPr sz="1800" dirty="0">
                <a:latin typeface="Calibri"/>
                <a:cs typeface="Calibri"/>
              </a:rPr>
              <a:t>operator,</a:t>
            </a:r>
            <a:r>
              <a:rPr sz="1800" spc="-55" dirty="0">
                <a:latin typeface="Calibri"/>
                <a:cs typeface="Calibri"/>
              </a:rPr>
              <a:t> </a:t>
            </a:r>
            <a:r>
              <a:rPr sz="1800" dirty="0">
                <a:latin typeface="Calibri"/>
                <a:cs typeface="Calibri"/>
              </a:rPr>
              <a:t>within</a:t>
            </a:r>
            <a:r>
              <a:rPr sz="1800" spc="-40" dirty="0">
                <a:latin typeface="Calibri"/>
                <a:cs typeface="Calibri"/>
              </a:rPr>
              <a:t> </a:t>
            </a:r>
            <a:r>
              <a:rPr sz="1800" dirty="0">
                <a:latin typeface="Calibri"/>
                <a:cs typeface="Calibri"/>
              </a:rPr>
              <a:t>the</a:t>
            </a:r>
            <a:r>
              <a:rPr sz="1800" spc="-40" dirty="0">
                <a:latin typeface="Calibri"/>
                <a:cs typeface="Calibri"/>
              </a:rPr>
              <a:t> </a:t>
            </a:r>
            <a:r>
              <a:rPr sz="1800" spc="-10" dirty="0">
                <a:latin typeface="Calibri"/>
                <a:cs typeface="Calibri"/>
              </a:rPr>
              <a:t>registered</a:t>
            </a:r>
            <a:r>
              <a:rPr sz="1800" spc="-40" dirty="0">
                <a:latin typeface="Calibri"/>
                <a:cs typeface="Calibri"/>
              </a:rPr>
              <a:t> </a:t>
            </a:r>
            <a:r>
              <a:rPr sz="1800" dirty="0">
                <a:latin typeface="Calibri"/>
                <a:cs typeface="Calibri"/>
              </a:rPr>
              <a:t>area</a:t>
            </a:r>
            <a:r>
              <a:rPr sz="1800" spc="-45" dirty="0">
                <a:latin typeface="Calibri"/>
                <a:cs typeface="Calibri"/>
              </a:rPr>
              <a:t> </a:t>
            </a:r>
            <a:r>
              <a:rPr sz="1800" dirty="0">
                <a:latin typeface="Calibri"/>
                <a:cs typeface="Calibri"/>
              </a:rPr>
              <a:t>of</a:t>
            </a:r>
            <a:r>
              <a:rPr sz="1800" spc="-45" dirty="0">
                <a:latin typeface="Calibri"/>
                <a:cs typeface="Calibri"/>
              </a:rPr>
              <a:t> </a:t>
            </a:r>
            <a:r>
              <a:rPr sz="1800" dirty="0">
                <a:latin typeface="Calibri"/>
                <a:cs typeface="Calibri"/>
              </a:rPr>
              <a:t>a</a:t>
            </a:r>
            <a:r>
              <a:rPr sz="1800" spc="-45" dirty="0">
                <a:latin typeface="Calibri"/>
                <a:cs typeface="Calibri"/>
              </a:rPr>
              <a:t> </a:t>
            </a:r>
            <a:r>
              <a:rPr sz="1800" spc="-10" dirty="0">
                <a:latin typeface="Calibri"/>
                <a:cs typeface="Calibri"/>
              </a:rPr>
              <a:t>private </a:t>
            </a:r>
            <a:r>
              <a:rPr sz="1800" dirty="0">
                <a:latin typeface="Calibri"/>
                <a:cs typeface="Calibri"/>
              </a:rPr>
              <a:t>home</a:t>
            </a:r>
            <a:r>
              <a:rPr sz="1800" spc="-55" dirty="0">
                <a:latin typeface="Calibri"/>
                <a:cs typeface="Calibri"/>
              </a:rPr>
              <a:t> </a:t>
            </a:r>
            <a:r>
              <a:rPr sz="1800" dirty="0">
                <a:latin typeface="Calibri"/>
                <a:cs typeface="Calibri"/>
              </a:rPr>
              <a:t>where</a:t>
            </a:r>
            <a:r>
              <a:rPr sz="1800" spc="-55" dirty="0">
                <a:latin typeface="Calibri"/>
                <a:cs typeface="Calibri"/>
              </a:rPr>
              <a:t> </a:t>
            </a:r>
            <a:r>
              <a:rPr sz="1800" dirty="0">
                <a:latin typeface="Calibri"/>
                <a:cs typeface="Calibri"/>
              </a:rPr>
              <a:t>the</a:t>
            </a:r>
            <a:r>
              <a:rPr sz="1800" spc="-50" dirty="0">
                <a:latin typeface="Calibri"/>
                <a:cs typeface="Calibri"/>
              </a:rPr>
              <a:t> </a:t>
            </a:r>
            <a:r>
              <a:rPr sz="1800" dirty="0">
                <a:latin typeface="Calibri"/>
                <a:cs typeface="Calibri"/>
              </a:rPr>
              <a:t>cottage</a:t>
            </a:r>
            <a:r>
              <a:rPr sz="1800" spc="-55" dirty="0">
                <a:latin typeface="Calibri"/>
                <a:cs typeface="Calibri"/>
              </a:rPr>
              <a:t> </a:t>
            </a:r>
            <a:r>
              <a:rPr sz="1800" dirty="0">
                <a:latin typeface="Calibri"/>
                <a:cs typeface="Calibri"/>
              </a:rPr>
              <a:t>food</a:t>
            </a:r>
            <a:r>
              <a:rPr sz="1800" spc="-50" dirty="0">
                <a:latin typeface="Calibri"/>
                <a:cs typeface="Calibri"/>
              </a:rPr>
              <a:t> </a:t>
            </a:r>
            <a:r>
              <a:rPr sz="1800" dirty="0">
                <a:latin typeface="Calibri"/>
                <a:cs typeface="Calibri"/>
              </a:rPr>
              <a:t>operator</a:t>
            </a:r>
            <a:r>
              <a:rPr sz="1800" spc="-55" dirty="0">
                <a:latin typeface="Calibri"/>
                <a:cs typeface="Calibri"/>
              </a:rPr>
              <a:t> </a:t>
            </a:r>
            <a:r>
              <a:rPr sz="1800" dirty="0">
                <a:latin typeface="Calibri"/>
                <a:cs typeface="Calibri"/>
              </a:rPr>
              <a:t>resides</a:t>
            </a:r>
            <a:r>
              <a:rPr sz="1800" spc="-50" dirty="0">
                <a:latin typeface="Calibri"/>
                <a:cs typeface="Calibri"/>
              </a:rPr>
              <a:t> </a:t>
            </a:r>
            <a:r>
              <a:rPr sz="1800" dirty="0">
                <a:latin typeface="Calibri"/>
                <a:cs typeface="Calibri"/>
              </a:rPr>
              <a:t>and</a:t>
            </a:r>
            <a:r>
              <a:rPr sz="1800" spc="-50" dirty="0">
                <a:latin typeface="Calibri"/>
                <a:cs typeface="Calibri"/>
              </a:rPr>
              <a:t> </a:t>
            </a:r>
            <a:r>
              <a:rPr sz="1800" dirty="0">
                <a:latin typeface="Calibri"/>
                <a:cs typeface="Calibri"/>
              </a:rPr>
              <a:t>where</a:t>
            </a:r>
            <a:r>
              <a:rPr sz="1800" spc="-55" dirty="0">
                <a:latin typeface="Calibri"/>
                <a:cs typeface="Calibri"/>
              </a:rPr>
              <a:t> </a:t>
            </a:r>
            <a:r>
              <a:rPr sz="1800" dirty="0">
                <a:latin typeface="Calibri"/>
                <a:cs typeface="Calibri"/>
              </a:rPr>
              <a:t>cottage</a:t>
            </a:r>
            <a:r>
              <a:rPr sz="1800" spc="-55" dirty="0">
                <a:latin typeface="Calibri"/>
                <a:cs typeface="Calibri"/>
              </a:rPr>
              <a:t> </a:t>
            </a:r>
            <a:r>
              <a:rPr sz="1800" dirty="0">
                <a:latin typeface="Calibri"/>
                <a:cs typeface="Calibri"/>
              </a:rPr>
              <a:t>food</a:t>
            </a:r>
            <a:r>
              <a:rPr sz="1800" spc="-45" dirty="0">
                <a:latin typeface="Calibri"/>
                <a:cs typeface="Calibri"/>
              </a:rPr>
              <a:t> </a:t>
            </a:r>
            <a:r>
              <a:rPr sz="1800" spc="-10" dirty="0">
                <a:latin typeface="Calibri"/>
                <a:cs typeface="Calibri"/>
              </a:rPr>
              <a:t>products</a:t>
            </a:r>
            <a:r>
              <a:rPr sz="1800" spc="-50" dirty="0">
                <a:latin typeface="Calibri"/>
                <a:cs typeface="Calibri"/>
              </a:rPr>
              <a:t> </a:t>
            </a:r>
            <a:r>
              <a:rPr sz="1800" dirty="0">
                <a:latin typeface="Calibri"/>
                <a:cs typeface="Calibri"/>
              </a:rPr>
              <a:t>are</a:t>
            </a:r>
            <a:r>
              <a:rPr sz="1800" spc="-55" dirty="0">
                <a:latin typeface="Calibri"/>
                <a:cs typeface="Calibri"/>
              </a:rPr>
              <a:t> </a:t>
            </a:r>
            <a:r>
              <a:rPr sz="1800" spc="-10" dirty="0">
                <a:latin typeface="Calibri"/>
                <a:cs typeface="Calibri"/>
              </a:rPr>
              <a:t>prepared</a:t>
            </a:r>
            <a:r>
              <a:rPr sz="1800" spc="-45" dirty="0">
                <a:latin typeface="Calibri"/>
                <a:cs typeface="Calibri"/>
              </a:rPr>
              <a:t> </a:t>
            </a:r>
            <a:r>
              <a:rPr sz="1800" dirty="0">
                <a:latin typeface="Calibri"/>
                <a:cs typeface="Calibri"/>
              </a:rPr>
              <a:t>or</a:t>
            </a:r>
            <a:r>
              <a:rPr sz="1800" spc="-50" dirty="0">
                <a:latin typeface="Calibri"/>
                <a:cs typeface="Calibri"/>
              </a:rPr>
              <a:t> </a:t>
            </a:r>
            <a:r>
              <a:rPr sz="1800" spc="-10" dirty="0">
                <a:latin typeface="Calibri"/>
                <a:cs typeface="Calibri"/>
              </a:rPr>
              <a:t>packaged</a:t>
            </a:r>
            <a:r>
              <a:rPr sz="1800" spc="-45" dirty="0">
                <a:latin typeface="Calibri"/>
                <a:cs typeface="Calibri"/>
              </a:rPr>
              <a:t> </a:t>
            </a:r>
            <a:r>
              <a:rPr sz="1800" spc="-25" dirty="0">
                <a:latin typeface="Calibri"/>
                <a:cs typeface="Calibri"/>
              </a:rPr>
              <a:t>for </a:t>
            </a:r>
            <a:r>
              <a:rPr sz="1800" dirty="0">
                <a:latin typeface="Calibri"/>
                <a:cs typeface="Calibri"/>
              </a:rPr>
              <a:t>direct</a:t>
            </a:r>
            <a:r>
              <a:rPr sz="1800" spc="-30" dirty="0">
                <a:latin typeface="Calibri"/>
                <a:cs typeface="Calibri"/>
              </a:rPr>
              <a:t> </a:t>
            </a:r>
            <a:r>
              <a:rPr sz="1800" dirty="0">
                <a:latin typeface="Calibri"/>
                <a:cs typeface="Calibri"/>
              </a:rPr>
              <a:t>sale</a:t>
            </a:r>
            <a:r>
              <a:rPr sz="1800" spc="-15" dirty="0">
                <a:latin typeface="Calibri"/>
                <a:cs typeface="Calibri"/>
              </a:rPr>
              <a:t> </a:t>
            </a:r>
            <a:r>
              <a:rPr sz="1800" dirty="0">
                <a:latin typeface="Calibri"/>
                <a:cs typeface="Calibri"/>
              </a:rPr>
              <a:t>to</a:t>
            </a:r>
            <a:r>
              <a:rPr sz="1800" spc="-25" dirty="0">
                <a:latin typeface="Calibri"/>
                <a:cs typeface="Calibri"/>
              </a:rPr>
              <a:t> </a:t>
            </a:r>
            <a:r>
              <a:rPr sz="1800" spc="-10" dirty="0">
                <a:latin typeface="Calibri"/>
                <a:cs typeface="Calibri"/>
              </a:rPr>
              <a:t>consumers.</a:t>
            </a:r>
            <a:endParaRPr sz="1800" dirty="0">
              <a:latin typeface="Calibri"/>
              <a:cs typeface="Calibri"/>
            </a:endParaRPr>
          </a:p>
          <a:p>
            <a:pPr marL="46990">
              <a:lnSpc>
                <a:spcPct val="100000"/>
              </a:lnSpc>
              <a:spcBef>
                <a:spcPts val="580"/>
              </a:spcBef>
            </a:pPr>
            <a:r>
              <a:rPr sz="2400" b="1" dirty="0">
                <a:latin typeface="Calibri"/>
                <a:cs typeface="Calibri"/>
              </a:rPr>
              <a:t>Gross</a:t>
            </a:r>
            <a:r>
              <a:rPr sz="2400" b="1" spc="-10" dirty="0">
                <a:latin typeface="Calibri"/>
                <a:cs typeface="Calibri"/>
              </a:rPr>
              <a:t> </a:t>
            </a:r>
            <a:r>
              <a:rPr sz="2400" b="1" dirty="0">
                <a:latin typeface="Calibri"/>
                <a:cs typeface="Calibri"/>
              </a:rPr>
              <a:t>Annual</a:t>
            </a:r>
            <a:r>
              <a:rPr sz="2400" b="1" spc="-20" dirty="0">
                <a:latin typeface="Calibri"/>
                <a:cs typeface="Calibri"/>
              </a:rPr>
              <a:t> </a:t>
            </a:r>
            <a:r>
              <a:rPr sz="2400" b="1" spc="-10" dirty="0">
                <a:latin typeface="Calibri"/>
                <a:cs typeface="Calibri"/>
              </a:rPr>
              <a:t>Sales:</a:t>
            </a:r>
            <a:endParaRPr sz="2400" dirty="0">
              <a:latin typeface="Calibri"/>
              <a:cs typeface="Calibri"/>
            </a:endParaRPr>
          </a:p>
          <a:p>
            <a:pPr marL="399415" marR="5080" indent="-387350">
              <a:lnSpc>
                <a:spcPct val="100000"/>
              </a:lnSpc>
              <a:spcBef>
                <a:spcPts val="459"/>
              </a:spcBef>
              <a:buClr>
                <a:srgbClr val="660066"/>
              </a:buClr>
              <a:buFont typeface="Wingdings"/>
              <a:buChar char=""/>
              <a:tabLst>
                <a:tab pos="399415" algn="l"/>
              </a:tabLst>
            </a:pPr>
            <a:r>
              <a:rPr sz="1800" dirty="0">
                <a:latin typeface="Calibri"/>
                <a:cs typeface="Calibri"/>
              </a:rPr>
              <a:t>I</a:t>
            </a:r>
            <a:r>
              <a:rPr sz="1800" spc="-30" dirty="0">
                <a:latin typeface="Calibri"/>
                <a:cs typeface="Calibri"/>
              </a:rPr>
              <a:t> </a:t>
            </a:r>
            <a:r>
              <a:rPr sz="1800" spc="-10" dirty="0">
                <a:latin typeface="Calibri"/>
                <a:cs typeface="Calibri"/>
              </a:rPr>
              <a:t>understand</a:t>
            </a:r>
            <a:r>
              <a:rPr sz="1800" spc="-20" dirty="0">
                <a:latin typeface="Calibri"/>
                <a:cs typeface="Calibri"/>
              </a:rPr>
              <a:t> </a:t>
            </a:r>
            <a:r>
              <a:rPr sz="1800" dirty="0">
                <a:latin typeface="Calibri"/>
                <a:cs typeface="Calibri"/>
              </a:rPr>
              <a:t>that</a:t>
            </a:r>
            <a:r>
              <a:rPr sz="1800" spc="-25" dirty="0">
                <a:latin typeface="Calibri"/>
                <a:cs typeface="Calibri"/>
              </a:rPr>
              <a:t> </a:t>
            </a:r>
            <a:r>
              <a:rPr sz="1800" dirty="0">
                <a:latin typeface="Calibri"/>
                <a:cs typeface="Calibri"/>
              </a:rPr>
              <a:t>I</a:t>
            </a:r>
            <a:r>
              <a:rPr sz="1800" spc="-30" dirty="0">
                <a:latin typeface="Calibri"/>
                <a:cs typeface="Calibri"/>
              </a:rPr>
              <a:t> </a:t>
            </a:r>
            <a:r>
              <a:rPr sz="1800" dirty="0">
                <a:latin typeface="Calibri"/>
                <a:cs typeface="Calibri"/>
              </a:rPr>
              <a:t>will</a:t>
            </a:r>
            <a:r>
              <a:rPr sz="1800" spc="-20" dirty="0">
                <a:latin typeface="Calibri"/>
                <a:cs typeface="Calibri"/>
              </a:rPr>
              <a:t> </a:t>
            </a:r>
            <a:r>
              <a:rPr sz="1800" dirty="0">
                <a:latin typeface="Calibri"/>
                <a:cs typeface="Calibri"/>
              </a:rPr>
              <a:t>lose</a:t>
            </a:r>
            <a:r>
              <a:rPr sz="1800" spc="-30" dirty="0">
                <a:latin typeface="Calibri"/>
                <a:cs typeface="Calibri"/>
              </a:rPr>
              <a:t> </a:t>
            </a:r>
            <a:r>
              <a:rPr sz="1800" dirty="0">
                <a:latin typeface="Calibri"/>
                <a:cs typeface="Calibri"/>
              </a:rPr>
              <a:t>my</a:t>
            </a:r>
            <a:r>
              <a:rPr sz="1800" spc="-25" dirty="0">
                <a:latin typeface="Calibri"/>
                <a:cs typeface="Calibri"/>
              </a:rPr>
              <a:t> </a:t>
            </a:r>
            <a:r>
              <a:rPr sz="1800" dirty="0">
                <a:latin typeface="Calibri"/>
                <a:cs typeface="Calibri"/>
              </a:rPr>
              <a:t>CFO</a:t>
            </a:r>
            <a:r>
              <a:rPr sz="1800" spc="-30" dirty="0">
                <a:latin typeface="Calibri"/>
                <a:cs typeface="Calibri"/>
              </a:rPr>
              <a:t> </a:t>
            </a:r>
            <a:r>
              <a:rPr sz="1800" dirty="0">
                <a:latin typeface="Calibri"/>
                <a:cs typeface="Calibri"/>
              </a:rPr>
              <a:t>status</a:t>
            </a:r>
            <a:r>
              <a:rPr sz="1800" spc="-25" dirty="0">
                <a:latin typeface="Calibri"/>
                <a:cs typeface="Calibri"/>
              </a:rPr>
              <a:t> </a:t>
            </a:r>
            <a:r>
              <a:rPr sz="1800" dirty="0">
                <a:latin typeface="Calibri"/>
                <a:cs typeface="Calibri"/>
              </a:rPr>
              <a:t>and</a:t>
            </a:r>
            <a:r>
              <a:rPr sz="1800" spc="-20" dirty="0">
                <a:latin typeface="Calibri"/>
                <a:cs typeface="Calibri"/>
              </a:rPr>
              <a:t> </a:t>
            </a:r>
            <a:r>
              <a:rPr sz="1800" dirty="0">
                <a:latin typeface="Calibri"/>
                <a:cs typeface="Calibri"/>
              </a:rPr>
              <a:t>will</a:t>
            </a:r>
            <a:r>
              <a:rPr sz="1800" spc="-25" dirty="0">
                <a:latin typeface="Calibri"/>
                <a:cs typeface="Calibri"/>
              </a:rPr>
              <a:t> </a:t>
            </a:r>
            <a:r>
              <a:rPr sz="1800" dirty="0">
                <a:latin typeface="Calibri"/>
                <a:cs typeface="Calibri"/>
              </a:rPr>
              <a:t>need</a:t>
            </a:r>
            <a:r>
              <a:rPr sz="1800" spc="-25" dirty="0">
                <a:latin typeface="Calibri"/>
                <a:cs typeface="Calibri"/>
              </a:rPr>
              <a:t> </a:t>
            </a:r>
            <a:r>
              <a:rPr sz="1800" dirty="0">
                <a:latin typeface="Calibri"/>
                <a:cs typeface="Calibri"/>
              </a:rPr>
              <a:t>to</a:t>
            </a:r>
            <a:r>
              <a:rPr sz="1800" spc="-30" dirty="0">
                <a:latin typeface="Calibri"/>
                <a:cs typeface="Calibri"/>
              </a:rPr>
              <a:t> </a:t>
            </a:r>
            <a:r>
              <a:rPr sz="1800" dirty="0">
                <a:latin typeface="Calibri"/>
                <a:cs typeface="Calibri"/>
              </a:rPr>
              <a:t>become</a:t>
            </a:r>
            <a:r>
              <a:rPr sz="1800" spc="-30" dirty="0">
                <a:latin typeface="Calibri"/>
                <a:cs typeface="Calibri"/>
              </a:rPr>
              <a:t> </a:t>
            </a:r>
            <a:r>
              <a:rPr sz="1800" spc="-10" dirty="0">
                <a:latin typeface="Calibri"/>
                <a:cs typeface="Calibri"/>
              </a:rPr>
              <a:t>permitted</a:t>
            </a:r>
            <a:r>
              <a:rPr sz="1800" spc="-25" dirty="0">
                <a:latin typeface="Calibri"/>
                <a:cs typeface="Calibri"/>
              </a:rPr>
              <a:t> </a:t>
            </a:r>
            <a:r>
              <a:rPr sz="1800" dirty="0">
                <a:latin typeface="Calibri"/>
                <a:cs typeface="Calibri"/>
              </a:rPr>
              <a:t>in</a:t>
            </a:r>
            <a:r>
              <a:rPr sz="1800" spc="-20" dirty="0">
                <a:latin typeface="Calibri"/>
                <a:cs typeface="Calibri"/>
              </a:rPr>
              <a:t> </a:t>
            </a:r>
            <a:r>
              <a:rPr sz="1800" dirty="0">
                <a:latin typeface="Calibri"/>
                <a:cs typeface="Calibri"/>
              </a:rPr>
              <a:t>a</a:t>
            </a:r>
            <a:r>
              <a:rPr sz="1800" spc="-30" dirty="0">
                <a:latin typeface="Calibri"/>
                <a:cs typeface="Calibri"/>
              </a:rPr>
              <a:t> </a:t>
            </a:r>
            <a:r>
              <a:rPr sz="1800" spc="-10" dirty="0">
                <a:latin typeface="Calibri"/>
                <a:cs typeface="Calibri"/>
              </a:rPr>
              <a:t>commercial</a:t>
            </a:r>
            <a:r>
              <a:rPr sz="1800" spc="-20" dirty="0">
                <a:latin typeface="Calibri"/>
                <a:cs typeface="Calibri"/>
              </a:rPr>
              <a:t> </a:t>
            </a:r>
            <a:r>
              <a:rPr sz="1800" dirty="0">
                <a:latin typeface="Calibri"/>
                <a:cs typeface="Calibri"/>
              </a:rPr>
              <a:t>facility</a:t>
            </a:r>
            <a:r>
              <a:rPr sz="1800" spc="-25" dirty="0">
                <a:latin typeface="Calibri"/>
                <a:cs typeface="Calibri"/>
              </a:rPr>
              <a:t> </a:t>
            </a:r>
            <a:r>
              <a:rPr sz="1800" dirty="0">
                <a:latin typeface="Calibri"/>
                <a:cs typeface="Calibri"/>
              </a:rPr>
              <a:t>if</a:t>
            </a:r>
            <a:r>
              <a:rPr sz="1800" spc="-30" dirty="0">
                <a:latin typeface="Calibri"/>
                <a:cs typeface="Calibri"/>
              </a:rPr>
              <a:t> </a:t>
            </a:r>
            <a:r>
              <a:rPr sz="1800" dirty="0">
                <a:latin typeface="Calibri"/>
                <a:cs typeface="Calibri"/>
              </a:rPr>
              <a:t>my</a:t>
            </a:r>
            <a:r>
              <a:rPr sz="1800" spc="-25" dirty="0">
                <a:latin typeface="Calibri"/>
                <a:cs typeface="Calibri"/>
              </a:rPr>
              <a:t> CFO </a:t>
            </a:r>
            <a:r>
              <a:rPr sz="1800" dirty="0">
                <a:latin typeface="Calibri"/>
                <a:cs typeface="Calibri"/>
              </a:rPr>
              <a:t>business</a:t>
            </a:r>
            <a:r>
              <a:rPr sz="1800" spc="-35" dirty="0">
                <a:latin typeface="Calibri"/>
                <a:cs typeface="Calibri"/>
              </a:rPr>
              <a:t> </a:t>
            </a:r>
            <a:r>
              <a:rPr sz="1800" dirty="0">
                <a:latin typeface="Calibri"/>
                <a:cs typeface="Calibri"/>
              </a:rPr>
              <a:t>exceeds</a:t>
            </a:r>
            <a:r>
              <a:rPr sz="1800" spc="-40" dirty="0">
                <a:latin typeface="Calibri"/>
                <a:cs typeface="Calibri"/>
              </a:rPr>
              <a:t> </a:t>
            </a:r>
            <a:r>
              <a:rPr sz="1800" dirty="0">
                <a:latin typeface="Calibri"/>
                <a:cs typeface="Calibri"/>
              </a:rPr>
              <a:t>gross</a:t>
            </a:r>
            <a:r>
              <a:rPr sz="1800" spc="-40" dirty="0">
                <a:latin typeface="Calibri"/>
                <a:cs typeface="Calibri"/>
              </a:rPr>
              <a:t> </a:t>
            </a:r>
            <a:r>
              <a:rPr sz="1800" dirty="0">
                <a:latin typeface="Calibri"/>
                <a:cs typeface="Calibri"/>
              </a:rPr>
              <a:t>annual</a:t>
            </a:r>
            <a:r>
              <a:rPr sz="1800" spc="-30" dirty="0">
                <a:latin typeface="Calibri"/>
                <a:cs typeface="Calibri"/>
              </a:rPr>
              <a:t> </a:t>
            </a:r>
            <a:r>
              <a:rPr sz="1800" dirty="0">
                <a:latin typeface="Calibri"/>
                <a:cs typeface="Calibri"/>
              </a:rPr>
              <a:t>sales</a:t>
            </a:r>
            <a:r>
              <a:rPr sz="1800" spc="-35" dirty="0">
                <a:latin typeface="Calibri"/>
                <a:cs typeface="Calibri"/>
              </a:rPr>
              <a:t> </a:t>
            </a:r>
            <a:r>
              <a:rPr sz="1800" dirty="0">
                <a:latin typeface="Calibri"/>
                <a:cs typeface="Calibri"/>
              </a:rPr>
              <a:t>of</a:t>
            </a:r>
            <a:r>
              <a:rPr sz="1800" spc="335" dirty="0">
                <a:latin typeface="Calibri"/>
                <a:cs typeface="Calibri"/>
              </a:rPr>
              <a:t> </a:t>
            </a:r>
            <a:r>
              <a:rPr lang="en-US" sz="1800" spc="335" dirty="0">
                <a:latin typeface="Calibri"/>
                <a:cs typeface="Calibri"/>
              </a:rPr>
              <a:t>$</a:t>
            </a:r>
            <a:r>
              <a:rPr sz="1800" dirty="0">
                <a:latin typeface="Calibri"/>
                <a:cs typeface="Calibri"/>
              </a:rPr>
              <a:t>75,000</a:t>
            </a:r>
            <a:r>
              <a:rPr sz="1800" spc="-40"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CFO</a:t>
            </a:r>
            <a:r>
              <a:rPr sz="1800" spc="-35" dirty="0">
                <a:latin typeface="Calibri"/>
                <a:cs typeface="Calibri"/>
              </a:rPr>
              <a:t> </a:t>
            </a:r>
            <a:r>
              <a:rPr sz="1800" dirty="0">
                <a:latin typeface="Calibri"/>
                <a:cs typeface="Calibri"/>
              </a:rPr>
              <a:t>A</a:t>
            </a:r>
            <a:r>
              <a:rPr sz="1800" spc="-30" dirty="0">
                <a:latin typeface="Calibri"/>
                <a:cs typeface="Calibri"/>
              </a:rPr>
              <a:t> </a:t>
            </a:r>
            <a:r>
              <a:rPr sz="1800" dirty="0">
                <a:latin typeface="Calibri"/>
                <a:cs typeface="Calibri"/>
              </a:rPr>
              <a:t>or</a:t>
            </a:r>
            <a:r>
              <a:rPr sz="1800" spc="-40" dirty="0">
                <a:latin typeface="Calibri"/>
                <a:cs typeface="Calibri"/>
              </a:rPr>
              <a:t> </a:t>
            </a:r>
            <a:r>
              <a:rPr lang="en-US" sz="1800" spc="-40" dirty="0">
                <a:latin typeface="Calibri"/>
                <a:cs typeface="Calibri"/>
              </a:rPr>
              <a:t>$</a:t>
            </a:r>
            <a:r>
              <a:rPr sz="1800" dirty="0">
                <a:latin typeface="Calibri"/>
                <a:cs typeface="Calibri"/>
              </a:rPr>
              <a:t>150,000</a:t>
            </a:r>
            <a:r>
              <a:rPr sz="1800" spc="-45" dirty="0">
                <a:latin typeface="Calibri"/>
                <a:cs typeface="Calibri"/>
              </a:rPr>
              <a:t> </a:t>
            </a:r>
            <a:r>
              <a:rPr sz="1800" dirty="0">
                <a:latin typeface="Calibri"/>
                <a:cs typeface="Calibri"/>
              </a:rPr>
              <a:t>for</a:t>
            </a:r>
            <a:r>
              <a:rPr sz="1800" spc="-40" dirty="0">
                <a:latin typeface="Calibri"/>
                <a:cs typeface="Calibri"/>
              </a:rPr>
              <a:t> </a:t>
            </a:r>
            <a:r>
              <a:rPr sz="1800" dirty="0">
                <a:latin typeface="Calibri"/>
                <a:cs typeface="Calibri"/>
              </a:rPr>
              <a:t>CFO</a:t>
            </a:r>
            <a:r>
              <a:rPr sz="1800" spc="-35" dirty="0">
                <a:latin typeface="Calibri"/>
                <a:cs typeface="Calibri"/>
              </a:rPr>
              <a:t> </a:t>
            </a:r>
            <a:r>
              <a:rPr sz="1800" dirty="0">
                <a:latin typeface="Calibri"/>
                <a:cs typeface="Calibri"/>
              </a:rPr>
              <a:t>B</a:t>
            </a:r>
            <a:r>
              <a:rPr sz="1800" spc="-40" dirty="0">
                <a:latin typeface="Calibri"/>
                <a:cs typeface="Calibri"/>
              </a:rPr>
              <a:t> </a:t>
            </a:r>
            <a:r>
              <a:rPr sz="1800" dirty="0">
                <a:latin typeface="Calibri"/>
                <a:cs typeface="Calibri"/>
              </a:rPr>
              <a:t>per</a:t>
            </a:r>
            <a:r>
              <a:rPr sz="1800" spc="-40" dirty="0">
                <a:latin typeface="Calibri"/>
                <a:cs typeface="Calibri"/>
              </a:rPr>
              <a:t> </a:t>
            </a:r>
            <a:r>
              <a:rPr sz="1800" spc="-10" dirty="0">
                <a:latin typeface="Calibri"/>
                <a:cs typeface="Calibri"/>
              </a:rPr>
              <a:t>year.</a:t>
            </a:r>
            <a:endParaRPr sz="1800" dirty="0">
              <a:latin typeface="Calibri"/>
              <a:cs typeface="Calibri"/>
            </a:endParaRPr>
          </a:p>
        </p:txBody>
      </p:sp>
      <p:pic>
        <p:nvPicPr>
          <p:cNvPr id="4" name="object 4"/>
          <p:cNvPicPr/>
          <p:nvPr/>
        </p:nvPicPr>
        <p:blipFill>
          <a:blip r:embed="rId2" cstate="print"/>
          <a:stretch>
            <a:fillRect/>
          </a:stretch>
        </p:blipFill>
        <p:spPr>
          <a:xfrm>
            <a:off x="178307" y="262127"/>
            <a:ext cx="2229612" cy="466344"/>
          </a:xfrm>
          <a:prstGeom prst="rect">
            <a:avLst/>
          </a:prstGeom>
        </p:spPr>
      </p:pic>
      <p:sp>
        <p:nvSpPr>
          <p:cNvPr id="5" name="object 5"/>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6" name="object 6"/>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7" name="object 7"/>
          <p:cNvSpPr txBox="1"/>
          <p:nvPr/>
        </p:nvSpPr>
        <p:spPr>
          <a:xfrm>
            <a:off x="11126469" y="6424465"/>
            <a:ext cx="283210" cy="211454"/>
          </a:xfrm>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z="1200" spc="-25" dirty="0">
                <a:latin typeface="Verdana"/>
                <a:cs typeface="Verdana"/>
              </a:rPr>
              <a:t>17</a:t>
            </a:fld>
            <a:endParaRPr sz="1200">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1832"/>
            <a:ext cx="12192000" cy="975360"/>
          </a:xfrm>
          <a:custGeom>
            <a:avLst/>
            <a:gdLst/>
            <a:ahLst/>
            <a:cxnLst/>
            <a:rect l="l" t="t" r="r" b="b"/>
            <a:pathLst>
              <a:path w="12192000" h="975360">
                <a:moveTo>
                  <a:pt x="12192000" y="0"/>
                </a:moveTo>
                <a:lnTo>
                  <a:pt x="0" y="0"/>
                </a:lnTo>
                <a:lnTo>
                  <a:pt x="0" y="975360"/>
                </a:lnTo>
                <a:lnTo>
                  <a:pt x="12192000" y="975360"/>
                </a:lnTo>
                <a:lnTo>
                  <a:pt x="12192000" y="0"/>
                </a:lnTo>
                <a:close/>
              </a:path>
            </a:pathLst>
          </a:custGeom>
          <a:solidFill>
            <a:srgbClr val="660066"/>
          </a:solidFill>
        </p:spPr>
        <p:txBody>
          <a:bodyPr wrap="square" lIns="0" tIns="0" rIns="0" bIns="0" rtlCol="0"/>
          <a:lstStyle/>
          <a:p>
            <a:endParaRPr/>
          </a:p>
        </p:txBody>
      </p:sp>
      <p:sp>
        <p:nvSpPr>
          <p:cNvPr id="3" name="object 3"/>
          <p:cNvSpPr txBox="1"/>
          <p:nvPr/>
        </p:nvSpPr>
        <p:spPr>
          <a:xfrm>
            <a:off x="585807" y="1094710"/>
            <a:ext cx="4651375" cy="574675"/>
          </a:xfrm>
          <a:prstGeom prst="rect">
            <a:avLst/>
          </a:prstGeom>
        </p:spPr>
        <p:txBody>
          <a:bodyPr vert="horz" wrap="square" lIns="0" tIns="12700" rIns="0" bIns="0" rtlCol="0">
            <a:spAutoFit/>
          </a:bodyPr>
          <a:lstStyle/>
          <a:p>
            <a:pPr marL="12700">
              <a:lnSpc>
                <a:spcPct val="100000"/>
              </a:lnSpc>
              <a:spcBef>
                <a:spcPts val="100"/>
              </a:spcBef>
            </a:pPr>
            <a:r>
              <a:rPr sz="3600" b="1" spc="-20" dirty="0">
                <a:solidFill>
                  <a:srgbClr val="FFFFFF"/>
                </a:solidFill>
                <a:latin typeface="Calibri"/>
                <a:cs typeface="Calibri"/>
              </a:rPr>
              <a:t>Self-</a:t>
            </a:r>
            <a:r>
              <a:rPr sz="3600" b="1" dirty="0">
                <a:solidFill>
                  <a:srgbClr val="FFFFFF"/>
                </a:solidFill>
                <a:latin typeface="Calibri"/>
                <a:cs typeface="Calibri"/>
              </a:rPr>
              <a:t>Inspection</a:t>
            </a:r>
            <a:r>
              <a:rPr sz="3600" b="1" spc="-125" dirty="0">
                <a:solidFill>
                  <a:srgbClr val="FFFFFF"/>
                </a:solidFill>
                <a:latin typeface="Calibri"/>
                <a:cs typeface="Calibri"/>
              </a:rPr>
              <a:t> </a:t>
            </a:r>
            <a:r>
              <a:rPr sz="3600" b="1" spc="-10" dirty="0">
                <a:solidFill>
                  <a:srgbClr val="FFFFFF"/>
                </a:solidFill>
                <a:latin typeface="Calibri"/>
                <a:cs typeface="Calibri"/>
              </a:rPr>
              <a:t>Checklist</a:t>
            </a:r>
            <a:endParaRPr sz="3600" dirty="0">
              <a:latin typeface="Calibri"/>
              <a:cs typeface="Calibri"/>
            </a:endParaRPr>
          </a:p>
        </p:txBody>
      </p:sp>
      <p:sp>
        <p:nvSpPr>
          <p:cNvPr id="4" name="object 4"/>
          <p:cNvSpPr txBox="1"/>
          <p:nvPr/>
        </p:nvSpPr>
        <p:spPr>
          <a:xfrm>
            <a:off x="-157559" y="2079960"/>
            <a:ext cx="6224270" cy="320601"/>
          </a:xfrm>
          <a:prstGeom prst="rect">
            <a:avLst/>
          </a:prstGeom>
        </p:spPr>
        <p:txBody>
          <a:bodyPr vert="horz" wrap="square" lIns="0" tIns="12700" rIns="0" bIns="0" rtlCol="0">
            <a:spAutoFit/>
          </a:bodyPr>
          <a:lstStyle/>
          <a:p>
            <a:pPr marL="12700">
              <a:lnSpc>
                <a:spcPct val="100000"/>
              </a:lnSpc>
              <a:spcBef>
                <a:spcPts val="100"/>
              </a:spcBef>
            </a:pPr>
            <a:r>
              <a:rPr lang="en-US" sz="2000" dirty="0">
                <a:latin typeface="Calibri"/>
                <a:cs typeface="Calibri"/>
              </a:rPr>
              <a:t>		</a:t>
            </a:r>
            <a:r>
              <a:rPr lang="en-US" sz="2000" dirty="0">
                <a:latin typeface="Calibri"/>
                <a:cs typeface="Calibri"/>
                <a:hlinkClick r:id="rId2"/>
              </a:rPr>
              <a:t>Self Inspection Checklist</a:t>
            </a:r>
            <a:endParaRPr sz="2000" dirty="0">
              <a:latin typeface="Calibri"/>
              <a:cs typeface="Calibri"/>
            </a:endParaRPr>
          </a:p>
        </p:txBody>
      </p:sp>
      <p:pic>
        <p:nvPicPr>
          <p:cNvPr id="5" name="object 5"/>
          <p:cNvPicPr/>
          <p:nvPr/>
        </p:nvPicPr>
        <p:blipFill>
          <a:blip r:embed="rId3" cstate="print"/>
          <a:stretch>
            <a:fillRect/>
          </a:stretch>
        </p:blipFill>
        <p:spPr>
          <a:xfrm>
            <a:off x="178307" y="262127"/>
            <a:ext cx="2229612" cy="466344"/>
          </a:xfrm>
          <a:prstGeom prst="rect">
            <a:avLst/>
          </a:prstGeom>
        </p:spPr>
      </p:pic>
      <p:sp>
        <p:nvSpPr>
          <p:cNvPr id="6" name="object 6"/>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sz="1400" b="0" dirty="0">
                <a:solidFill>
                  <a:srgbClr val="000000"/>
                </a:solidFill>
                <a:latin typeface="Century Gothic"/>
                <a:cs typeface="Century Gothic"/>
              </a:rPr>
              <a:t>Environmental</a:t>
            </a:r>
            <a:r>
              <a:rPr sz="1400" b="0" spc="-50" dirty="0">
                <a:solidFill>
                  <a:srgbClr val="000000"/>
                </a:solidFill>
                <a:latin typeface="Century Gothic"/>
                <a:cs typeface="Century Gothic"/>
              </a:rPr>
              <a:t> </a:t>
            </a:r>
            <a:r>
              <a:rPr sz="1400" b="0" dirty="0">
                <a:solidFill>
                  <a:srgbClr val="000000"/>
                </a:solidFill>
                <a:latin typeface="Century Gothic"/>
                <a:cs typeface="Century Gothic"/>
              </a:rPr>
              <a:t>Management</a:t>
            </a:r>
            <a:r>
              <a:rPr sz="1400" b="0" spc="-50" dirty="0">
                <a:solidFill>
                  <a:srgbClr val="000000"/>
                </a:solidFill>
                <a:latin typeface="Century Gothic"/>
                <a:cs typeface="Century Gothic"/>
              </a:rPr>
              <a:t> </a:t>
            </a:r>
            <a:r>
              <a:rPr sz="1400" b="0" spc="-10" dirty="0">
                <a:solidFill>
                  <a:srgbClr val="000000"/>
                </a:solidFill>
                <a:latin typeface="Century Gothic"/>
                <a:cs typeface="Century Gothic"/>
              </a:rPr>
              <a:t>Department</a:t>
            </a:r>
            <a:endParaRPr sz="1400">
              <a:latin typeface="Century Gothic"/>
              <a:cs typeface="Century Gothic"/>
            </a:endParaRPr>
          </a:p>
        </p:txBody>
      </p:sp>
      <p:sp>
        <p:nvSpPr>
          <p:cNvPr id="7" name="object 7"/>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706515" y="2563329"/>
            <a:ext cx="3176699" cy="4059700"/>
          </a:xfrm>
          <a:prstGeom prst="rect">
            <a:avLst/>
          </a:prstGeom>
        </p:spPr>
      </p:pic>
      <p:pic>
        <p:nvPicPr>
          <p:cNvPr id="9" name="object 9"/>
          <p:cNvPicPr/>
          <p:nvPr/>
        </p:nvPicPr>
        <p:blipFill>
          <a:blip r:embed="rId5" cstate="print"/>
          <a:stretch>
            <a:fillRect/>
          </a:stretch>
        </p:blipFill>
        <p:spPr>
          <a:xfrm>
            <a:off x="4472749" y="2575927"/>
            <a:ext cx="3187924" cy="4059992"/>
          </a:xfrm>
          <a:prstGeom prst="rect">
            <a:avLst/>
          </a:prstGeom>
        </p:spPr>
      </p:pic>
      <p:pic>
        <p:nvPicPr>
          <p:cNvPr id="10" name="object 10"/>
          <p:cNvPicPr/>
          <p:nvPr/>
        </p:nvPicPr>
        <p:blipFill>
          <a:blip r:embed="rId6" cstate="print"/>
          <a:stretch>
            <a:fillRect/>
          </a:stretch>
        </p:blipFill>
        <p:spPr>
          <a:xfrm>
            <a:off x="8839200" y="3048000"/>
            <a:ext cx="2010947" cy="2475011"/>
          </a:xfrm>
          <a:prstGeom prst="rect">
            <a:avLst/>
          </a:prstGeom>
        </p:spPr>
      </p:pic>
      <p:sp>
        <p:nvSpPr>
          <p:cNvPr id="11" name="object 11"/>
          <p:cNvSpPr txBox="1"/>
          <p:nvPr/>
        </p:nvSpPr>
        <p:spPr>
          <a:xfrm>
            <a:off x="11126469" y="6424465"/>
            <a:ext cx="283210" cy="211454"/>
          </a:xfrm>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z="1200" spc="-25" dirty="0">
                <a:latin typeface="Verdana"/>
                <a:cs typeface="Verdana"/>
              </a:rPr>
              <a:t>18</a:t>
            </a:fld>
            <a:endParaRPr sz="1200">
              <a:latin typeface="Verdana"/>
              <a:cs typeface="Verdana"/>
            </a:endParaRPr>
          </a:p>
        </p:txBody>
      </p:sp>
      <p:sp>
        <p:nvSpPr>
          <p:cNvPr id="12" name="Arrow: Right 11">
            <a:extLst>
              <a:ext uri="{FF2B5EF4-FFF2-40B4-BE49-F238E27FC236}">
                <a16:creationId xmlns:a16="http://schemas.microsoft.com/office/drawing/2014/main" id="{729B6991-1159-84BA-A872-9AC2AFB55D4E}"/>
              </a:ext>
            </a:extLst>
          </p:cNvPr>
          <p:cNvSpPr/>
          <p:nvPr/>
        </p:nvSpPr>
        <p:spPr>
          <a:xfrm>
            <a:off x="706515" y="2070070"/>
            <a:ext cx="838200" cy="3206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3FAA2E-4EE7-C1C4-F595-C7DC96D5120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6615C47-6811-C3BF-5CC8-D855696EF119}"/>
              </a:ext>
            </a:extLst>
          </p:cNvPr>
          <p:cNvSpPr/>
          <p:nvPr/>
        </p:nvSpPr>
        <p:spPr>
          <a:xfrm>
            <a:off x="0" y="941832"/>
            <a:ext cx="12192000" cy="975360"/>
          </a:xfrm>
          <a:custGeom>
            <a:avLst/>
            <a:gdLst/>
            <a:ahLst/>
            <a:cxnLst/>
            <a:rect l="l" t="t" r="r" b="b"/>
            <a:pathLst>
              <a:path w="12192000" h="975360">
                <a:moveTo>
                  <a:pt x="12192000" y="0"/>
                </a:moveTo>
                <a:lnTo>
                  <a:pt x="0" y="0"/>
                </a:lnTo>
                <a:lnTo>
                  <a:pt x="0" y="975360"/>
                </a:lnTo>
                <a:lnTo>
                  <a:pt x="12192000" y="975360"/>
                </a:lnTo>
                <a:lnTo>
                  <a:pt x="12192000" y="0"/>
                </a:lnTo>
                <a:close/>
              </a:path>
            </a:pathLst>
          </a:custGeom>
          <a:solidFill>
            <a:srgbClr val="660066"/>
          </a:solidFill>
        </p:spPr>
        <p:txBody>
          <a:bodyPr wrap="square" lIns="0" tIns="0" rIns="0" bIns="0" rtlCol="0"/>
          <a:lstStyle/>
          <a:p>
            <a:endParaRPr/>
          </a:p>
        </p:txBody>
      </p:sp>
      <p:sp>
        <p:nvSpPr>
          <p:cNvPr id="3" name="object 3">
            <a:extLst>
              <a:ext uri="{FF2B5EF4-FFF2-40B4-BE49-F238E27FC236}">
                <a16:creationId xmlns:a16="http://schemas.microsoft.com/office/drawing/2014/main" id="{9129D4E7-CE5E-249A-EB58-F067DACCC9C0}"/>
              </a:ext>
            </a:extLst>
          </p:cNvPr>
          <p:cNvSpPr txBox="1"/>
          <p:nvPr/>
        </p:nvSpPr>
        <p:spPr>
          <a:xfrm>
            <a:off x="444500" y="1065987"/>
            <a:ext cx="4651375" cy="574675"/>
          </a:xfrm>
          <a:prstGeom prst="rect">
            <a:avLst/>
          </a:prstGeom>
        </p:spPr>
        <p:txBody>
          <a:bodyPr vert="horz" wrap="square" lIns="0" tIns="12700" rIns="0" bIns="0" rtlCol="0">
            <a:spAutoFit/>
          </a:bodyPr>
          <a:lstStyle/>
          <a:p>
            <a:pPr marL="12700">
              <a:lnSpc>
                <a:spcPct val="100000"/>
              </a:lnSpc>
              <a:spcBef>
                <a:spcPts val="100"/>
              </a:spcBef>
            </a:pPr>
            <a:r>
              <a:rPr lang="en-US" sz="3600" b="1" spc="-20" dirty="0">
                <a:solidFill>
                  <a:srgbClr val="FFFFFF"/>
                </a:solidFill>
                <a:latin typeface="Calibri"/>
                <a:cs typeface="Calibri"/>
              </a:rPr>
              <a:t>Questions?</a:t>
            </a:r>
            <a:endParaRPr sz="3600" dirty="0">
              <a:latin typeface="Calibri"/>
              <a:cs typeface="Calibri"/>
            </a:endParaRPr>
          </a:p>
        </p:txBody>
      </p:sp>
      <p:pic>
        <p:nvPicPr>
          <p:cNvPr id="5" name="object 5">
            <a:extLst>
              <a:ext uri="{FF2B5EF4-FFF2-40B4-BE49-F238E27FC236}">
                <a16:creationId xmlns:a16="http://schemas.microsoft.com/office/drawing/2014/main" id="{4D51844E-F13B-47F7-5257-900200648240}"/>
              </a:ext>
            </a:extLst>
          </p:cNvPr>
          <p:cNvPicPr/>
          <p:nvPr/>
        </p:nvPicPr>
        <p:blipFill>
          <a:blip r:embed="rId2" cstate="print"/>
          <a:stretch>
            <a:fillRect/>
          </a:stretch>
        </p:blipFill>
        <p:spPr>
          <a:xfrm>
            <a:off x="178307" y="262127"/>
            <a:ext cx="2229612" cy="466344"/>
          </a:xfrm>
          <a:prstGeom prst="rect">
            <a:avLst/>
          </a:prstGeom>
        </p:spPr>
      </p:pic>
      <p:sp>
        <p:nvSpPr>
          <p:cNvPr id="6" name="object 6">
            <a:extLst>
              <a:ext uri="{FF2B5EF4-FFF2-40B4-BE49-F238E27FC236}">
                <a16:creationId xmlns:a16="http://schemas.microsoft.com/office/drawing/2014/main" id="{7548C6DB-1692-6D80-DEDA-EFC9C043BB21}"/>
              </a:ext>
            </a:extLst>
          </p:cNvPr>
          <p:cNvSpPr txBox="1">
            <a:spLocks noGrp="1"/>
          </p:cNvSpPr>
          <p:nvPr>
            <p:ph type="ctrTitle"/>
          </p:nvPr>
        </p:nvSpPr>
        <p:spPr>
          <a:prstGeom prst="rect">
            <a:avLst/>
          </a:prstGeom>
        </p:spPr>
        <p:txBody>
          <a:bodyPr vert="horz" wrap="square" lIns="0" tIns="13335" rIns="0" bIns="0" rtlCol="0">
            <a:spAutoFit/>
          </a:bodyPr>
          <a:lstStyle/>
          <a:p>
            <a:pPr marL="12700">
              <a:lnSpc>
                <a:spcPct val="100000"/>
              </a:lnSpc>
              <a:spcBef>
                <a:spcPts val="105"/>
              </a:spcBef>
            </a:pPr>
            <a:r>
              <a:rPr sz="1400" b="0" dirty="0">
                <a:solidFill>
                  <a:srgbClr val="000000"/>
                </a:solidFill>
                <a:latin typeface="Century Gothic"/>
                <a:cs typeface="Century Gothic"/>
              </a:rPr>
              <a:t>Environmental</a:t>
            </a:r>
            <a:r>
              <a:rPr sz="1400" b="0" spc="-50" dirty="0">
                <a:solidFill>
                  <a:srgbClr val="000000"/>
                </a:solidFill>
                <a:latin typeface="Century Gothic"/>
                <a:cs typeface="Century Gothic"/>
              </a:rPr>
              <a:t> </a:t>
            </a:r>
            <a:r>
              <a:rPr sz="1400" b="0" dirty="0">
                <a:solidFill>
                  <a:srgbClr val="000000"/>
                </a:solidFill>
                <a:latin typeface="Century Gothic"/>
                <a:cs typeface="Century Gothic"/>
              </a:rPr>
              <a:t>Management</a:t>
            </a:r>
            <a:r>
              <a:rPr sz="1400" b="0" spc="-50" dirty="0">
                <a:solidFill>
                  <a:srgbClr val="000000"/>
                </a:solidFill>
                <a:latin typeface="Century Gothic"/>
                <a:cs typeface="Century Gothic"/>
              </a:rPr>
              <a:t> </a:t>
            </a:r>
            <a:r>
              <a:rPr sz="1400" b="0" spc="-10" dirty="0">
                <a:solidFill>
                  <a:srgbClr val="000000"/>
                </a:solidFill>
                <a:latin typeface="Century Gothic"/>
                <a:cs typeface="Century Gothic"/>
              </a:rPr>
              <a:t>Department</a:t>
            </a:r>
            <a:endParaRPr sz="1400">
              <a:latin typeface="Century Gothic"/>
              <a:cs typeface="Century Gothic"/>
            </a:endParaRPr>
          </a:p>
        </p:txBody>
      </p:sp>
      <p:sp>
        <p:nvSpPr>
          <p:cNvPr id="7" name="object 7">
            <a:extLst>
              <a:ext uri="{FF2B5EF4-FFF2-40B4-BE49-F238E27FC236}">
                <a16:creationId xmlns:a16="http://schemas.microsoft.com/office/drawing/2014/main" id="{BD73A28B-A39D-767C-92D7-0CB057B8FC30}"/>
              </a:ext>
            </a:extLst>
          </p:cNvPr>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11" name="object 11">
            <a:extLst>
              <a:ext uri="{FF2B5EF4-FFF2-40B4-BE49-F238E27FC236}">
                <a16:creationId xmlns:a16="http://schemas.microsoft.com/office/drawing/2014/main" id="{33489EDD-86E4-D67B-3318-9DF2ED15F09B}"/>
              </a:ext>
            </a:extLst>
          </p:cNvPr>
          <p:cNvSpPr txBox="1"/>
          <p:nvPr/>
        </p:nvSpPr>
        <p:spPr>
          <a:xfrm>
            <a:off x="11126469" y="6424465"/>
            <a:ext cx="283210" cy="211454"/>
          </a:xfrm>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z="1200" spc="-25" dirty="0">
                <a:latin typeface="Verdana"/>
                <a:cs typeface="Verdana"/>
              </a:rPr>
              <a:t>19</a:t>
            </a:fld>
            <a:endParaRPr sz="1200">
              <a:latin typeface="Verdana"/>
              <a:cs typeface="Verdana"/>
            </a:endParaRPr>
          </a:p>
        </p:txBody>
      </p:sp>
      <p:pic>
        <p:nvPicPr>
          <p:cNvPr id="14" name="Picture 13" descr="A picture containing text&#10;&#10;AI-generated content may be incorrect.">
            <a:extLst>
              <a:ext uri="{FF2B5EF4-FFF2-40B4-BE49-F238E27FC236}">
                <a16:creationId xmlns:a16="http://schemas.microsoft.com/office/drawing/2014/main" id="{ECA65295-4C1A-C761-66E6-25C2E9B4B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069866"/>
            <a:ext cx="7742283" cy="4521041"/>
          </a:xfrm>
          <a:prstGeom prst="rect">
            <a:avLst/>
          </a:prstGeom>
        </p:spPr>
      </p:pic>
    </p:spTree>
    <p:extLst>
      <p:ext uri="{BB962C8B-B14F-4D97-AF65-F5344CB8AC3E}">
        <p14:creationId xmlns:p14="http://schemas.microsoft.com/office/powerpoint/2010/main" val="147143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0680" y="1122287"/>
            <a:ext cx="10970640" cy="647192"/>
          </a:xfrm>
          <a:prstGeom prst="rect">
            <a:avLst/>
          </a:prstGeom>
        </p:spPr>
        <p:txBody>
          <a:bodyPr vert="horz" wrap="square" lIns="0" tIns="12700" rIns="0" bIns="0" rtlCol="0">
            <a:spAutoFit/>
          </a:bodyPr>
          <a:lstStyle/>
          <a:p>
            <a:pPr marL="155575">
              <a:lnSpc>
                <a:spcPct val="100000"/>
              </a:lnSpc>
              <a:spcBef>
                <a:spcPts val="100"/>
              </a:spcBef>
            </a:pPr>
            <a:r>
              <a:rPr dirty="0"/>
              <a:t>Cottage</a:t>
            </a:r>
            <a:r>
              <a:rPr spc="-75" dirty="0"/>
              <a:t> </a:t>
            </a:r>
            <a:r>
              <a:rPr dirty="0"/>
              <a:t>Food</a:t>
            </a:r>
            <a:r>
              <a:rPr spc="-55" dirty="0"/>
              <a:t> </a:t>
            </a:r>
            <a:r>
              <a:rPr dirty="0"/>
              <a:t>Operation</a:t>
            </a:r>
            <a:r>
              <a:rPr spc="-65" dirty="0"/>
              <a:t> </a:t>
            </a:r>
            <a:r>
              <a:rPr dirty="0"/>
              <a:t>-</a:t>
            </a:r>
            <a:r>
              <a:rPr spc="-80" dirty="0"/>
              <a:t> </a:t>
            </a:r>
            <a:r>
              <a:rPr spc="-25" dirty="0"/>
              <a:t>CFO</a:t>
            </a:r>
          </a:p>
        </p:txBody>
      </p:sp>
      <p:sp>
        <p:nvSpPr>
          <p:cNvPr id="4" name="object 4"/>
          <p:cNvSpPr txBox="1">
            <a:spLocks noGrp="1"/>
          </p:cNvSpPr>
          <p:nvPr>
            <p:ph type="body" idx="1"/>
          </p:nvPr>
        </p:nvSpPr>
        <p:spPr>
          <a:xfrm>
            <a:off x="563245" y="2151469"/>
            <a:ext cx="7818755" cy="3429144"/>
          </a:xfrm>
          <a:prstGeom prst="rect">
            <a:avLst/>
          </a:prstGeom>
        </p:spPr>
        <p:txBody>
          <a:bodyPr vert="horz" wrap="square" lIns="0" tIns="165100" rIns="0" bIns="0" rtlCol="0">
            <a:spAutoFit/>
          </a:bodyPr>
          <a:lstStyle/>
          <a:p>
            <a:pPr marL="206375">
              <a:lnSpc>
                <a:spcPct val="100000"/>
              </a:lnSpc>
              <a:spcBef>
                <a:spcPts val="1300"/>
              </a:spcBef>
            </a:pPr>
            <a:r>
              <a:rPr dirty="0"/>
              <a:t>The</a:t>
            </a:r>
            <a:r>
              <a:rPr spc="-55" dirty="0"/>
              <a:t> </a:t>
            </a:r>
            <a:r>
              <a:rPr dirty="0"/>
              <a:t>California</a:t>
            </a:r>
            <a:r>
              <a:rPr spc="-70" dirty="0"/>
              <a:t> </a:t>
            </a:r>
            <a:r>
              <a:rPr dirty="0"/>
              <a:t>Homemade</a:t>
            </a:r>
            <a:r>
              <a:rPr spc="-75" dirty="0"/>
              <a:t> </a:t>
            </a:r>
            <a:r>
              <a:rPr dirty="0"/>
              <a:t>Food</a:t>
            </a:r>
            <a:r>
              <a:rPr spc="-50" dirty="0"/>
              <a:t> </a:t>
            </a:r>
            <a:r>
              <a:rPr dirty="0"/>
              <a:t>Act</a:t>
            </a:r>
            <a:r>
              <a:rPr spc="-85" dirty="0"/>
              <a:t> </a:t>
            </a:r>
            <a:r>
              <a:rPr dirty="0"/>
              <a:t>became</a:t>
            </a:r>
            <a:r>
              <a:rPr spc="-65" dirty="0"/>
              <a:t> </a:t>
            </a:r>
            <a:r>
              <a:rPr spc="-10" dirty="0"/>
              <a:t>effective</a:t>
            </a:r>
            <a:r>
              <a:rPr spc="-45" dirty="0"/>
              <a:t> </a:t>
            </a:r>
            <a:r>
              <a:rPr dirty="0"/>
              <a:t>on</a:t>
            </a:r>
            <a:r>
              <a:rPr spc="-70" dirty="0"/>
              <a:t> </a:t>
            </a:r>
            <a:r>
              <a:rPr dirty="0"/>
              <a:t>January</a:t>
            </a:r>
            <a:r>
              <a:rPr spc="-65" dirty="0"/>
              <a:t> </a:t>
            </a:r>
            <a:r>
              <a:rPr dirty="0"/>
              <a:t>1,</a:t>
            </a:r>
            <a:r>
              <a:rPr spc="-75" dirty="0"/>
              <a:t> </a:t>
            </a:r>
            <a:r>
              <a:rPr spc="-10" dirty="0"/>
              <a:t>2013.</a:t>
            </a:r>
          </a:p>
          <a:p>
            <a:pPr marL="206375" marR="5080">
              <a:lnSpc>
                <a:spcPct val="100000"/>
              </a:lnSpc>
              <a:spcBef>
                <a:spcPts val="1200"/>
              </a:spcBef>
            </a:pPr>
            <a:r>
              <a:rPr dirty="0"/>
              <a:t>This</a:t>
            </a:r>
            <a:r>
              <a:rPr spc="-65" dirty="0"/>
              <a:t> </a:t>
            </a:r>
            <a:r>
              <a:rPr dirty="0"/>
              <a:t>law</a:t>
            </a:r>
            <a:r>
              <a:rPr spc="-70" dirty="0"/>
              <a:t> </a:t>
            </a:r>
            <a:r>
              <a:rPr dirty="0"/>
              <a:t>allows</a:t>
            </a:r>
            <a:r>
              <a:rPr spc="-75" dirty="0"/>
              <a:t> </a:t>
            </a:r>
            <a:r>
              <a:rPr dirty="0"/>
              <a:t>certain</a:t>
            </a:r>
            <a:r>
              <a:rPr spc="-65" dirty="0"/>
              <a:t> </a:t>
            </a:r>
            <a:r>
              <a:rPr u="sng" spc="-10" dirty="0">
                <a:solidFill>
                  <a:srgbClr val="0562C1"/>
                </a:solidFill>
                <a:uFill>
                  <a:solidFill>
                    <a:srgbClr val="0562C1"/>
                  </a:solidFill>
                </a:uFill>
                <a:hlinkClick r:id="rId2"/>
              </a:rPr>
              <a:t>state</a:t>
            </a:r>
            <a:r>
              <a:rPr u="sng" spc="-80" dirty="0">
                <a:solidFill>
                  <a:srgbClr val="0562C1"/>
                </a:solidFill>
                <a:uFill>
                  <a:solidFill>
                    <a:srgbClr val="0562C1"/>
                  </a:solidFill>
                </a:uFill>
                <a:hlinkClick r:id="rId2"/>
              </a:rPr>
              <a:t> </a:t>
            </a:r>
            <a:r>
              <a:rPr u="sng" spc="-10" dirty="0">
                <a:solidFill>
                  <a:srgbClr val="0562C1"/>
                </a:solidFill>
                <a:uFill>
                  <a:solidFill>
                    <a:srgbClr val="0562C1"/>
                  </a:solidFill>
                </a:uFill>
                <a:hlinkClick r:id="rId2"/>
              </a:rPr>
              <a:t>approved</a:t>
            </a:r>
            <a:r>
              <a:rPr u="sng" spc="-50" dirty="0">
                <a:solidFill>
                  <a:srgbClr val="0562C1"/>
                </a:solidFill>
                <a:uFill>
                  <a:solidFill>
                    <a:srgbClr val="0562C1"/>
                  </a:solidFill>
                </a:uFill>
                <a:hlinkClick r:id="rId2"/>
              </a:rPr>
              <a:t> </a:t>
            </a:r>
            <a:r>
              <a:rPr u="sng" dirty="0">
                <a:solidFill>
                  <a:srgbClr val="0562C1"/>
                </a:solidFill>
                <a:uFill>
                  <a:solidFill>
                    <a:srgbClr val="0562C1"/>
                  </a:solidFill>
                </a:uFill>
                <a:hlinkClick r:id="rId2"/>
              </a:rPr>
              <a:t>foods</a:t>
            </a:r>
            <a:r>
              <a:rPr u="none" dirty="0"/>
              <a:t>,</a:t>
            </a:r>
            <a:r>
              <a:rPr u="none" spc="-55" dirty="0"/>
              <a:t> </a:t>
            </a:r>
            <a:r>
              <a:rPr u="none" dirty="0"/>
              <a:t>known</a:t>
            </a:r>
            <a:r>
              <a:rPr u="none" spc="-65" dirty="0"/>
              <a:t> </a:t>
            </a:r>
            <a:r>
              <a:rPr u="none" dirty="0"/>
              <a:t>as</a:t>
            </a:r>
            <a:r>
              <a:rPr u="none" spc="-60" dirty="0"/>
              <a:t> </a:t>
            </a:r>
            <a:r>
              <a:rPr u="none" dirty="0"/>
              <a:t>Cottage</a:t>
            </a:r>
            <a:r>
              <a:rPr u="none" spc="-80" dirty="0"/>
              <a:t> </a:t>
            </a:r>
            <a:r>
              <a:rPr u="none" dirty="0"/>
              <a:t>Foods,</a:t>
            </a:r>
            <a:r>
              <a:rPr u="none" spc="-50" dirty="0"/>
              <a:t> </a:t>
            </a:r>
            <a:r>
              <a:rPr u="none" dirty="0"/>
              <a:t>to</a:t>
            </a:r>
            <a:r>
              <a:rPr u="none" spc="-70" dirty="0"/>
              <a:t> </a:t>
            </a:r>
            <a:r>
              <a:rPr u="none" dirty="0"/>
              <a:t>be</a:t>
            </a:r>
            <a:r>
              <a:rPr u="none" spc="-55" dirty="0"/>
              <a:t> </a:t>
            </a:r>
            <a:r>
              <a:rPr u="none" dirty="0"/>
              <a:t>made</a:t>
            </a:r>
            <a:r>
              <a:rPr u="none" spc="-65" dirty="0"/>
              <a:t> </a:t>
            </a:r>
            <a:r>
              <a:rPr u="none" spc="-25" dirty="0"/>
              <a:t>in </a:t>
            </a:r>
            <a:r>
              <a:rPr u="none" dirty="0"/>
              <a:t>private</a:t>
            </a:r>
            <a:r>
              <a:rPr u="none" spc="-35" dirty="0"/>
              <a:t> </a:t>
            </a:r>
            <a:r>
              <a:rPr u="none" dirty="0"/>
              <a:t>homes</a:t>
            </a:r>
            <a:r>
              <a:rPr u="none" spc="-35" dirty="0"/>
              <a:t> </a:t>
            </a:r>
            <a:r>
              <a:rPr u="none" dirty="0"/>
              <a:t>and</a:t>
            </a:r>
            <a:r>
              <a:rPr u="none" spc="-35" dirty="0"/>
              <a:t> </a:t>
            </a:r>
            <a:r>
              <a:rPr u="none" dirty="0"/>
              <a:t>sold</a:t>
            </a:r>
            <a:r>
              <a:rPr u="none" spc="-45" dirty="0"/>
              <a:t> </a:t>
            </a:r>
            <a:r>
              <a:rPr u="none" dirty="0"/>
              <a:t>to</a:t>
            </a:r>
            <a:r>
              <a:rPr u="none" spc="-50" dirty="0"/>
              <a:t> </a:t>
            </a:r>
            <a:r>
              <a:rPr u="none" dirty="0"/>
              <a:t>the</a:t>
            </a:r>
            <a:r>
              <a:rPr u="none" spc="-30" dirty="0"/>
              <a:t> </a:t>
            </a:r>
            <a:r>
              <a:rPr u="none" spc="-10" dirty="0"/>
              <a:t>public.</a:t>
            </a:r>
          </a:p>
          <a:p>
            <a:pPr marL="206375" marR="620395">
              <a:lnSpc>
                <a:spcPct val="100000"/>
              </a:lnSpc>
              <a:spcBef>
                <a:spcPts val="1200"/>
              </a:spcBef>
            </a:pPr>
            <a:r>
              <a:rPr dirty="0"/>
              <a:t>Cottage</a:t>
            </a:r>
            <a:r>
              <a:rPr spc="-60" dirty="0"/>
              <a:t> </a:t>
            </a:r>
            <a:r>
              <a:rPr dirty="0"/>
              <a:t>food</a:t>
            </a:r>
            <a:r>
              <a:rPr spc="-30" dirty="0"/>
              <a:t> </a:t>
            </a:r>
            <a:r>
              <a:rPr dirty="0"/>
              <a:t>products</a:t>
            </a:r>
            <a:r>
              <a:rPr spc="-60" dirty="0"/>
              <a:t> </a:t>
            </a:r>
            <a:r>
              <a:rPr dirty="0"/>
              <a:t>are</a:t>
            </a:r>
            <a:r>
              <a:rPr spc="-35" dirty="0"/>
              <a:t> </a:t>
            </a:r>
            <a:r>
              <a:rPr b="1" spc="-20" dirty="0">
                <a:latin typeface="Calibri"/>
                <a:cs typeface="Calibri"/>
              </a:rPr>
              <a:t>non-</a:t>
            </a:r>
            <a:r>
              <a:rPr b="1" dirty="0">
                <a:latin typeface="Calibri"/>
                <a:cs typeface="Calibri"/>
              </a:rPr>
              <a:t>potentially</a:t>
            </a:r>
            <a:r>
              <a:rPr b="1" spc="-40" dirty="0">
                <a:latin typeface="Calibri"/>
                <a:cs typeface="Calibri"/>
              </a:rPr>
              <a:t> </a:t>
            </a:r>
            <a:r>
              <a:rPr b="1" dirty="0">
                <a:latin typeface="Calibri"/>
                <a:cs typeface="Calibri"/>
              </a:rPr>
              <a:t>hazardous</a:t>
            </a:r>
            <a:r>
              <a:rPr b="1" spc="-55" dirty="0">
                <a:latin typeface="Calibri"/>
                <a:cs typeface="Calibri"/>
              </a:rPr>
              <a:t> </a:t>
            </a:r>
            <a:r>
              <a:rPr b="1" dirty="0">
                <a:latin typeface="Calibri"/>
                <a:cs typeface="Calibri"/>
              </a:rPr>
              <a:t>foods</a:t>
            </a:r>
            <a:r>
              <a:rPr b="1" spc="-45" dirty="0">
                <a:latin typeface="Calibri"/>
                <a:cs typeface="Calibri"/>
              </a:rPr>
              <a:t> </a:t>
            </a:r>
            <a:r>
              <a:rPr dirty="0"/>
              <a:t>that</a:t>
            </a:r>
            <a:r>
              <a:rPr spc="-40" dirty="0"/>
              <a:t> </a:t>
            </a:r>
            <a:r>
              <a:rPr dirty="0"/>
              <a:t>are</a:t>
            </a:r>
            <a:r>
              <a:rPr spc="-35" dirty="0"/>
              <a:t> </a:t>
            </a:r>
            <a:r>
              <a:rPr dirty="0"/>
              <a:t>unlikely</a:t>
            </a:r>
            <a:r>
              <a:rPr spc="-60" dirty="0"/>
              <a:t> </a:t>
            </a:r>
            <a:r>
              <a:rPr spc="-25" dirty="0"/>
              <a:t>to </a:t>
            </a:r>
            <a:r>
              <a:rPr dirty="0"/>
              <a:t>grow</a:t>
            </a:r>
            <a:r>
              <a:rPr spc="-35" dirty="0"/>
              <a:t> </a:t>
            </a:r>
            <a:r>
              <a:rPr dirty="0"/>
              <a:t>harmful</a:t>
            </a:r>
            <a:r>
              <a:rPr spc="-50" dirty="0"/>
              <a:t> </a:t>
            </a:r>
            <a:r>
              <a:rPr dirty="0"/>
              <a:t>bacteria</a:t>
            </a:r>
            <a:r>
              <a:rPr spc="-55" dirty="0"/>
              <a:t> </a:t>
            </a:r>
            <a:r>
              <a:rPr dirty="0"/>
              <a:t>or</a:t>
            </a:r>
            <a:r>
              <a:rPr spc="-50" dirty="0"/>
              <a:t> </a:t>
            </a:r>
            <a:r>
              <a:rPr dirty="0"/>
              <a:t>other</a:t>
            </a:r>
            <a:r>
              <a:rPr spc="-30" dirty="0"/>
              <a:t> </a:t>
            </a:r>
            <a:r>
              <a:rPr dirty="0"/>
              <a:t>toxic</a:t>
            </a:r>
            <a:r>
              <a:rPr spc="-50" dirty="0"/>
              <a:t> </a:t>
            </a:r>
            <a:r>
              <a:rPr dirty="0"/>
              <a:t>microorganisms</a:t>
            </a:r>
            <a:r>
              <a:rPr spc="-60" dirty="0"/>
              <a:t> </a:t>
            </a:r>
            <a:r>
              <a:rPr dirty="0"/>
              <a:t>at</a:t>
            </a:r>
            <a:r>
              <a:rPr spc="-35" dirty="0"/>
              <a:t> </a:t>
            </a:r>
            <a:r>
              <a:rPr dirty="0"/>
              <a:t>room</a:t>
            </a:r>
            <a:r>
              <a:rPr spc="-50" dirty="0"/>
              <a:t> </a:t>
            </a:r>
            <a:r>
              <a:rPr spc="-10" dirty="0"/>
              <a:t>temperature.</a:t>
            </a:r>
          </a:p>
        </p:txBody>
      </p:sp>
      <p:pic>
        <p:nvPicPr>
          <p:cNvPr id="5" name="object 5"/>
          <p:cNvPicPr/>
          <p:nvPr/>
        </p:nvPicPr>
        <p:blipFill>
          <a:blip r:embed="rId3" cstate="print"/>
          <a:stretch>
            <a:fillRect/>
          </a:stretch>
        </p:blipFill>
        <p:spPr>
          <a:xfrm>
            <a:off x="178307" y="262127"/>
            <a:ext cx="2229612" cy="466344"/>
          </a:xfrm>
          <a:prstGeom prst="rect">
            <a:avLst/>
          </a:prstGeom>
        </p:spPr>
      </p:pic>
      <p:sp>
        <p:nvSpPr>
          <p:cNvPr id="6" name="object 6"/>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7" name="object 7"/>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3189">
              <a:lnSpc>
                <a:spcPts val="1425"/>
              </a:lnSpc>
            </a:pPr>
            <a:fld id="{81D60167-4931-47E6-BA6A-407CBD079E47}" type="slidenum">
              <a:rPr spc="-50" dirty="0"/>
              <a:t>2</a:t>
            </a:fld>
            <a:endParaRPr spc="-50" dirty="0"/>
          </a:p>
        </p:txBody>
      </p:sp>
      <p:pic>
        <p:nvPicPr>
          <p:cNvPr id="10" name="Picture 9" descr="A picture containing plate, food, table, cake&#10;&#10;AI-generated content may be incorrect.">
            <a:extLst>
              <a:ext uri="{FF2B5EF4-FFF2-40B4-BE49-F238E27FC236}">
                <a16:creationId xmlns:a16="http://schemas.microsoft.com/office/drawing/2014/main" id="{D5D372EA-6C34-D245-8BDD-78DEDF0ED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1425" y="3164311"/>
            <a:ext cx="2857500" cy="1905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95" y="937260"/>
            <a:ext cx="12186285" cy="975360"/>
          </a:xfrm>
          <a:custGeom>
            <a:avLst/>
            <a:gdLst/>
            <a:ahLst/>
            <a:cxnLst/>
            <a:rect l="l" t="t" r="r" b="b"/>
            <a:pathLst>
              <a:path w="12186285" h="975360">
                <a:moveTo>
                  <a:pt x="12185904" y="0"/>
                </a:moveTo>
                <a:lnTo>
                  <a:pt x="0" y="0"/>
                </a:lnTo>
                <a:lnTo>
                  <a:pt x="0" y="975360"/>
                </a:lnTo>
                <a:lnTo>
                  <a:pt x="12185904" y="975360"/>
                </a:lnTo>
                <a:lnTo>
                  <a:pt x="12185904" y="0"/>
                </a:lnTo>
                <a:close/>
              </a:path>
            </a:pathLst>
          </a:custGeom>
          <a:solidFill>
            <a:srgbClr val="660066"/>
          </a:solidFill>
        </p:spPr>
        <p:txBody>
          <a:bodyPr wrap="square" lIns="0" tIns="0" rIns="0" bIns="0" rtlCol="0"/>
          <a:lstStyle/>
          <a:p>
            <a:endParaRPr/>
          </a:p>
        </p:txBody>
      </p:sp>
      <p:sp>
        <p:nvSpPr>
          <p:cNvPr id="4" name="object 4"/>
          <p:cNvSpPr txBox="1">
            <a:spLocks noGrp="1"/>
          </p:cNvSpPr>
          <p:nvPr>
            <p:ph type="title"/>
          </p:nvPr>
        </p:nvSpPr>
        <p:spPr>
          <a:xfrm>
            <a:off x="459630" y="1068239"/>
            <a:ext cx="10970640" cy="647192"/>
          </a:xfrm>
          <a:prstGeom prst="rect">
            <a:avLst/>
          </a:prstGeom>
        </p:spPr>
        <p:txBody>
          <a:bodyPr vert="horz" wrap="square" lIns="0" tIns="12700" rIns="0" bIns="0" rtlCol="0">
            <a:spAutoFit/>
          </a:bodyPr>
          <a:lstStyle/>
          <a:p>
            <a:pPr marL="64135">
              <a:lnSpc>
                <a:spcPct val="100000"/>
              </a:lnSpc>
              <a:spcBef>
                <a:spcPts val="100"/>
              </a:spcBef>
            </a:pPr>
            <a:r>
              <a:rPr spc="-10" dirty="0"/>
              <a:t>Contacts</a:t>
            </a:r>
            <a:r>
              <a:rPr spc="-114" dirty="0"/>
              <a:t> </a:t>
            </a:r>
            <a:r>
              <a:rPr dirty="0"/>
              <a:t>and</a:t>
            </a:r>
            <a:r>
              <a:rPr spc="-95" dirty="0"/>
              <a:t> </a:t>
            </a:r>
            <a:r>
              <a:rPr dirty="0"/>
              <a:t>Additional</a:t>
            </a:r>
            <a:r>
              <a:rPr spc="-95" dirty="0"/>
              <a:t> </a:t>
            </a:r>
            <a:r>
              <a:rPr spc="-10" dirty="0"/>
              <a:t>Resources</a:t>
            </a:r>
          </a:p>
        </p:txBody>
      </p:sp>
      <p:sp>
        <p:nvSpPr>
          <p:cNvPr id="5" name="object 5"/>
          <p:cNvSpPr txBox="1"/>
          <p:nvPr/>
        </p:nvSpPr>
        <p:spPr>
          <a:xfrm>
            <a:off x="484123" y="2026021"/>
            <a:ext cx="9543415" cy="3092513"/>
          </a:xfrm>
          <a:prstGeom prst="rect">
            <a:avLst/>
          </a:prstGeom>
        </p:spPr>
        <p:txBody>
          <a:bodyPr vert="horz" wrap="square" lIns="0" tIns="29845" rIns="0" bIns="0" rtlCol="0">
            <a:spAutoFit/>
          </a:bodyPr>
          <a:lstStyle/>
          <a:p>
            <a:pPr marL="12700" marR="0" lvl="0" indent="0" defTabSz="914400" eaLnBrk="1" fontAlgn="auto" latinLnBrk="0" hangingPunct="1">
              <a:lnSpc>
                <a:spcPct val="100000"/>
              </a:lnSpc>
              <a:spcBef>
                <a:spcPts val="1125"/>
              </a:spcBef>
              <a:spcAft>
                <a:spcPts val="0"/>
              </a:spcAft>
              <a:buClr>
                <a:srgbClr val="660066"/>
              </a:buClr>
              <a:buSzTx/>
              <a:buFontTx/>
              <a:buNone/>
              <a:tabLst>
                <a:tab pos="399415" algn="l"/>
              </a:tabLst>
              <a:defRPr/>
            </a:pPr>
            <a:r>
              <a:rPr kumimoji="0" lang="en-US" sz="2400" b="1" i="0" u="none" strike="noStrike" kern="0" cap="none" spc="0" normalizeH="0" baseline="0" noProof="0" dirty="0">
                <a:ln>
                  <a:noFill/>
                </a:ln>
                <a:solidFill>
                  <a:sysClr val="windowText" lastClr="000000"/>
                </a:solidFill>
                <a:effectLst/>
                <a:uLnTx/>
                <a:uFillTx/>
                <a:latin typeface="Calibri"/>
                <a:cs typeface="Calibri"/>
              </a:rPr>
              <a:t>Contact EMD:</a:t>
            </a:r>
          </a:p>
          <a:p>
            <a:pPr marL="399415" marR="0" lvl="0" indent="-386715" defTabSz="914400" eaLnBrk="1" fontAlgn="auto" latinLnBrk="0" hangingPunct="1">
              <a:lnSpc>
                <a:spcPct val="100000"/>
              </a:lnSpc>
              <a:spcBef>
                <a:spcPts val="1125"/>
              </a:spcBef>
              <a:spcAft>
                <a:spcPts val="0"/>
              </a:spcAft>
              <a:buClr>
                <a:srgbClr val="660066"/>
              </a:buClr>
              <a:buSzTx/>
              <a:buFont typeface="Wingdings"/>
              <a:buChar char=""/>
              <a:tabLst>
                <a:tab pos="399415" algn="l"/>
              </a:tabLst>
              <a:defRPr/>
            </a:pPr>
            <a:r>
              <a:rPr kumimoji="0" lang="fr-FR" sz="1800" b="0" i="0" u="none" strike="noStrike" kern="0" cap="none" spc="0" normalizeH="0" baseline="0" noProof="0" dirty="0">
                <a:ln>
                  <a:noFill/>
                </a:ln>
                <a:solidFill>
                  <a:sysClr val="windowText" lastClr="000000"/>
                </a:solidFill>
                <a:effectLst/>
                <a:uLnTx/>
                <a:uFillTx/>
                <a:latin typeface="Calibri"/>
                <a:cs typeface="Calibri"/>
              </a:rPr>
              <a:t>(916) 875-8440</a:t>
            </a:r>
          </a:p>
          <a:p>
            <a:pPr marL="399415" indent="-386715">
              <a:spcBef>
                <a:spcPts val="1125"/>
              </a:spcBef>
              <a:buClr>
                <a:srgbClr val="660066"/>
              </a:buClr>
              <a:buFont typeface="Wingdings"/>
              <a:buChar char=""/>
              <a:tabLst>
                <a:tab pos="399415" algn="l"/>
              </a:tabLst>
              <a:defRPr/>
            </a:pPr>
            <a:r>
              <a:rPr kumimoji="0" lang="fr-FR" sz="1800" b="0" i="0" u="none" strike="noStrike" kern="0" cap="none" spc="0" normalizeH="0" baseline="0" noProof="0" dirty="0">
                <a:ln>
                  <a:noFill/>
                </a:ln>
                <a:solidFill>
                  <a:sysClr val="windowText" lastClr="000000"/>
                </a:solidFill>
                <a:effectLst/>
                <a:uLnTx/>
                <a:uFillTx/>
                <a:latin typeface="Calibri"/>
                <a:cs typeface="Calibri"/>
              </a:rPr>
              <a:t>email: </a:t>
            </a:r>
            <a:r>
              <a:rPr kumimoji="0" lang="fr-FR" sz="1800" b="0" i="0" u="none" strike="noStrike" kern="0" cap="none" spc="0" normalizeH="0" baseline="0" noProof="0" dirty="0">
                <a:ln>
                  <a:noFill/>
                </a:ln>
                <a:solidFill>
                  <a:sysClr val="windowText" lastClr="000000"/>
                </a:solidFill>
                <a:effectLst/>
                <a:uLnTx/>
                <a:uFillTx/>
                <a:latin typeface="Calibri"/>
                <a:cs typeface="Calibri"/>
                <a:hlinkClick r:id="rId2"/>
              </a:rPr>
              <a:t>CottageFood@saccounty.gov</a:t>
            </a:r>
            <a:r>
              <a:rPr kumimoji="0" lang="fr-FR" sz="1800" b="0" i="0" u="none" strike="noStrike" kern="0" cap="none" spc="0" normalizeH="0" baseline="0" noProof="0" dirty="0">
                <a:ln>
                  <a:noFill/>
                </a:ln>
                <a:solidFill>
                  <a:sysClr val="windowText" lastClr="000000"/>
                </a:solidFill>
                <a:effectLst/>
                <a:uLnTx/>
                <a:uFillTx/>
                <a:latin typeface="Calibri"/>
                <a:cs typeface="Calibri"/>
              </a:rPr>
              <a:t> </a:t>
            </a:r>
          </a:p>
          <a:p>
            <a:pPr marL="12700">
              <a:spcBef>
                <a:spcPts val="1125"/>
              </a:spcBef>
              <a:buClr>
                <a:srgbClr val="660066"/>
              </a:buClr>
              <a:tabLst>
                <a:tab pos="399415" algn="l"/>
              </a:tabLst>
              <a:defRPr/>
            </a:pPr>
            <a:r>
              <a:rPr kumimoji="0" lang="fr-FR" sz="2400" b="1" i="0" u="none" strike="noStrike" kern="0" cap="none" spc="0" normalizeH="0" baseline="0" noProof="0" dirty="0">
                <a:ln>
                  <a:noFill/>
                </a:ln>
                <a:solidFill>
                  <a:sysClr val="windowText" lastClr="000000"/>
                </a:solidFill>
                <a:effectLst/>
                <a:uLnTx/>
                <a:uFillTx/>
                <a:latin typeface="Calibri"/>
                <a:cs typeface="Calibri"/>
              </a:rPr>
              <a:t>EMD's Cottage Food </a:t>
            </a:r>
            <a:r>
              <a:rPr kumimoji="0" lang="fr-FR" sz="2400" b="1" i="0" u="none" strike="noStrike" kern="0" cap="none" spc="0" normalizeH="0" baseline="0" noProof="0" dirty="0" err="1">
                <a:ln>
                  <a:noFill/>
                </a:ln>
                <a:solidFill>
                  <a:sysClr val="windowText" lastClr="000000"/>
                </a:solidFill>
                <a:effectLst/>
                <a:uLnTx/>
                <a:uFillTx/>
                <a:latin typeface="Calibri"/>
                <a:cs typeface="Calibri"/>
              </a:rPr>
              <a:t>Website</a:t>
            </a:r>
            <a:r>
              <a:rPr kumimoji="0" lang="fr-FR" sz="2400" b="1" i="0" u="none" strike="noStrike" kern="0" cap="none" spc="0" normalizeH="0" baseline="0" noProof="0" dirty="0">
                <a:ln>
                  <a:noFill/>
                </a:ln>
                <a:solidFill>
                  <a:sysClr val="windowText" lastClr="000000"/>
                </a:solidFill>
                <a:effectLst/>
                <a:uLnTx/>
                <a:uFillTx/>
                <a:latin typeface="Calibri"/>
                <a:cs typeface="Calibri"/>
              </a:rPr>
              <a:t>:</a:t>
            </a:r>
            <a:endParaRPr kumimoji="0" lang="fr-FR" sz="2400" b="0" i="0" u="none" strike="noStrike" kern="0" cap="none" spc="0" normalizeH="0" baseline="0" noProof="0" dirty="0">
              <a:ln>
                <a:noFill/>
              </a:ln>
              <a:solidFill>
                <a:sysClr val="windowText" lastClr="000000"/>
              </a:solidFill>
              <a:effectLst/>
              <a:uLnTx/>
              <a:uFillTx/>
              <a:latin typeface="Calibri"/>
              <a:cs typeface="Calibri"/>
            </a:endParaRPr>
          </a:p>
          <a:p>
            <a:pPr marL="399415" indent="-386715">
              <a:spcBef>
                <a:spcPts val="1125"/>
              </a:spcBef>
              <a:buClr>
                <a:srgbClr val="660066"/>
              </a:buClr>
              <a:buFont typeface="Wingdings"/>
              <a:buChar char=""/>
              <a:tabLst>
                <a:tab pos="399415" algn="l"/>
              </a:tabLst>
              <a:defRPr/>
            </a:pPr>
            <a:r>
              <a:rPr lang="en-US" sz="1800" u="sng" spc="-20" dirty="0">
                <a:solidFill>
                  <a:srgbClr val="0562C1"/>
                </a:solidFill>
                <a:uFill>
                  <a:solidFill>
                    <a:srgbClr val="0562C1"/>
                  </a:solidFill>
                </a:uFill>
                <a:latin typeface="Calibri"/>
                <a:cs typeface="Calibri"/>
                <a:hlinkClick r:id="rId3"/>
              </a:rPr>
              <a:t>https://emd.saccounty.gov/EH/FoodProtect-</a:t>
            </a:r>
            <a:r>
              <a:rPr lang="en-US" sz="1800" u="sng" spc="-10" dirty="0">
                <a:solidFill>
                  <a:srgbClr val="0562C1"/>
                </a:solidFill>
                <a:uFill>
                  <a:solidFill>
                    <a:srgbClr val="0562C1"/>
                  </a:solidFill>
                </a:uFill>
                <a:latin typeface="Calibri"/>
                <a:cs typeface="Calibri"/>
                <a:hlinkClick r:id="rId3"/>
              </a:rPr>
              <a:t>RetailFood/Pages/CottageFood.aspx</a:t>
            </a:r>
            <a:endParaRPr lang="en-US" sz="1800" u="sng" spc="-10" dirty="0">
              <a:solidFill>
                <a:srgbClr val="0562C1"/>
              </a:solidFill>
              <a:uFill>
                <a:solidFill>
                  <a:srgbClr val="0562C1"/>
                </a:solidFill>
              </a:uFill>
              <a:latin typeface="Calibri"/>
              <a:cs typeface="Calibri"/>
            </a:endParaRPr>
          </a:p>
          <a:p>
            <a:pPr marL="12700">
              <a:spcBef>
                <a:spcPts val="1125"/>
              </a:spcBef>
              <a:buClr>
                <a:srgbClr val="660066"/>
              </a:buClr>
              <a:tabLst>
                <a:tab pos="399415" algn="l"/>
              </a:tabLst>
              <a:defRPr/>
            </a:pPr>
            <a:r>
              <a:rPr kumimoji="0" lang="fr-FR" sz="2400" b="1" i="0" u="none" strike="noStrike" kern="0" cap="none" spc="0" normalizeH="0" baseline="0" noProof="0" dirty="0">
                <a:ln>
                  <a:noFill/>
                </a:ln>
                <a:solidFill>
                  <a:sysClr val="windowText" lastClr="000000"/>
                </a:solidFill>
                <a:effectLst/>
                <a:uLnTx/>
                <a:uFillTx/>
                <a:latin typeface="Calibri"/>
                <a:cs typeface="Calibri"/>
              </a:rPr>
              <a:t>Permit/Registration Application:</a:t>
            </a:r>
            <a:endParaRPr lang="en-US" sz="2400" u="sng" spc="-10" dirty="0">
              <a:solidFill>
                <a:srgbClr val="0562C1"/>
              </a:solidFill>
              <a:uFill>
                <a:solidFill>
                  <a:srgbClr val="0562C1"/>
                </a:solidFill>
              </a:uFill>
              <a:latin typeface="Calibri"/>
              <a:cs typeface="Calibri"/>
            </a:endParaRPr>
          </a:p>
          <a:p>
            <a:pPr marL="399415" indent="-386715">
              <a:spcBef>
                <a:spcPts val="1125"/>
              </a:spcBef>
              <a:buClr>
                <a:srgbClr val="660066"/>
              </a:buClr>
              <a:buFont typeface="Wingdings"/>
              <a:buChar char=""/>
              <a:tabLst>
                <a:tab pos="399415" algn="l"/>
              </a:tabLst>
              <a:defRPr/>
            </a:pPr>
            <a:r>
              <a:rPr kumimoji="0" lang="en-US" sz="1800" b="0" i="0" u="none" strike="noStrike" kern="0" cap="none" spc="0" normalizeH="0" baseline="0" noProof="0" dirty="0">
                <a:ln>
                  <a:noFill/>
                </a:ln>
                <a:solidFill>
                  <a:sysClr val="windowText" lastClr="000000"/>
                </a:solidFill>
                <a:effectLst/>
                <a:uLnTx/>
                <a:uFillTx/>
                <a:latin typeface="Calibri"/>
                <a:cs typeface="Calibri"/>
              </a:rPr>
              <a:t>MyHealthDepartment: </a:t>
            </a:r>
            <a:r>
              <a:rPr kumimoji="0" lang="en-US" sz="1800" b="0" i="0" u="none" strike="noStrike" kern="0" cap="none" spc="0" normalizeH="0" baseline="0" noProof="0" dirty="0">
                <a:ln>
                  <a:noFill/>
                </a:ln>
                <a:solidFill>
                  <a:sysClr val="windowText" lastClr="000000"/>
                </a:solidFill>
                <a:effectLst/>
                <a:uLnTx/>
                <a:uFillTx/>
                <a:latin typeface="Calibri"/>
                <a:cs typeface="Calibri"/>
                <a:hlinkClick r:id="rId4"/>
              </a:rPr>
              <a:t>https://myhealthdepartment.com/sacramento</a:t>
            </a:r>
            <a:endParaRPr kumimoji="0" lang="en-US" sz="1800" b="0" i="0" u="none" strike="noStrike" kern="0" cap="none" spc="0" normalizeH="0" baseline="0" noProof="0" dirty="0">
              <a:ln>
                <a:noFill/>
              </a:ln>
              <a:solidFill>
                <a:sysClr val="windowText" lastClr="000000"/>
              </a:solidFill>
              <a:effectLst/>
              <a:uLnTx/>
              <a:uFillTx/>
              <a:latin typeface="Calibri"/>
              <a:cs typeface="Calibri"/>
            </a:endParaRPr>
          </a:p>
        </p:txBody>
      </p:sp>
      <p:pic>
        <p:nvPicPr>
          <p:cNvPr id="6" name="object 6"/>
          <p:cNvPicPr/>
          <p:nvPr/>
        </p:nvPicPr>
        <p:blipFill>
          <a:blip r:embed="rId5" cstate="print"/>
          <a:stretch>
            <a:fillRect/>
          </a:stretch>
        </p:blipFill>
        <p:spPr>
          <a:xfrm>
            <a:off x="9054592" y="2819400"/>
            <a:ext cx="1711452" cy="1735836"/>
          </a:xfrm>
          <a:prstGeom prst="rect">
            <a:avLst/>
          </a:prstGeom>
        </p:spPr>
      </p:pic>
      <p:pic>
        <p:nvPicPr>
          <p:cNvPr id="7" name="object 7"/>
          <p:cNvPicPr/>
          <p:nvPr/>
        </p:nvPicPr>
        <p:blipFill>
          <a:blip r:embed="rId6" cstate="print"/>
          <a:stretch>
            <a:fillRect/>
          </a:stretch>
        </p:blipFill>
        <p:spPr>
          <a:xfrm>
            <a:off x="178307" y="262127"/>
            <a:ext cx="2229612" cy="466344"/>
          </a:xfrm>
          <a:prstGeom prst="rect">
            <a:avLst/>
          </a:prstGeom>
        </p:spPr>
      </p:pic>
      <p:sp>
        <p:nvSpPr>
          <p:cNvPr id="8" name="object 8"/>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9" name="object 9"/>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20</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653" y="1035234"/>
            <a:ext cx="10970640" cy="607781"/>
          </a:xfrm>
          <a:prstGeom prst="rect">
            <a:avLst/>
          </a:prstGeom>
        </p:spPr>
        <p:txBody>
          <a:bodyPr vert="horz" wrap="square" lIns="0" tIns="53263" rIns="0" bIns="0" rtlCol="0">
            <a:spAutoFit/>
          </a:bodyPr>
          <a:lstStyle/>
          <a:p>
            <a:pPr marL="121920">
              <a:lnSpc>
                <a:spcPct val="100000"/>
              </a:lnSpc>
              <a:spcBef>
                <a:spcPts val="100"/>
              </a:spcBef>
            </a:pPr>
            <a:r>
              <a:rPr dirty="0"/>
              <a:t>Approved</a:t>
            </a:r>
            <a:r>
              <a:rPr spc="-120" dirty="0"/>
              <a:t> </a:t>
            </a:r>
            <a:r>
              <a:rPr dirty="0"/>
              <a:t>Cottage</a:t>
            </a:r>
            <a:r>
              <a:rPr spc="-135" dirty="0"/>
              <a:t> </a:t>
            </a:r>
            <a:r>
              <a:rPr dirty="0"/>
              <a:t>Food</a:t>
            </a:r>
            <a:r>
              <a:rPr lang="en-US" dirty="0"/>
              <a:t> Categories</a:t>
            </a:r>
            <a:endParaRPr spc="-10" dirty="0"/>
          </a:p>
        </p:txBody>
      </p:sp>
      <p:sp>
        <p:nvSpPr>
          <p:cNvPr id="3" name="object 3"/>
          <p:cNvSpPr txBox="1"/>
          <p:nvPr/>
        </p:nvSpPr>
        <p:spPr>
          <a:xfrm>
            <a:off x="279653" y="2091227"/>
            <a:ext cx="11632694" cy="3693319"/>
          </a:xfrm>
          <a:prstGeom prst="rect">
            <a:avLst/>
          </a:prstGeom>
        </p:spPr>
        <p:txBody>
          <a:bodyPr vert="horz" wrap="square" lIns="0" tIns="12700" rIns="0" bIns="0" rtlCol="0">
            <a:spAutoFit/>
          </a:bodyPr>
          <a:lstStyle/>
          <a:p>
            <a:pPr marL="12700">
              <a:lnSpc>
                <a:spcPct val="100000"/>
              </a:lnSpc>
              <a:spcBef>
                <a:spcPts val="100"/>
              </a:spcBef>
            </a:pPr>
            <a:r>
              <a:rPr sz="2200" b="1" dirty="0">
                <a:latin typeface="Calibri"/>
                <a:cs typeface="Calibri"/>
              </a:rPr>
              <a:t>Only</a:t>
            </a:r>
            <a:r>
              <a:rPr sz="2200" b="1" spc="-25" dirty="0">
                <a:latin typeface="Calibri"/>
                <a:cs typeface="Calibri"/>
              </a:rPr>
              <a:t> </a:t>
            </a:r>
            <a:r>
              <a:rPr sz="2200" b="1" dirty="0">
                <a:latin typeface="Calibri"/>
                <a:cs typeface="Calibri"/>
              </a:rPr>
              <a:t>foods</a:t>
            </a:r>
            <a:r>
              <a:rPr sz="2200" b="1" spc="-20" dirty="0">
                <a:latin typeface="Calibri"/>
                <a:cs typeface="Calibri"/>
              </a:rPr>
              <a:t> </a:t>
            </a:r>
            <a:r>
              <a:rPr sz="2200" b="1" dirty="0">
                <a:latin typeface="Calibri"/>
                <a:cs typeface="Calibri"/>
              </a:rPr>
              <a:t>listed</a:t>
            </a:r>
            <a:r>
              <a:rPr sz="2200" b="1" spc="-20" dirty="0">
                <a:latin typeface="Calibri"/>
                <a:cs typeface="Calibri"/>
              </a:rPr>
              <a:t> </a:t>
            </a:r>
            <a:r>
              <a:rPr sz="2200" b="1" dirty="0">
                <a:latin typeface="Calibri"/>
                <a:cs typeface="Calibri"/>
              </a:rPr>
              <a:t>on</a:t>
            </a:r>
            <a:r>
              <a:rPr sz="2200" b="1" spc="-50" dirty="0">
                <a:latin typeface="Calibri"/>
                <a:cs typeface="Calibri"/>
              </a:rPr>
              <a:t> </a:t>
            </a:r>
            <a:r>
              <a:rPr sz="2200" b="1" dirty="0">
                <a:latin typeface="Calibri"/>
                <a:cs typeface="Calibri"/>
              </a:rPr>
              <a:t>the</a:t>
            </a:r>
            <a:r>
              <a:rPr sz="2200" b="1" spc="-10" dirty="0">
                <a:latin typeface="Calibri"/>
                <a:cs typeface="Calibri"/>
              </a:rPr>
              <a:t> </a:t>
            </a:r>
            <a:r>
              <a:rPr sz="2200" b="1" dirty="0">
                <a:latin typeface="Calibri"/>
                <a:cs typeface="Calibri"/>
              </a:rPr>
              <a:t>CDPH</a:t>
            </a:r>
            <a:r>
              <a:rPr sz="2200" b="1" spc="-10" dirty="0">
                <a:latin typeface="Calibri"/>
                <a:cs typeface="Calibri"/>
              </a:rPr>
              <a:t> </a:t>
            </a:r>
            <a:r>
              <a:rPr sz="2200" b="1" dirty="0">
                <a:latin typeface="Calibri"/>
                <a:cs typeface="Calibri"/>
              </a:rPr>
              <a:t>Approved</a:t>
            </a:r>
            <a:r>
              <a:rPr sz="2200" b="1" spc="-35" dirty="0">
                <a:latin typeface="Calibri"/>
                <a:cs typeface="Calibri"/>
              </a:rPr>
              <a:t> </a:t>
            </a:r>
            <a:r>
              <a:rPr sz="2200" b="1" dirty="0">
                <a:latin typeface="Calibri"/>
                <a:cs typeface="Calibri"/>
              </a:rPr>
              <a:t>CFO</a:t>
            </a:r>
            <a:r>
              <a:rPr sz="2200" b="1" spc="-40" dirty="0">
                <a:latin typeface="Calibri"/>
                <a:cs typeface="Calibri"/>
              </a:rPr>
              <a:t> </a:t>
            </a:r>
            <a:r>
              <a:rPr sz="2200" b="1" dirty="0">
                <a:latin typeface="Calibri"/>
                <a:cs typeface="Calibri"/>
              </a:rPr>
              <a:t>products</a:t>
            </a:r>
            <a:r>
              <a:rPr sz="2200" b="1" spc="-25" dirty="0">
                <a:latin typeface="Calibri"/>
                <a:cs typeface="Calibri"/>
              </a:rPr>
              <a:t> </a:t>
            </a:r>
            <a:r>
              <a:rPr sz="2200" b="1" dirty="0">
                <a:latin typeface="Calibri"/>
                <a:cs typeface="Calibri"/>
              </a:rPr>
              <a:t>list</a:t>
            </a:r>
            <a:r>
              <a:rPr sz="2200" b="1" spc="-30" dirty="0">
                <a:latin typeface="Calibri"/>
                <a:cs typeface="Calibri"/>
              </a:rPr>
              <a:t> </a:t>
            </a:r>
            <a:r>
              <a:rPr sz="2200" b="1" dirty="0">
                <a:latin typeface="Calibri"/>
                <a:cs typeface="Calibri"/>
              </a:rPr>
              <a:t>may</a:t>
            </a:r>
            <a:r>
              <a:rPr sz="2200" b="1" spc="-35" dirty="0">
                <a:latin typeface="Calibri"/>
                <a:cs typeface="Calibri"/>
              </a:rPr>
              <a:t> </a:t>
            </a:r>
            <a:r>
              <a:rPr sz="2200" b="1" dirty="0">
                <a:latin typeface="Calibri"/>
                <a:cs typeface="Calibri"/>
              </a:rPr>
              <a:t>be</a:t>
            </a:r>
            <a:r>
              <a:rPr sz="2200" b="1" spc="-20" dirty="0">
                <a:latin typeface="Calibri"/>
                <a:cs typeface="Calibri"/>
              </a:rPr>
              <a:t> </a:t>
            </a:r>
            <a:r>
              <a:rPr sz="2200" b="1" dirty="0">
                <a:latin typeface="Calibri"/>
                <a:cs typeface="Calibri"/>
              </a:rPr>
              <a:t>made</a:t>
            </a:r>
            <a:r>
              <a:rPr sz="2200" b="1" spc="-35" dirty="0">
                <a:latin typeface="Calibri"/>
                <a:cs typeface="Calibri"/>
              </a:rPr>
              <a:t> </a:t>
            </a:r>
            <a:r>
              <a:rPr sz="2200" b="1" dirty="0">
                <a:latin typeface="Calibri"/>
                <a:cs typeface="Calibri"/>
              </a:rPr>
              <a:t>with</a:t>
            </a:r>
            <a:r>
              <a:rPr sz="2200" b="1" spc="-20" dirty="0">
                <a:latin typeface="Calibri"/>
                <a:cs typeface="Calibri"/>
              </a:rPr>
              <a:t> </a:t>
            </a:r>
            <a:r>
              <a:rPr sz="2200" b="1" dirty="0">
                <a:latin typeface="Calibri"/>
                <a:cs typeface="Calibri"/>
              </a:rPr>
              <a:t>a</a:t>
            </a:r>
            <a:r>
              <a:rPr sz="2200" b="1" spc="-20" dirty="0">
                <a:latin typeface="Calibri"/>
                <a:cs typeface="Calibri"/>
              </a:rPr>
              <a:t> </a:t>
            </a:r>
            <a:r>
              <a:rPr sz="2200" b="1" dirty="0">
                <a:latin typeface="Calibri"/>
                <a:cs typeface="Calibri"/>
              </a:rPr>
              <a:t>Cottage</a:t>
            </a:r>
            <a:r>
              <a:rPr sz="2200" b="1" spc="-20" dirty="0">
                <a:latin typeface="Calibri"/>
                <a:cs typeface="Calibri"/>
              </a:rPr>
              <a:t> </a:t>
            </a:r>
            <a:r>
              <a:rPr sz="2200" b="1" dirty="0">
                <a:latin typeface="Calibri"/>
                <a:cs typeface="Calibri"/>
              </a:rPr>
              <a:t>Food</a:t>
            </a:r>
            <a:r>
              <a:rPr sz="2200" b="1" spc="-55" dirty="0">
                <a:latin typeface="Calibri"/>
                <a:cs typeface="Calibri"/>
              </a:rPr>
              <a:t> </a:t>
            </a:r>
            <a:r>
              <a:rPr sz="2200" b="1" spc="-10" dirty="0">
                <a:latin typeface="Calibri"/>
                <a:cs typeface="Calibri"/>
              </a:rPr>
              <a:t>Permit.</a:t>
            </a:r>
            <a:endParaRPr lang="en-US" sz="2200" b="1" spc="-10" dirty="0">
              <a:latin typeface="Calibri"/>
              <a:cs typeface="Calibri"/>
            </a:endParaRPr>
          </a:p>
          <a:p>
            <a:pPr marL="12700">
              <a:lnSpc>
                <a:spcPct val="100000"/>
              </a:lnSpc>
              <a:spcBef>
                <a:spcPts val="100"/>
              </a:spcBef>
            </a:pPr>
            <a:endParaRPr sz="2000" dirty="0">
              <a:latin typeface="Calibri"/>
              <a:cs typeface="Calibri"/>
            </a:endParaRPr>
          </a:p>
          <a:p>
            <a:pPr marL="184150" lvl="1" indent="-457200">
              <a:spcBef>
                <a:spcPts val="140"/>
              </a:spcBef>
              <a:buClr>
                <a:srgbClr val="660066"/>
              </a:buClr>
              <a:buFont typeface="Wingdings" panose="05000000000000000000" pitchFamily="2" charset="2"/>
              <a:buChar char="§"/>
              <a:tabLst>
                <a:tab pos="269240" algn="l"/>
              </a:tabLst>
            </a:pPr>
            <a:r>
              <a:rPr lang="en-US" sz="2000" b="1" dirty="0">
                <a:latin typeface="Calibri"/>
                <a:cs typeface="Calibri"/>
              </a:rPr>
              <a:t>Baked Goods Without Cream, Custard, or Meat Fillings</a:t>
            </a:r>
          </a:p>
          <a:p>
            <a:pPr marL="12700" lvl="5" indent="-457200">
              <a:spcBef>
                <a:spcPts val="140"/>
              </a:spcBef>
              <a:buClr>
                <a:srgbClr val="660066"/>
              </a:buClr>
              <a:tabLst>
                <a:tab pos="269240" algn="l"/>
              </a:tabLst>
            </a:pPr>
            <a:r>
              <a:rPr lang="en-US" dirty="0">
                <a:latin typeface="Calibri"/>
                <a:cs typeface="Calibri"/>
              </a:rPr>
              <a:t>			Ex: Double chocolate chip cookie</a:t>
            </a:r>
          </a:p>
          <a:p>
            <a:pPr marL="184150" indent="-457200">
              <a:spcBef>
                <a:spcPts val="140"/>
              </a:spcBef>
              <a:buClr>
                <a:srgbClr val="660066"/>
              </a:buClr>
              <a:buFont typeface="Wingdings" panose="05000000000000000000" pitchFamily="2" charset="2"/>
              <a:buChar char="§"/>
              <a:tabLst>
                <a:tab pos="269240" algn="l"/>
              </a:tabLst>
            </a:pPr>
            <a:r>
              <a:rPr lang="en-US" sz="2000" b="1" dirty="0">
                <a:latin typeface="Calibri"/>
                <a:cs typeface="Calibri"/>
              </a:rPr>
              <a:t>Candy and Confections</a:t>
            </a:r>
          </a:p>
          <a:p>
            <a:pPr marL="12700" lvl="1" indent="-457200">
              <a:spcBef>
                <a:spcPts val="140"/>
              </a:spcBef>
              <a:buClr>
                <a:srgbClr val="660066"/>
              </a:buClr>
              <a:tabLst>
                <a:tab pos="269240" algn="l"/>
              </a:tabLst>
            </a:pPr>
            <a:r>
              <a:rPr lang="en-US" dirty="0">
                <a:latin typeface="Calibri"/>
                <a:cs typeface="Calibri"/>
              </a:rPr>
              <a:t>			Ex: Peanut brittle</a:t>
            </a:r>
          </a:p>
          <a:p>
            <a:pPr marL="184150" indent="-457200">
              <a:spcBef>
                <a:spcPts val="140"/>
              </a:spcBef>
              <a:buClr>
                <a:srgbClr val="660066"/>
              </a:buClr>
              <a:buFont typeface="Wingdings" panose="05000000000000000000" pitchFamily="2" charset="2"/>
              <a:buChar char="§"/>
              <a:tabLst>
                <a:tab pos="269240" algn="l"/>
              </a:tabLst>
            </a:pPr>
            <a:r>
              <a:rPr lang="en-US" sz="2000" b="1" dirty="0">
                <a:latin typeface="Calibri"/>
                <a:cs typeface="Calibri"/>
              </a:rPr>
              <a:t>Extracts Containing at Least 70 Proof or 35% Food-Grade for Human Consumption Ethanol/Alcohol</a:t>
            </a:r>
          </a:p>
          <a:p>
            <a:pPr marL="12700" lvl="1" indent="-457200">
              <a:spcBef>
                <a:spcPts val="140"/>
              </a:spcBef>
              <a:buClr>
                <a:srgbClr val="660066"/>
              </a:buClr>
              <a:tabLst>
                <a:tab pos="269240" algn="l"/>
              </a:tabLst>
            </a:pPr>
            <a:r>
              <a:rPr lang="en-US" dirty="0">
                <a:latin typeface="Calibri"/>
                <a:cs typeface="Calibri"/>
              </a:rPr>
              <a:t>			Ex: Vanilla Extract</a:t>
            </a:r>
          </a:p>
          <a:p>
            <a:pPr marL="184150" indent="-457200">
              <a:spcBef>
                <a:spcPts val="140"/>
              </a:spcBef>
              <a:buClr>
                <a:srgbClr val="660066"/>
              </a:buClr>
              <a:buFont typeface="Wingdings" panose="05000000000000000000" pitchFamily="2" charset="2"/>
              <a:buChar char="§"/>
              <a:tabLst>
                <a:tab pos="269240" algn="l"/>
              </a:tabLst>
            </a:pPr>
            <a:r>
              <a:rPr lang="en-US" sz="2000" b="1" dirty="0">
                <a:latin typeface="Calibri"/>
                <a:cs typeface="Calibri"/>
              </a:rPr>
              <a:t>Dried, Dehydrated, and Freeze-Dried Foods</a:t>
            </a:r>
          </a:p>
          <a:p>
            <a:pPr marL="12700" indent="-457200">
              <a:spcBef>
                <a:spcPts val="140"/>
              </a:spcBef>
              <a:buClr>
                <a:srgbClr val="660066"/>
              </a:buClr>
              <a:tabLst>
                <a:tab pos="269240" algn="l"/>
              </a:tabLst>
            </a:pPr>
            <a:r>
              <a:rPr lang="en-US" dirty="0">
                <a:latin typeface="Calibri"/>
                <a:cs typeface="Calibri"/>
              </a:rPr>
              <a:t>			Ex: Lemon-pepper dry spice rub</a:t>
            </a:r>
          </a:p>
          <a:p>
            <a:pPr marL="184150" indent="-457200">
              <a:spcBef>
                <a:spcPts val="140"/>
              </a:spcBef>
              <a:buClr>
                <a:srgbClr val="660066"/>
              </a:buClr>
              <a:buFont typeface="Wingdings" panose="05000000000000000000" pitchFamily="2" charset="2"/>
              <a:buChar char="§"/>
              <a:tabLst>
                <a:tab pos="269240" algn="l"/>
              </a:tabLst>
            </a:pPr>
            <a:r>
              <a:rPr lang="en-US" sz="2000" b="1" dirty="0">
                <a:latin typeface="Calibri"/>
                <a:cs typeface="Calibri"/>
              </a:rPr>
              <a:t>Frostings, Icings, Fondants, and Gum Pastes that Do Not Contain Eggs†, Cream, or Cream Cheese</a:t>
            </a:r>
          </a:p>
          <a:p>
            <a:pPr marL="12700" lvl="1" indent="-457200">
              <a:spcBef>
                <a:spcPts val="140"/>
              </a:spcBef>
              <a:buClr>
                <a:srgbClr val="660066"/>
              </a:buClr>
              <a:tabLst>
                <a:tab pos="269240" algn="l"/>
              </a:tabLst>
            </a:pPr>
            <a:r>
              <a:rPr lang="en-US" dirty="0">
                <a:latin typeface="Calibri"/>
                <a:cs typeface="Calibri"/>
              </a:rPr>
              <a:t>			Ex: Flat icing for sugar cookie</a:t>
            </a:r>
          </a:p>
        </p:txBody>
      </p:sp>
      <p:pic>
        <p:nvPicPr>
          <p:cNvPr id="4" name="object 4"/>
          <p:cNvPicPr/>
          <p:nvPr/>
        </p:nvPicPr>
        <p:blipFill>
          <a:blip r:embed="rId2" cstate="print"/>
          <a:stretch>
            <a:fillRect/>
          </a:stretch>
        </p:blipFill>
        <p:spPr>
          <a:xfrm>
            <a:off x="178307" y="262127"/>
            <a:ext cx="2229612" cy="466344"/>
          </a:xfrm>
          <a:prstGeom prst="rect">
            <a:avLst/>
          </a:prstGeom>
        </p:spPr>
      </p:pic>
      <p:sp>
        <p:nvSpPr>
          <p:cNvPr id="5" name="object 5"/>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6" name="object 6"/>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3189">
              <a:lnSpc>
                <a:spcPts val="1425"/>
              </a:lnSpc>
            </a:pPr>
            <a:fld id="{81D60167-4931-47E6-BA6A-407CBD079E47}" type="slidenum">
              <a:rPr spc="-50" dirty="0"/>
              <a:t>3</a:t>
            </a:fld>
            <a:endParaRPr spc="-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8C862-0267-32C2-877C-F3AF1F56A18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3DF1928-DFCC-193D-2870-B8C19B5A0E92}"/>
              </a:ext>
            </a:extLst>
          </p:cNvPr>
          <p:cNvSpPr txBox="1">
            <a:spLocks noGrp="1"/>
          </p:cNvSpPr>
          <p:nvPr>
            <p:ph type="title"/>
          </p:nvPr>
        </p:nvSpPr>
        <p:spPr>
          <a:xfrm>
            <a:off x="392684" y="1049782"/>
            <a:ext cx="10970640" cy="607781"/>
          </a:xfrm>
          <a:prstGeom prst="rect">
            <a:avLst/>
          </a:prstGeom>
        </p:spPr>
        <p:txBody>
          <a:bodyPr vert="horz" wrap="square" lIns="0" tIns="53263" rIns="0" bIns="0" rtlCol="0">
            <a:spAutoFit/>
          </a:bodyPr>
          <a:lstStyle/>
          <a:p>
            <a:pPr marL="121920">
              <a:lnSpc>
                <a:spcPct val="100000"/>
              </a:lnSpc>
              <a:spcBef>
                <a:spcPts val="100"/>
              </a:spcBef>
            </a:pPr>
            <a:r>
              <a:rPr lang="en-US" dirty="0"/>
              <a:t>Approved</a:t>
            </a:r>
            <a:r>
              <a:rPr lang="en-US" spc="-120" dirty="0"/>
              <a:t> </a:t>
            </a:r>
            <a:r>
              <a:rPr lang="en-US" dirty="0"/>
              <a:t>Cottage</a:t>
            </a:r>
            <a:r>
              <a:rPr lang="en-US" spc="-135" dirty="0"/>
              <a:t> </a:t>
            </a:r>
            <a:r>
              <a:rPr lang="en-US" dirty="0"/>
              <a:t>Food Categories</a:t>
            </a:r>
            <a:endParaRPr spc="-10" dirty="0"/>
          </a:p>
        </p:txBody>
      </p:sp>
      <p:sp>
        <p:nvSpPr>
          <p:cNvPr id="3" name="object 3">
            <a:extLst>
              <a:ext uri="{FF2B5EF4-FFF2-40B4-BE49-F238E27FC236}">
                <a16:creationId xmlns:a16="http://schemas.microsoft.com/office/drawing/2014/main" id="{C4EF032B-3060-0BAE-B210-0B08CFAE7F3E}"/>
              </a:ext>
            </a:extLst>
          </p:cNvPr>
          <p:cNvSpPr txBox="1"/>
          <p:nvPr/>
        </p:nvSpPr>
        <p:spPr>
          <a:xfrm>
            <a:off x="506069" y="2070265"/>
            <a:ext cx="11457331" cy="3341941"/>
          </a:xfrm>
          <a:prstGeom prst="rect">
            <a:avLst/>
          </a:prstGeom>
        </p:spPr>
        <p:txBody>
          <a:bodyPr vert="horz" wrap="square" lIns="0" tIns="12700" rIns="0" bIns="0" rtlCol="0">
            <a:spAutoFit/>
          </a:bodyPr>
          <a:lstStyle/>
          <a:p>
            <a:pPr marL="184150" indent="-457200">
              <a:spcBef>
                <a:spcPts val="140"/>
              </a:spcBef>
              <a:buClr>
                <a:srgbClr val="660066"/>
              </a:buClr>
              <a:buFont typeface="Wingdings" panose="05000000000000000000" pitchFamily="2" charset="2"/>
              <a:buChar char="§"/>
              <a:tabLst>
                <a:tab pos="269240" algn="l"/>
              </a:tabLst>
            </a:pPr>
            <a:r>
              <a:rPr lang="en-US" b="1" dirty="0">
                <a:latin typeface="Calibri"/>
                <a:cs typeface="Calibri"/>
              </a:rPr>
              <a:t>Honey and Sorghum Syrups</a:t>
            </a:r>
          </a:p>
          <a:p>
            <a:pPr marL="12700" indent="-457200">
              <a:spcBef>
                <a:spcPts val="140"/>
              </a:spcBef>
              <a:buClr>
                <a:srgbClr val="660066"/>
              </a:buClr>
              <a:tabLst>
                <a:tab pos="269240" algn="l"/>
              </a:tabLst>
            </a:pPr>
            <a:r>
              <a:rPr lang="en-US" dirty="0">
                <a:latin typeface="Calibri"/>
                <a:cs typeface="Calibri"/>
              </a:rPr>
              <a:t>			Ex: Raw whipped honey</a:t>
            </a:r>
          </a:p>
          <a:p>
            <a:pPr marL="184150" indent="-457200">
              <a:spcBef>
                <a:spcPts val="140"/>
              </a:spcBef>
              <a:buClr>
                <a:srgbClr val="660066"/>
              </a:buClr>
              <a:buFont typeface="Wingdings" panose="05000000000000000000" pitchFamily="2" charset="2"/>
              <a:buChar char="§"/>
              <a:tabLst>
                <a:tab pos="269240" algn="l"/>
              </a:tabLst>
            </a:pPr>
            <a:r>
              <a:rPr lang="en-US" b="1" dirty="0">
                <a:latin typeface="Calibri"/>
                <a:cs typeface="Calibri"/>
              </a:rPr>
              <a:t>Fruit Butters, Preserves, Jams, and Jellies that Comply with Part 150 of Title 21 of The Code of Federal Regulations </a:t>
            </a:r>
            <a:r>
              <a:rPr lang="en-US" dirty="0">
                <a:latin typeface="Calibri"/>
                <a:cs typeface="Calibri"/>
              </a:rPr>
              <a:t>		Ex: Strawberry jam</a:t>
            </a:r>
          </a:p>
          <a:p>
            <a:pPr marL="184150" indent="-457200">
              <a:spcBef>
                <a:spcPts val="140"/>
              </a:spcBef>
              <a:buClr>
                <a:srgbClr val="660066"/>
              </a:buClr>
              <a:buFont typeface="Wingdings" panose="05000000000000000000" pitchFamily="2" charset="2"/>
              <a:buChar char="§"/>
              <a:tabLst>
                <a:tab pos="269240" algn="l"/>
              </a:tabLst>
            </a:pPr>
            <a:r>
              <a:rPr lang="en-US" b="1" dirty="0">
                <a:latin typeface="Calibri"/>
                <a:cs typeface="Calibri"/>
              </a:rPr>
              <a:t>Nuts, Nut Mixes, and Nut Butters</a:t>
            </a:r>
          </a:p>
          <a:p>
            <a:pPr marL="12700" indent="-457200">
              <a:spcBef>
                <a:spcPts val="140"/>
              </a:spcBef>
              <a:buClr>
                <a:srgbClr val="660066"/>
              </a:buClr>
              <a:tabLst>
                <a:tab pos="269240" algn="l"/>
              </a:tabLst>
            </a:pPr>
            <a:r>
              <a:rPr lang="en-US" dirty="0">
                <a:latin typeface="Calibri"/>
                <a:cs typeface="Calibri"/>
              </a:rPr>
              <a:t>			Ex: Roasted peanuts</a:t>
            </a:r>
          </a:p>
          <a:p>
            <a:pPr marL="184150" indent="-457200">
              <a:spcBef>
                <a:spcPts val="140"/>
              </a:spcBef>
              <a:buClr>
                <a:srgbClr val="660066"/>
              </a:buClr>
              <a:buFont typeface="Wingdings" panose="05000000000000000000" pitchFamily="2" charset="2"/>
              <a:buChar char="§"/>
              <a:tabLst>
                <a:tab pos="269240" algn="l"/>
              </a:tabLst>
            </a:pPr>
            <a:r>
              <a:rPr lang="en-US" b="1" dirty="0">
                <a:latin typeface="Calibri"/>
                <a:cs typeface="Calibri"/>
              </a:rPr>
              <a:t>Powdered Drink Mixes Made from Manufactured Ingredients</a:t>
            </a:r>
          </a:p>
          <a:p>
            <a:pPr marL="12700" indent="-457200">
              <a:spcBef>
                <a:spcPts val="140"/>
              </a:spcBef>
              <a:buClr>
                <a:srgbClr val="660066"/>
              </a:buClr>
              <a:tabLst>
                <a:tab pos="269240" algn="l"/>
              </a:tabLst>
            </a:pPr>
            <a:r>
              <a:rPr lang="en-US" dirty="0">
                <a:latin typeface="Calibri"/>
                <a:cs typeface="Calibri"/>
              </a:rPr>
              <a:t>			Ex: Berry powder drink mix</a:t>
            </a:r>
          </a:p>
          <a:p>
            <a:pPr marL="184150" indent="-457200">
              <a:spcBef>
                <a:spcPts val="140"/>
              </a:spcBef>
              <a:buClr>
                <a:srgbClr val="660066"/>
              </a:buClr>
              <a:buFont typeface="Wingdings" panose="05000000000000000000" pitchFamily="2" charset="2"/>
              <a:buChar char="§"/>
              <a:tabLst>
                <a:tab pos="269240" algn="l"/>
              </a:tabLst>
            </a:pPr>
            <a:r>
              <a:rPr lang="en-US" b="1" dirty="0">
                <a:latin typeface="Calibri"/>
                <a:cs typeface="Calibri"/>
              </a:rPr>
              <a:t>Vinegars and Mustards</a:t>
            </a:r>
          </a:p>
          <a:p>
            <a:pPr marL="12700" indent="-457200">
              <a:spcBef>
                <a:spcPts val="140"/>
              </a:spcBef>
              <a:buClr>
                <a:srgbClr val="660066"/>
              </a:buClr>
              <a:tabLst>
                <a:tab pos="269240" algn="l"/>
              </a:tabLst>
            </a:pPr>
            <a:r>
              <a:rPr lang="en-US" dirty="0">
                <a:latin typeface="Calibri"/>
                <a:cs typeface="Calibri"/>
              </a:rPr>
              <a:t>			Ex: Plain mustard</a:t>
            </a:r>
          </a:p>
          <a:p>
            <a:pPr marL="269875" indent="-457200">
              <a:spcBef>
                <a:spcPts val="1440"/>
              </a:spcBef>
            </a:pPr>
            <a:r>
              <a:rPr lang="en-US" b="1" i="1" dirty="0">
                <a:latin typeface="Calibri"/>
                <a:cs typeface="Calibri"/>
              </a:rPr>
              <a:t>Note:</a:t>
            </a:r>
            <a:r>
              <a:rPr lang="en-US" b="1" i="1" spc="-40" dirty="0">
                <a:latin typeface="Calibri"/>
                <a:cs typeface="Calibri"/>
              </a:rPr>
              <a:t> </a:t>
            </a:r>
            <a:r>
              <a:rPr lang="en-US" b="1" i="1" spc="-20" dirty="0">
                <a:latin typeface="Calibri"/>
                <a:cs typeface="Calibri"/>
              </a:rPr>
              <a:t>Cannabis-</a:t>
            </a:r>
            <a:r>
              <a:rPr lang="en-US" b="1" i="1" dirty="0">
                <a:latin typeface="Calibri"/>
                <a:cs typeface="Calibri"/>
              </a:rPr>
              <a:t>infused</a:t>
            </a:r>
            <a:r>
              <a:rPr lang="en-US" b="1" i="1" spc="-45" dirty="0">
                <a:latin typeface="Calibri"/>
                <a:cs typeface="Calibri"/>
              </a:rPr>
              <a:t> </a:t>
            </a:r>
            <a:r>
              <a:rPr lang="en-US" b="1" i="1" dirty="0">
                <a:latin typeface="Calibri"/>
                <a:cs typeface="Calibri"/>
              </a:rPr>
              <a:t>edibles</a:t>
            </a:r>
            <a:r>
              <a:rPr lang="en-US" b="1" i="1" spc="-45" dirty="0">
                <a:latin typeface="Calibri"/>
                <a:cs typeface="Calibri"/>
              </a:rPr>
              <a:t> </a:t>
            </a:r>
            <a:r>
              <a:rPr lang="en-US" b="1" i="1" dirty="0">
                <a:latin typeface="Calibri"/>
                <a:cs typeface="Calibri"/>
              </a:rPr>
              <a:t>are</a:t>
            </a:r>
            <a:r>
              <a:rPr lang="en-US" b="1" i="1" spc="-35" dirty="0">
                <a:latin typeface="Calibri"/>
                <a:cs typeface="Calibri"/>
              </a:rPr>
              <a:t> </a:t>
            </a:r>
            <a:r>
              <a:rPr lang="en-US" b="1" i="1" dirty="0">
                <a:latin typeface="Calibri"/>
                <a:cs typeface="Calibri"/>
              </a:rPr>
              <a:t>not</a:t>
            </a:r>
            <a:r>
              <a:rPr lang="en-US" b="1" i="1" spc="-45" dirty="0">
                <a:latin typeface="Calibri"/>
                <a:cs typeface="Calibri"/>
              </a:rPr>
              <a:t> </a:t>
            </a:r>
            <a:r>
              <a:rPr lang="en-US" b="1" i="1" dirty="0">
                <a:latin typeface="Calibri"/>
                <a:cs typeface="Calibri"/>
              </a:rPr>
              <a:t>an</a:t>
            </a:r>
            <a:r>
              <a:rPr lang="en-US" b="1" i="1" spc="-45" dirty="0">
                <a:latin typeface="Calibri"/>
                <a:cs typeface="Calibri"/>
              </a:rPr>
              <a:t> </a:t>
            </a:r>
            <a:r>
              <a:rPr lang="en-US" b="1" i="1" spc="-10" dirty="0">
                <a:latin typeface="Calibri"/>
                <a:cs typeface="Calibri"/>
              </a:rPr>
              <a:t>approved</a:t>
            </a:r>
            <a:r>
              <a:rPr lang="en-US" b="1" i="1" spc="-40" dirty="0">
                <a:latin typeface="Calibri"/>
                <a:cs typeface="Calibri"/>
              </a:rPr>
              <a:t> </a:t>
            </a:r>
            <a:r>
              <a:rPr lang="en-US" b="1" i="1" dirty="0">
                <a:latin typeface="Calibri"/>
                <a:cs typeface="Calibri"/>
              </a:rPr>
              <a:t>cottage</a:t>
            </a:r>
            <a:r>
              <a:rPr lang="en-US" b="1" i="1" spc="-40" dirty="0">
                <a:latin typeface="Calibri"/>
                <a:cs typeface="Calibri"/>
              </a:rPr>
              <a:t> </a:t>
            </a:r>
            <a:r>
              <a:rPr lang="en-US" b="1" i="1" dirty="0">
                <a:latin typeface="Calibri"/>
                <a:cs typeface="Calibri"/>
              </a:rPr>
              <a:t>food</a:t>
            </a:r>
            <a:r>
              <a:rPr lang="en-US" b="1" i="1" spc="-45" dirty="0">
                <a:latin typeface="Calibri"/>
                <a:cs typeface="Calibri"/>
              </a:rPr>
              <a:t> </a:t>
            </a:r>
            <a:r>
              <a:rPr lang="en-US" b="1" i="1" spc="-10" dirty="0">
                <a:latin typeface="Calibri"/>
                <a:cs typeface="Calibri"/>
              </a:rPr>
              <a:t>product.</a:t>
            </a:r>
            <a:endParaRPr lang="en-US" b="1" i="1" dirty="0">
              <a:latin typeface="Calibri"/>
              <a:cs typeface="Calibri"/>
            </a:endParaRPr>
          </a:p>
        </p:txBody>
      </p:sp>
      <p:pic>
        <p:nvPicPr>
          <p:cNvPr id="4" name="object 4">
            <a:extLst>
              <a:ext uri="{FF2B5EF4-FFF2-40B4-BE49-F238E27FC236}">
                <a16:creationId xmlns:a16="http://schemas.microsoft.com/office/drawing/2014/main" id="{F13DAB5D-7F98-9C3F-290D-9E8768699C63}"/>
              </a:ext>
            </a:extLst>
          </p:cNvPr>
          <p:cNvPicPr/>
          <p:nvPr/>
        </p:nvPicPr>
        <p:blipFill>
          <a:blip r:embed="rId2" cstate="print"/>
          <a:stretch>
            <a:fillRect/>
          </a:stretch>
        </p:blipFill>
        <p:spPr>
          <a:xfrm>
            <a:off x="178307" y="262127"/>
            <a:ext cx="2229612" cy="466344"/>
          </a:xfrm>
          <a:prstGeom prst="rect">
            <a:avLst/>
          </a:prstGeom>
        </p:spPr>
      </p:pic>
      <p:sp>
        <p:nvSpPr>
          <p:cNvPr id="5" name="object 5">
            <a:extLst>
              <a:ext uri="{FF2B5EF4-FFF2-40B4-BE49-F238E27FC236}">
                <a16:creationId xmlns:a16="http://schemas.microsoft.com/office/drawing/2014/main" id="{BAE3630D-72FB-2944-5A0C-D2397D074416}"/>
              </a:ext>
            </a:extLst>
          </p:cNvPr>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6" name="object 6">
            <a:extLst>
              <a:ext uri="{FF2B5EF4-FFF2-40B4-BE49-F238E27FC236}">
                <a16:creationId xmlns:a16="http://schemas.microsoft.com/office/drawing/2014/main" id="{DCB824E3-BEBD-7EFF-FCF5-71544312FF5B}"/>
              </a:ext>
            </a:extLst>
          </p:cNvPr>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ED55A6D5-CB70-8BE4-7DAE-42ED203E8236}"/>
              </a:ext>
            </a:extLst>
          </p:cNvPr>
          <p:cNvPicPr/>
          <p:nvPr/>
        </p:nvPicPr>
        <p:blipFill>
          <a:blip r:embed="rId3">
            <a:extLst>
              <a:ext uri="{28A0092B-C50C-407E-A947-70E740481C1C}">
                <a14:useLocalDpi xmlns:a14="http://schemas.microsoft.com/office/drawing/2010/main" val="0"/>
              </a:ext>
            </a:extLst>
          </a:blip>
          <a:srcRect/>
          <a:stretch/>
        </p:blipFill>
        <p:spPr>
          <a:xfrm>
            <a:off x="8519286" y="3581400"/>
            <a:ext cx="2844038" cy="1978422"/>
          </a:xfrm>
          <a:prstGeom prst="rect">
            <a:avLst/>
          </a:prstGeom>
        </p:spPr>
      </p:pic>
      <p:sp>
        <p:nvSpPr>
          <p:cNvPr id="8" name="object 8">
            <a:extLst>
              <a:ext uri="{FF2B5EF4-FFF2-40B4-BE49-F238E27FC236}">
                <a16:creationId xmlns:a16="http://schemas.microsoft.com/office/drawing/2014/main" id="{79C0AE91-7EA6-6801-79DF-1E5073BD54EF}"/>
              </a:ext>
            </a:extLst>
          </p:cNvPr>
          <p:cNvSpPr txBox="1">
            <a:spLocks noGrp="1"/>
          </p:cNvSpPr>
          <p:nvPr>
            <p:ph type="sldNum" sz="quarter" idx="7"/>
          </p:nvPr>
        </p:nvSpPr>
        <p:spPr>
          <a:prstGeom prst="rect">
            <a:avLst/>
          </a:prstGeom>
        </p:spPr>
        <p:txBody>
          <a:bodyPr vert="horz" wrap="square" lIns="0" tIns="0" rIns="0" bIns="0" rtlCol="0">
            <a:spAutoFit/>
          </a:bodyPr>
          <a:lstStyle/>
          <a:p>
            <a:pPr marL="123189">
              <a:lnSpc>
                <a:spcPts val="1425"/>
              </a:lnSpc>
            </a:pPr>
            <a:fld id="{81D60167-4931-47E6-BA6A-407CBD079E47}" type="slidenum">
              <a:rPr spc="-50" dirty="0"/>
              <a:t>4</a:t>
            </a:fld>
            <a:endParaRPr spc="-50" dirty="0"/>
          </a:p>
        </p:txBody>
      </p:sp>
    </p:spTree>
    <p:extLst>
      <p:ext uri="{BB962C8B-B14F-4D97-AF65-F5344CB8AC3E}">
        <p14:creationId xmlns:p14="http://schemas.microsoft.com/office/powerpoint/2010/main" val="1779411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155" y="1098966"/>
            <a:ext cx="10970640" cy="566822"/>
          </a:xfrm>
          <a:prstGeom prst="rect">
            <a:avLst/>
          </a:prstGeom>
        </p:spPr>
        <p:txBody>
          <a:bodyPr vert="horz" wrap="square" lIns="0" tIns="12700" rIns="0" bIns="0" rtlCol="0">
            <a:spAutoFit/>
          </a:bodyPr>
          <a:lstStyle/>
          <a:p>
            <a:pPr marL="167640">
              <a:lnSpc>
                <a:spcPct val="100000"/>
              </a:lnSpc>
              <a:spcBef>
                <a:spcPts val="100"/>
              </a:spcBef>
            </a:pPr>
            <a:r>
              <a:rPr lang="en-US" dirty="0"/>
              <a:t>CDPH </a:t>
            </a:r>
            <a:r>
              <a:rPr dirty="0"/>
              <a:t>Approved</a:t>
            </a:r>
            <a:r>
              <a:rPr spc="-140" dirty="0"/>
              <a:t> </a:t>
            </a:r>
            <a:r>
              <a:rPr dirty="0"/>
              <a:t>Cottage</a:t>
            </a:r>
            <a:r>
              <a:rPr spc="-150" dirty="0"/>
              <a:t> </a:t>
            </a:r>
            <a:r>
              <a:rPr spc="-10" dirty="0"/>
              <a:t>Foods</a:t>
            </a:r>
            <a:r>
              <a:rPr lang="en-US" spc="-10" dirty="0"/>
              <a:t> List</a:t>
            </a:r>
            <a:endParaRPr spc="-10" dirty="0"/>
          </a:p>
        </p:txBody>
      </p:sp>
      <p:sp>
        <p:nvSpPr>
          <p:cNvPr id="3" name="object 3"/>
          <p:cNvSpPr txBox="1"/>
          <p:nvPr/>
        </p:nvSpPr>
        <p:spPr>
          <a:xfrm>
            <a:off x="603796" y="2198560"/>
            <a:ext cx="7092404" cy="2923877"/>
          </a:xfrm>
          <a:prstGeom prst="rect">
            <a:avLst/>
          </a:prstGeom>
        </p:spPr>
        <p:txBody>
          <a:bodyPr vert="horz" wrap="square" lIns="0" tIns="12700" rIns="0" bIns="0" rtlCol="0">
            <a:spAutoFit/>
          </a:bodyPr>
          <a:lstStyle/>
          <a:p>
            <a:pPr marL="12700">
              <a:spcBef>
                <a:spcPts val="100"/>
              </a:spcBef>
            </a:pPr>
            <a:r>
              <a:rPr lang="en-US" sz="2600" b="1" spc="-25" dirty="0">
                <a:latin typeface="Calibri"/>
                <a:cs typeface="Calibri"/>
              </a:rPr>
              <a:t>	   </a:t>
            </a:r>
            <a:r>
              <a:rPr sz="2600" b="1" dirty="0">
                <a:latin typeface="Calibri"/>
                <a:cs typeface="Calibri"/>
                <a:hlinkClick r:id="rId3"/>
              </a:rPr>
              <a:t>CDPH</a:t>
            </a:r>
            <a:r>
              <a:rPr sz="2600" b="1" spc="-25" dirty="0">
                <a:latin typeface="Calibri"/>
                <a:cs typeface="Calibri"/>
                <a:hlinkClick r:id="rId3"/>
              </a:rPr>
              <a:t> </a:t>
            </a:r>
            <a:r>
              <a:rPr sz="2600" b="1" dirty="0">
                <a:latin typeface="Calibri"/>
                <a:cs typeface="Calibri"/>
                <a:hlinkClick r:id="rId3"/>
              </a:rPr>
              <a:t>Approved</a:t>
            </a:r>
            <a:r>
              <a:rPr sz="2600" b="1" spc="-15" dirty="0">
                <a:latin typeface="Calibri"/>
                <a:cs typeface="Calibri"/>
                <a:hlinkClick r:id="rId3"/>
              </a:rPr>
              <a:t> </a:t>
            </a:r>
            <a:r>
              <a:rPr sz="2600" b="1" dirty="0">
                <a:latin typeface="Calibri"/>
                <a:cs typeface="Calibri"/>
                <a:hlinkClick r:id="rId3"/>
              </a:rPr>
              <a:t>CFO</a:t>
            </a:r>
            <a:r>
              <a:rPr sz="2600" b="1" spc="-25" dirty="0">
                <a:latin typeface="Calibri"/>
                <a:cs typeface="Calibri"/>
                <a:hlinkClick r:id="rId3"/>
              </a:rPr>
              <a:t> </a:t>
            </a:r>
            <a:r>
              <a:rPr sz="2600" b="1" dirty="0">
                <a:latin typeface="Calibri"/>
                <a:cs typeface="Calibri"/>
                <a:hlinkClick r:id="rId3"/>
              </a:rPr>
              <a:t>products</a:t>
            </a:r>
            <a:r>
              <a:rPr sz="2600" b="1" spc="-40" dirty="0">
                <a:latin typeface="Calibri"/>
                <a:cs typeface="Calibri"/>
                <a:hlinkClick r:id="rId3"/>
              </a:rPr>
              <a:t> </a:t>
            </a:r>
            <a:r>
              <a:rPr sz="2600" b="1" dirty="0">
                <a:latin typeface="Calibri"/>
                <a:cs typeface="Calibri"/>
                <a:hlinkClick r:id="rId3"/>
              </a:rPr>
              <a:t>list</a:t>
            </a:r>
            <a:endParaRPr lang="en-US" sz="2600" b="1" dirty="0">
              <a:latin typeface="Calibri"/>
              <a:cs typeface="Calibri"/>
            </a:endParaRPr>
          </a:p>
          <a:p>
            <a:pPr marL="12700">
              <a:spcBef>
                <a:spcPts val="100"/>
              </a:spcBef>
            </a:pPr>
            <a:endParaRPr sz="2400" dirty="0">
              <a:latin typeface="Calibri"/>
              <a:cs typeface="Calibri"/>
            </a:endParaRPr>
          </a:p>
          <a:p>
            <a:pPr marL="12700" marR="1736089">
              <a:spcBef>
                <a:spcPts val="1055"/>
              </a:spcBef>
            </a:pPr>
            <a:r>
              <a:rPr sz="2400" dirty="0">
                <a:latin typeface="Calibri"/>
                <a:cs typeface="Calibri"/>
              </a:rPr>
              <a:t>Review</a:t>
            </a:r>
            <a:r>
              <a:rPr sz="2400" spc="-70" dirty="0">
                <a:latin typeface="Calibri"/>
                <a:cs typeface="Calibri"/>
              </a:rPr>
              <a:t> </a:t>
            </a:r>
            <a:r>
              <a:rPr sz="2400" dirty="0">
                <a:latin typeface="Calibri"/>
                <a:cs typeface="Calibri"/>
              </a:rPr>
              <a:t>the</a:t>
            </a:r>
            <a:r>
              <a:rPr sz="2400" spc="-35" dirty="0">
                <a:latin typeface="Calibri"/>
                <a:cs typeface="Calibri"/>
              </a:rPr>
              <a:t> </a:t>
            </a:r>
            <a:r>
              <a:rPr sz="2400" dirty="0">
                <a:latin typeface="Calibri"/>
                <a:cs typeface="Calibri"/>
              </a:rPr>
              <a:t>list</a:t>
            </a:r>
            <a:r>
              <a:rPr sz="2400" spc="-55" dirty="0">
                <a:latin typeface="Calibri"/>
                <a:cs typeface="Calibri"/>
              </a:rPr>
              <a:t> </a:t>
            </a:r>
            <a:r>
              <a:rPr sz="2400" dirty="0">
                <a:latin typeface="Calibri"/>
                <a:cs typeface="Calibri"/>
              </a:rPr>
              <a:t>to</a:t>
            </a:r>
            <a:r>
              <a:rPr sz="2400" spc="-50" dirty="0">
                <a:latin typeface="Calibri"/>
                <a:cs typeface="Calibri"/>
              </a:rPr>
              <a:t> </a:t>
            </a:r>
            <a:r>
              <a:rPr sz="2400" dirty="0">
                <a:latin typeface="Calibri"/>
                <a:cs typeface="Calibri"/>
              </a:rPr>
              <a:t>read</a:t>
            </a:r>
            <a:r>
              <a:rPr sz="2400" spc="-40" dirty="0">
                <a:latin typeface="Calibri"/>
                <a:cs typeface="Calibri"/>
              </a:rPr>
              <a:t> </a:t>
            </a:r>
            <a:r>
              <a:rPr sz="2400" dirty="0">
                <a:latin typeface="Calibri"/>
                <a:cs typeface="Calibri"/>
              </a:rPr>
              <a:t>about</a:t>
            </a:r>
            <a:r>
              <a:rPr sz="2400" spc="-40" dirty="0">
                <a:latin typeface="Calibri"/>
                <a:cs typeface="Calibri"/>
              </a:rPr>
              <a:t> </a:t>
            </a:r>
            <a:r>
              <a:rPr sz="2400" dirty="0">
                <a:latin typeface="Calibri"/>
                <a:cs typeface="Calibri"/>
              </a:rPr>
              <a:t>limitations</a:t>
            </a:r>
            <a:r>
              <a:rPr lang="en-US" sz="2400" dirty="0">
                <a:latin typeface="Calibri"/>
                <a:cs typeface="Calibri"/>
              </a:rPr>
              <a:t> and</a:t>
            </a:r>
            <a:r>
              <a:rPr lang="en-US" sz="2400" spc="-40" dirty="0">
                <a:latin typeface="Calibri"/>
                <a:cs typeface="Calibri"/>
              </a:rPr>
              <a:t> </a:t>
            </a:r>
            <a:r>
              <a:rPr lang="en-US" sz="2400" spc="-10" dirty="0">
                <a:latin typeface="Calibri"/>
                <a:cs typeface="Calibri"/>
              </a:rPr>
              <a:t>exceptions </a:t>
            </a:r>
            <a:r>
              <a:rPr lang="en-US" sz="2400" dirty="0">
                <a:latin typeface="Calibri"/>
                <a:cs typeface="Calibri"/>
              </a:rPr>
              <a:t>for</a:t>
            </a:r>
            <a:r>
              <a:rPr lang="en-US" sz="2400" spc="-30" dirty="0">
                <a:latin typeface="Calibri"/>
                <a:cs typeface="Calibri"/>
              </a:rPr>
              <a:t> </a:t>
            </a:r>
            <a:r>
              <a:rPr lang="en-US" sz="2400" dirty="0">
                <a:latin typeface="Calibri"/>
                <a:cs typeface="Calibri"/>
              </a:rPr>
              <a:t>different</a:t>
            </a:r>
            <a:r>
              <a:rPr lang="en-US" sz="2400" spc="-35" dirty="0">
                <a:latin typeface="Calibri"/>
                <a:cs typeface="Calibri"/>
              </a:rPr>
              <a:t> </a:t>
            </a:r>
            <a:r>
              <a:rPr lang="en-US" sz="2400" spc="-10" dirty="0">
                <a:latin typeface="Calibri"/>
                <a:cs typeface="Calibri"/>
              </a:rPr>
              <a:t>products.</a:t>
            </a:r>
          </a:p>
          <a:p>
            <a:pPr marL="12700" marR="1736089">
              <a:spcBef>
                <a:spcPts val="1055"/>
              </a:spcBef>
            </a:pPr>
            <a:endParaRPr sz="2400" dirty="0">
              <a:latin typeface="Calibri"/>
              <a:cs typeface="Calibri"/>
            </a:endParaRPr>
          </a:p>
          <a:p>
            <a:pPr marL="12700"/>
            <a:r>
              <a:rPr sz="2400" b="1" i="1" dirty="0">
                <a:latin typeface="Calibri"/>
                <a:cs typeface="Calibri"/>
              </a:rPr>
              <a:t>Note:</a:t>
            </a:r>
            <a:r>
              <a:rPr sz="2400" b="1" i="1" spc="-30" dirty="0">
                <a:latin typeface="Calibri"/>
                <a:cs typeface="Calibri"/>
              </a:rPr>
              <a:t> </a:t>
            </a:r>
            <a:r>
              <a:rPr sz="2400" b="1" i="1" dirty="0">
                <a:latin typeface="Calibri"/>
                <a:cs typeface="Calibri"/>
              </a:rPr>
              <a:t>Add</a:t>
            </a:r>
            <a:r>
              <a:rPr sz="2400" b="1" i="1" spc="-30" dirty="0">
                <a:latin typeface="Calibri"/>
                <a:cs typeface="Calibri"/>
              </a:rPr>
              <a:t> </a:t>
            </a:r>
            <a:r>
              <a:rPr sz="2400" b="1" i="1" dirty="0">
                <a:latin typeface="Calibri"/>
                <a:cs typeface="Calibri"/>
              </a:rPr>
              <a:t>all</a:t>
            </a:r>
            <a:r>
              <a:rPr sz="2400" b="1" i="1" spc="-25" dirty="0">
                <a:latin typeface="Calibri"/>
                <a:cs typeface="Calibri"/>
              </a:rPr>
              <a:t> </a:t>
            </a:r>
            <a:r>
              <a:rPr sz="2400" b="1" i="1" dirty="0">
                <a:latin typeface="Calibri"/>
                <a:cs typeface="Calibri"/>
              </a:rPr>
              <a:t>specific</a:t>
            </a:r>
            <a:r>
              <a:rPr sz="2400" b="1" i="1" spc="-30" dirty="0">
                <a:latin typeface="Calibri"/>
                <a:cs typeface="Calibri"/>
              </a:rPr>
              <a:t> </a:t>
            </a:r>
            <a:r>
              <a:rPr sz="2400" b="1" i="1" dirty="0">
                <a:latin typeface="Calibri"/>
                <a:cs typeface="Calibri"/>
              </a:rPr>
              <a:t>flavors</a:t>
            </a:r>
            <a:r>
              <a:rPr sz="2400" b="1" i="1" spc="-30" dirty="0">
                <a:latin typeface="Calibri"/>
                <a:cs typeface="Calibri"/>
              </a:rPr>
              <a:t> </a:t>
            </a:r>
            <a:r>
              <a:rPr sz="2400" b="1" i="1" dirty="0">
                <a:latin typeface="Calibri"/>
                <a:cs typeface="Calibri"/>
              </a:rPr>
              <a:t>of</a:t>
            </a:r>
            <a:r>
              <a:rPr sz="2400" b="1" i="1" spc="-35" dirty="0">
                <a:latin typeface="Calibri"/>
                <a:cs typeface="Calibri"/>
              </a:rPr>
              <a:t> </a:t>
            </a:r>
            <a:r>
              <a:rPr sz="2400" b="1" i="1" dirty="0">
                <a:latin typeface="Calibri"/>
                <a:cs typeface="Calibri"/>
              </a:rPr>
              <a:t>each</a:t>
            </a:r>
            <a:r>
              <a:rPr sz="2400" b="1" i="1" spc="-35" dirty="0">
                <a:latin typeface="Calibri"/>
                <a:cs typeface="Calibri"/>
              </a:rPr>
              <a:t> </a:t>
            </a:r>
            <a:r>
              <a:rPr sz="2400" b="1" i="1" dirty="0">
                <a:latin typeface="Calibri"/>
                <a:cs typeface="Calibri"/>
              </a:rPr>
              <a:t>product</a:t>
            </a:r>
            <a:r>
              <a:rPr sz="2400" b="1" i="1" spc="-25" dirty="0">
                <a:latin typeface="Calibri"/>
                <a:cs typeface="Calibri"/>
              </a:rPr>
              <a:t> </a:t>
            </a:r>
            <a:r>
              <a:rPr sz="2400" b="1" i="1" dirty="0">
                <a:latin typeface="Calibri"/>
                <a:cs typeface="Calibri"/>
              </a:rPr>
              <a:t>including</a:t>
            </a:r>
            <a:r>
              <a:rPr sz="2400" b="1" i="1" spc="-30" dirty="0">
                <a:latin typeface="Calibri"/>
                <a:cs typeface="Calibri"/>
              </a:rPr>
              <a:t> </a:t>
            </a:r>
            <a:r>
              <a:rPr sz="2400" b="1" i="1" spc="-10" dirty="0">
                <a:latin typeface="Calibri"/>
                <a:cs typeface="Calibri"/>
              </a:rPr>
              <a:t>original/plain</a:t>
            </a:r>
            <a:endParaRPr sz="2400" dirty="0">
              <a:latin typeface="Calibri"/>
              <a:cs typeface="Calibri"/>
            </a:endParaRPr>
          </a:p>
        </p:txBody>
      </p:sp>
      <p:pic>
        <p:nvPicPr>
          <p:cNvPr id="4" name="object 4"/>
          <p:cNvPicPr/>
          <p:nvPr/>
        </p:nvPicPr>
        <p:blipFill>
          <a:blip r:embed="rId4" cstate="print"/>
          <a:stretch>
            <a:fillRect/>
          </a:stretch>
        </p:blipFill>
        <p:spPr>
          <a:xfrm>
            <a:off x="178307" y="262127"/>
            <a:ext cx="2229612" cy="466344"/>
          </a:xfrm>
          <a:prstGeom prst="rect">
            <a:avLst/>
          </a:prstGeom>
        </p:spPr>
      </p:pic>
      <p:sp>
        <p:nvSpPr>
          <p:cNvPr id="5" name="object 5"/>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6" name="object 6"/>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pic>
        <p:nvPicPr>
          <p:cNvPr id="7" name="object 7"/>
          <p:cNvPicPr/>
          <p:nvPr/>
        </p:nvPicPr>
        <p:blipFill>
          <a:blip r:embed="rId5" cstate="print"/>
          <a:stretch>
            <a:fillRect/>
          </a:stretch>
        </p:blipFill>
        <p:spPr>
          <a:xfrm>
            <a:off x="8046917" y="2198336"/>
            <a:ext cx="3323878" cy="4261549"/>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3189">
              <a:lnSpc>
                <a:spcPts val="1425"/>
              </a:lnSpc>
            </a:pPr>
            <a:fld id="{81D60167-4931-47E6-BA6A-407CBD079E47}" type="slidenum">
              <a:rPr spc="-50" dirty="0"/>
              <a:t>5</a:t>
            </a:fld>
            <a:endParaRPr spc="-50" dirty="0"/>
          </a:p>
        </p:txBody>
      </p:sp>
      <p:sp>
        <p:nvSpPr>
          <p:cNvPr id="9" name="Arrow: Right 8">
            <a:extLst>
              <a:ext uri="{FF2B5EF4-FFF2-40B4-BE49-F238E27FC236}">
                <a16:creationId xmlns:a16="http://schemas.microsoft.com/office/drawing/2014/main" id="{9728525F-807E-A725-282A-176445ED6440}"/>
              </a:ext>
            </a:extLst>
          </p:cNvPr>
          <p:cNvSpPr/>
          <p:nvPr/>
        </p:nvSpPr>
        <p:spPr>
          <a:xfrm>
            <a:off x="603796" y="2198336"/>
            <a:ext cx="990600" cy="4198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44359" y="1127201"/>
            <a:ext cx="5711190" cy="574040"/>
          </a:xfrm>
          <a:prstGeom prst="rect">
            <a:avLst/>
          </a:prstGeom>
        </p:spPr>
        <p:txBody>
          <a:bodyPr vert="horz" wrap="square" lIns="0" tIns="12700" rIns="0" bIns="0" rtlCol="0">
            <a:spAutoFit/>
          </a:bodyPr>
          <a:lstStyle/>
          <a:p>
            <a:pPr marL="12700">
              <a:lnSpc>
                <a:spcPct val="100000"/>
              </a:lnSpc>
              <a:spcBef>
                <a:spcPts val="100"/>
              </a:spcBef>
              <a:tabLst>
                <a:tab pos="3223895" algn="l"/>
              </a:tabLst>
            </a:pPr>
            <a:r>
              <a:rPr dirty="0"/>
              <a:t>Where</a:t>
            </a:r>
            <a:r>
              <a:rPr spc="-120" dirty="0"/>
              <a:t> </a:t>
            </a:r>
            <a:r>
              <a:rPr dirty="0"/>
              <a:t>to</a:t>
            </a:r>
            <a:r>
              <a:rPr spc="-110" dirty="0"/>
              <a:t> </a:t>
            </a:r>
            <a:r>
              <a:rPr dirty="0"/>
              <a:t>start</a:t>
            </a:r>
            <a:r>
              <a:rPr spc="-114" dirty="0"/>
              <a:t> </a:t>
            </a:r>
            <a:r>
              <a:rPr spc="-50" dirty="0"/>
              <a:t>-</a:t>
            </a:r>
            <a:r>
              <a:rPr lang="en-US" spc="-50" dirty="0"/>
              <a:t> </a:t>
            </a:r>
            <a:r>
              <a:rPr dirty="0"/>
              <a:t>Contact</a:t>
            </a:r>
            <a:r>
              <a:rPr spc="-180" dirty="0"/>
              <a:t> </a:t>
            </a:r>
            <a:r>
              <a:rPr spc="-25" dirty="0"/>
              <a:t>EMD</a:t>
            </a:r>
          </a:p>
        </p:txBody>
      </p:sp>
      <p:sp>
        <p:nvSpPr>
          <p:cNvPr id="7" name="object 7"/>
          <p:cNvSpPr txBox="1"/>
          <p:nvPr/>
        </p:nvSpPr>
        <p:spPr>
          <a:xfrm>
            <a:off x="644359" y="1992203"/>
            <a:ext cx="11054715" cy="4488921"/>
          </a:xfrm>
          <a:prstGeom prst="rect">
            <a:avLst/>
          </a:prstGeom>
        </p:spPr>
        <p:txBody>
          <a:bodyPr vert="horz" wrap="square" lIns="0" tIns="68580" rIns="0" bIns="0" rtlCol="0">
            <a:spAutoFit/>
          </a:bodyPr>
          <a:lstStyle/>
          <a:p>
            <a:pPr marL="13970">
              <a:lnSpc>
                <a:spcPct val="100000"/>
              </a:lnSpc>
              <a:spcBef>
                <a:spcPts val="540"/>
              </a:spcBef>
            </a:pPr>
            <a:r>
              <a:rPr sz="2400" dirty="0">
                <a:latin typeface="Calibri"/>
                <a:cs typeface="Calibri"/>
              </a:rPr>
              <a:t>If</a:t>
            </a:r>
            <a:r>
              <a:rPr sz="2400" spc="-55" dirty="0">
                <a:latin typeface="Calibri"/>
                <a:cs typeface="Calibri"/>
              </a:rPr>
              <a:t> </a:t>
            </a:r>
            <a:r>
              <a:rPr sz="2400" dirty="0">
                <a:latin typeface="Calibri"/>
                <a:cs typeface="Calibri"/>
              </a:rPr>
              <a:t>you</a:t>
            </a:r>
            <a:r>
              <a:rPr sz="2400" spc="-55" dirty="0">
                <a:latin typeface="Calibri"/>
                <a:cs typeface="Calibri"/>
              </a:rPr>
              <a:t> </a:t>
            </a:r>
            <a:r>
              <a:rPr sz="2400" dirty="0">
                <a:latin typeface="Calibri"/>
                <a:cs typeface="Calibri"/>
              </a:rPr>
              <a:t>are</a:t>
            </a:r>
            <a:r>
              <a:rPr sz="2400" spc="-45" dirty="0">
                <a:latin typeface="Calibri"/>
                <a:cs typeface="Calibri"/>
              </a:rPr>
              <a:t> </a:t>
            </a:r>
            <a:r>
              <a:rPr sz="2400" dirty="0">
                <a:latin typeface="Calibri"/>
                <a:cs typeface="Calibri"/>
              </a:rPr>
              <a:t>thinking</a:t>
            </a:r>
            <a:r>
              <a:rPr sz="2400" spc="-65" dirty="0">
                <a:latin typeface="Calibri"/>
                <a:cs typeface="Calibri"/>
              </a:rPr>
              <a:t> </a:t>
            </a:r>
            <a:r>
              <a:rPr sz="2400" dirty="0">
                <a:latin typeface="Calibri"/>
                <a:cs typeface="Calibri"/>
              </a:rPr>
              <a:t>about</a:t>
            </a:r>
            <a:r>
              <a:rPr sz="2400" spc="-50" dirty="0">
                <a:latin typeface="Calibri"/>
                <a:cs typeface="Calibri"/>
              </a:rPr>
              <a:t> </a:t>
            </a:r>
            <a:r>
              <a:rPr sz="2400" dirty="0">
                <a:latin typeface="Calibri"/>
                <a:cs typeface="Calibri"/>
              </a:rPr>
              <a:t>starting</a:t>
            </a:r>
            <a:r>
              <a:rPr sz="2400" spc="-70" dirty="0">
                <a:latin typeface="Calibri"/>
                <a:cs typeface="Calibri"/>
              </a:rPr>
              <a:t> </a:t>
            </a:r>
            <a:r>
              <a:rPr sz="2400" dirty="0">
                <a:latin typeface="Calibri"/>
                <a:cs typeface="Calibri"/>
              </a:rPr>
              <a:t>a</a:t>
            </a:r>
            <a:r>
              <a:rPr sz="2400" spc="-60" dirty="0">
                <a:latin typeface="Calibri"/>
                <a:cs typeface="Calibri"/>
              </a:rPr>
              <a:t> </a:t>
            </a:r>
            <a:r>
              <a:rPr sz="2400" dirty="0">
                <a:latin typeface="Calibri"/>
                <a:cs typeface="Calibri"/>
              </a:rPr>
              <a:t>Cottage</a:t>
            </a:r>
            <a:r>
              <a:rPr sz="2400" spc="-65" dirty="0">
                <a:latin typeface="Calibri"/>
                <a:cs typeface="Calibri"/>
              </a:rPr>
              <a:t> </a:t>
            </a:r>
            <a:r>
              <a:rPr sz="2400" dirty="0">
                <a:latin typeface="Calibri"/>
                <a:cs typeface="Calibri"/>
              </a:rPr>
              <a:t>Food</a:t>
            </a:r>
            <a:r>
              <a:rPr sz="2400" spc="-45" dirty="0">
                <a:latin typeface="Calibri"/>
                <a:cs typeface="Calibri"/>
              </a:rPr>
              <a:t> </a:t>
            </a:r>
            <a:r>
              <a:rPr sz="2400" spc="-10" dirty="0">
                <a:latin typeface="Calibri"/>
                <a:cs typeface="Calibri"/>
              </a:rPr>
              <a:t>Operation</a:t>
            </a:r>
            <a:r>
              <a:rPr sz="2400" spc="-60" dirty="0">
                <a:latin typeface="Calibri"/>
                <a:cs typeface="Calibri"/>
              </a:rPr>
              <a:t> </a:t>
            </a:r>
            <a:r>
              <a:rPr sz="2400" dirty="0">
                <a:latin typeface="Calibri"/>
                <a:cs typeface="Calibri"/>
              </a:rPr>
              <a:t>–</a:t>
            </a:r>
            <a:r>
              <a:rPr sz="2400" spc="-55" dirty="0">
                <a:latin typeface="Calibri"/>
                <a:cs typeface="Calibri"/>
              </a:rPr>
              <a:t> </a:t>
            </a:r>
            <a:r>
              <a:rPr sz="2400" b="1" dirty="0">
                <a:solidFill>
                  <a:srgbClr val="3333FF"/>
                </a:solidFill>
                <a:latin typeface="Calibri"/>
                <a:cs typeface="Calibri"/>
              </a:rPr>
              <a:t>Contact</a:t>
            </a:r>
            <a:r>
              <a:rPr sz="2400" b="1" spc="-35" dirty="0">
                <a:solidFill>
                  <a:srgbClr val="3333FF"/>
                </a:solidFill>
                <a:latin typeface="Calibri"/>
                <a:cs typeface="Calibri"/>
              </a:rPr>
              <a:t> </a:t>
            </a:r>
            <a:r>
              <a:rPr sz="2400" b="1" spc="-20" dirty="0">
                <a:solidFill>
                  <a:srgbClr val="3333FF"/>
                </a:solidFill>
                <a:latin typeface="Calibri"/>
                <a:cs typeface="Calibri"/>
              </a:rPr>
              <a:t>EMD!</a:t>
            </a:r>
            <a:endParaRPr sz="2400" dirty="0">
              <a:latin typeface="Calibri"/>
              <a:cs typeface="Calibri"/>
            </a:endParaRPr>
          </a:p>
          <a:p>
            <a:pPr marL="13970">
              <a:lnSpc>
                <a:spcPct val="100000"/>
              </a:lnSpc>
              <a:spcBef>
                <a:spcPts val="440"/>
              </a:spcBef>
            </a:pPr>
            <a:r>
              <a:rPr sz="2400" dirty="0">
                <a:latin typeface="Calibri"/>
                <a:cs typeface="Calibri"/>
              </a:rPr>
              <a:t>Specialists</a:t>
            </a:r>
            <a:r>
              <a:rPr sz="2400" spc="-65" dirty="0">
                <a:latin typeface="Calibri"/>
                <a:cs typeface="Calibri"/>
              </a:rPr>
              <a:t> </a:t>
            </a:r>
            <a:r>
              <a:rPr sz="2400" dirty="0">
                <a:latin typeface="Calibri"/>
                <a:cs typeface="Calibri"/>
              </a:rPr>
              <a:t>are</a:t>
            </a:r>
            <a:r>
              <a:rPr sz="2400" spc="-35" dirty="0">
                <a:latin typeface="Calibri"/>
                <a:cs typeface="Calibri"/>
              </a:rPr>
              <a:t> </a:t>
            </a:r>
            <a:r>
              <a:rPr sz="2400" dirty="0">
                <a:latin typeface="Calibri"/>
                <a:cs typeface="Calibri"/>
              </a:rPr>
              <a:t>available</a:t>
            </a:r>
            <a:r>
              <a:rPr sz="2400" spc="-50" dirty="0">
                <a:latin typeface="Calibri"/>
                <a:cs typeface="Calibri"/>
              </a:rPr>
              <a:t> </a:t>
            </a:r>
            <a:r>
              <a:rPr sz="2400" dirty="0">
                <a:latin typeface="Calibri"/>
                <a:cs typeface="Calibri"/>
              </a:rPr>
              <a:t>to</a:t>
            </a:r>
            <a:r>
              <a:rPr sz="2400" spc="-45" dirty="0">
                <a:latin typeface="Calibri"/>
                <a:cs typeface="Calibri"/>
              </a:rPr>
              <a:t> </a:t>
            </a:r>
            <a:r>
              <a:rPr sz="2400" dirty="0">
                <a:latin typeface="Calibri"/>
                <a:cs typeface="Calibri"/>
              </a:rPr>
              <a:t>answer</a:t>
            </a:r>
            <a:r>
              <a:rPr sz="2400" spc="-30" dirty="0">
                <a:latin typeface="Calibri"/>
                <a:cs typeface="Calibri"/>
              </a:rPr>
              <a:t> </a:t>
            </a:r>
            <a:r>
              <a:rPr sz="2400" dirty="0">
                <a:latin typeface="Calibri"/>
                <a:cs typeface="Calibri"/>
              </a:rPr>
              <a:t>questions</a:t>
            </a:r>
            <a:r>
              <a:rPr sz="2400" spc="-45" dirty="0">
                <a:latin typeface="Calibri"/>
                <a:cs typeface="Calibri"/>
              </a:rPr>
              <a:t> </a:t>
            </a:r>
            <a:r>
              <a:rPr sz="2400" dirty="0">
                <a:latin typeface="Calibri"/>
                <a:cs typeface="Calibri"/>
              </a:rPr>
              <a:t>and</a:t>
            </a:r>
            <a:r>
              <a:rPr sz="2400" spc="-40" dirty="0">
                <a:latin typeface="Calibri"/>
                <a:cs typeface="Calibri"/>
              </a:rPr>
              <a:t> </a:t>
            </a:r>
            <a:r>
              <a:rPr sz="2400" dirty="0">
                <a:latin typeface="Calibri"/>
                <a:cs typeface="Calibri"/>
              </a:rPr>
              <a:t>provide</a:t>
            </a:r>
            <a:r>
              <a:rPr sz="2400" spc="-30" dirty="0">
                <a:latin typeface="Calibri"/>
                <a:cs typeface="Calibri"/>
              </a:rPr>
              <a:t> </a:t>
            </a:r>
            <a:r>
              <a:rPr sz="2400" dirty="0">
                <a:latin typeface="Calibri"/>
                <a:cs typeface="Calibri"/>
              </a:rPr>
              <a:t>more</a:t>
            </a:r>
            <a:r>
              <a:rPr sz="2400" spc="-35" dirty="0">
                <a:latin typeface="Calibri"/>
                <a:cs typeface="Calibri"/>
              </a:rPr>
              <a:t> </a:t>
            </a:r>
            <a:r>
              <a:rPr sz="2400" spc="-10" dirty="0">
                <a:latin typeface="Calibri"/>
                <a:cs typeface="Calibri"/>
              </a:rPr>
              <a:t>information.</a:t>
            </a:r>
            <a:endParaRPr sz="2400" dirty="0">
              <a:latin typeface="Calibri"/>
              <a:cs typeface="Calibri"/>
            </a:endParaRPr>
          </a:p>
          <a:p>
            <a:pPr marL="13970" marR="4508500">
              <a:lnSpc>
                <a:spcPct val="115300"/>
              </a:lnSpc>
            </a:pPr>
            <a:r>
              <a:rPr sz="2400" b="1" dirty="0">
                <a:latin typeface="Calibri"/>
                <a:cs typeface="Calibri"/>
              </a:rPr>
              <a:t>Call</a:t>
            </a:r>
            <a:r>
              <a:rPr sz="2400" b="1" spc="-20" dirty="0">
                <a:latin typeface="Calibri"/>
                <a:cs typeface="Calibri"/>
              </a:rPr>
              <a:t> </a:t>
            </a:r>
            <a:r>
              <a:rPr sz="2400" b="1" dirty="0">
                <a:latin typeface="Calibri"/>
                <a:cs typeface="Calibri"/>
              </a:rPr>
              <a:t>Monday</a:t>
            </a:r>
            <a:r>
              <a:rPr sz="2400" b="1" spc="-25" dirty="0">
                <a:latin typeface="Calibri"/>
                <a:cs typeface="Calibri"/>
              </a:rPr>
              <a:t> </a:t>
            </a:r>
            <a:r>
              <a:rPr sz="2400" b="1" dirty="0">
                <a:latin typeface="Calibri"/>
                <a:cs typeface="Calibri"/>
              </a:rPr>
              <a:t>-</a:t>
            </a:r>
            <a:r>
              <a:rPr sz="2400" b="1" spc="-25" dirty="0">
                <a:latin typeface="Calibri"/>
                <a:cs typeface="Calibri"/>
              </a:rPr>
              <a:t> </a:t>
            </a:r>
            <a:r>
              <a:rPr sz="2400" b="1" dirty="0">
                <a:latin typeface="Calibri"/>
                <a:cs typeface="Calibri"/>
              </a:rPr>
              <a:t>Friday,</a:t>
            </a:r>
            <a:r>
              <a:rPr sz="2400" b="1" spc="-15" dirty="0">
                <a:latin typeface="Calibri"/>
                <a:cs typeface="Calibri"/>
              </a:rPr>
              <a:t> </a:t>
            </a:r>
            <a:r>
              <a:rPr sz="2400" b="1" dirty="0">
                <a:latin typeface="Calibri"/>
                <a:cs typeface="Calibri"/>
              </a:rPr>
              <a:t>8</a:t>
            </a:r>
            <a:r>
              <a:rPr sz="2400" b="1" spc="-20" dirty="0">
                <a:latin typeface="Calibri"/>
                <a:cs typeface="Calibri"/>
              </a:rPr>
              <a:t> </a:t>
            </a:r>
            <a:r>
              <a:rPr sz="2400" b="1" dirty="0">
                <a:latin typeface="Calibri"/>
                <a:cs typeface="Calibri"/>
              </a:rPr>
              <a:t>AM</a:t>
            </a:r>
            <a:r>
              <a:rPr sz="2400" b="1" spc="-20" dirty="0">
                <a:latin typeface="Calibri"/>
                <a:cs typeface="Calibri"/>
              </a:rPr>
              <a:t> </a:t>
            </a:r>
            <a:r>
              <a:rPr sz="2400" b="1" dirty="0">
                <a:latin typeface="Calibri"/>
                <a:cs typeface="Calibri"/>
              </a:rPr>
              <a:t>-</a:t>
            </a:r>
            <a:r>
              <a:rPr sz="2400" b="1" spc="-25" dirty="0">
                <a:latin typeface="Calibri"/>
                <a:cs typeface="Calibri"/>
              </a:rPr>
              <a:t> </a:t>
            </a:r>
            <a:r>
              <a:rPr sz="2400" b="1" dirty="0">
                <a:latin typeface="Calibri"/>
                <a:cs typeface="Calibri"/>
              </a:rPr>
              <a:t>10</a:t>
            </a:r>
            <a:r>
              <a:rPr sz="2400" b="1" spc="-20" dirty="0">
                <a:latin typeface="Calibri"/>
                <a:cs typeface="Calibri"/>
              </a:rPr>
              <a:t> </a:t>
            </a:r>
            <a:r>
              <a:rPr sz="2400" b="1" dirty="0">
                <a:latin typeface="Calibri"/>
                <a:cs typeface="Calibri"/>
              </a:rPr>
              <a:t>AM:</a:t>
            </a:r>
            <a:r>
              <a:rPr sz="2400" b="1" spc="-15" dirty="0">
                <a:latin typeface="Calibri"/>
                <a:cs typeface="Calibri"/>
              </a:rPr>
              <a:t> </a:t>
            </a:r>
            <a:r>
              <a:rPr sz="2400" b="1" dirty="0">
                <a:latin typeface="Calibri"/>
                <a:cs typeface="Calibri"/>
              </a:rPr>
              <a:t>(916)</a:t>
            </a:r>
            <a:r>
              <a:rPr sz="2400" b="1" spc="-20" dirty="0">
                <a:latin typeface="Calibri"/>
                <a:cs typeface="Calibri"/>
              </a:rPr>
              <a:t> </a:t>
            </a:r>
            <a:r>
              <a:rPr sz="2400" b="1" dirty="0">
                <a:latin typeface="Calibri"/>
                <a:cs typeface="Calibri"/>
              </a:rPr>
              <a:t>875-</a:t>
            </a:r>
            <a:r>
              <a:rPr sz="2400" b="1" spc="-20" dirty="0">
                <a:latin typeface="Calibri"/>
                <a:cs typeface="Calibri"/>
              </a:rPr>
              <a:t>8440 </a:t>
            </a:r>
            <a:r>
              <a:rPr sz="2400" b="1" spc="-10" dirty="0">
                <a:latin typeface="Calibri"/>
                <a:cs typeface="Calibri"/>
              </a:rPr>
              <a:t>email:</a:t>
            </a:r>
            <a:r>
              <a:rPr sz="2400" b="1" spc="-130" dirty="0">
                <a:latin typeface="Calibri"/>
                <a:cs typeface="Calibri"/>
              </a:rPr>
              <a:t> </a:t>
            </a:r>
            <a:r>
              <a:rPr sz="2400" b="1" u="heavy" spc="-409" dirty="0">
                <a:solidFill>
                  <a:srgbClr val="0562C1"/>
                </a:solidFill>
                <a:uFill>
                  <a:solidFill>
                    <a:srgbClr val="0562C1"/>
                  </a:solidFill>
                </a:uFill>
                <a:latin typeface="Calibri"/>
                <a:cs typeface="Calibri"/>
              </a:rPr>
              <a:t> </a:t>
            </a:r>
            <a:r>
              <a:rPr sz="2400" b="1" u="heavy" spc="-10" dirty="0">
                <a:solidFill>
                  <a:srgbClr val="0562C1"/>
                </a:solidFill>
                <a:uFill>
                  <a:solidFill>
                    <a:srgbClr val="0562C1"/>
                  </a:solidFill>
                </a:uFill>
                <a:latin typeface="Calibri"/>
                <a:cs typeface="Calibri"/>
                <a:hlinkClick r:id="rId2"/>
              </a:rPr>
              <a:t>CottageFood@saccounty.gov</a:t>
            </a:r>
            <a:endParaRPr sz="2400" dirty="0">
              <a:latin typeface="Calibri"/>
              <a:cs typeface="Calibri"/>
            </a:endParaRPr>
          </a:p>
          <a:p>
            <a:pPr marL="12700" marR="0" lvl="0" indent="0" defTabSz="914400" eaLnBrk="1" fontAlgn="auto" latinLnBrk="0" hangingPunct="1">
              <a:lnSpc>
                <a:spcPct val="100000"/>
              </a:lnSpc>
              <a:spcBef>
                <a:spcPts val="1125"/>
              </a:spcBef>
              <a:spcAft>
                <a:spcPts val="0"/>
              </a:spcAft>
              <a:buClr>
                <a:srgbClr val="660066"/>
              </a:buClr>
              <a:buSzTx/>
              <a:buFontTx/>
              <a:buNone/>
              <a:tabLst>
                <a:tab pos="399415" algn="l"/>
              </a:tabLst>
              <a:defRPr/>
            </a:pPr>
            <a:r>
              <a:rPr kumimoji="0" lang="en-US" sz="2400" b="1" i="0" u="none" strike="noStrike" kern="0" cap="none" spc="0" normalizeH="0" baseline="0" noProof="0" dirty="0">
                <a:ln>
                  <a:noFill/>
                </a:ln>
                <a:solidFill>
                  <a:sysClr val="windowText" lastClr="000000"/>
                </a:solidFill>
                <a:effectLst/>
                <a:uLnTx/>
                <a:uFillTx/>
                <a:latin typeface="Calibri"/>
                <a:cs typeface="Calibri"/>
              </a:rPr>
              <a:t>Please note:</a:t>
            </a:r>
          </a:p>
          <a:p>
            <a:pPr marL="399415" marR="0" lvl="0" indent="-386715" defTabSz="914400" eaLnBrk="1" fontAlgn="auto" latinLnBrk="0" hangingPunct="1">
              <a:lnSpc>
                <a:spcPct val="100000"/>
              </a:lnSpc>
              <a:spcBef>
                <a:spcPts val="1125"/>
              </a:spcBef>
              <a:spcAft>
                <a:spcPts val="0"/>
              </a:spcAft>
              <a:buClr>
                <a:srgbClr val="660066"/>
              </a:buClr>
              <a:buSzTx/>
              <a:buFont typeface="Wingdings"/>
              <a:buChar char=""/>
              <a:tabLst>
                <a:tab pos="399415"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Permit or Registration is required prior to operation.</a:t>
            </a:r>
          </a:p>
          <a:p>
            <a:pPr marL="399415" marR="0" lvl="0" indent="-386715" defTabSz="914400" eaLnBrk="1" fontAlgn="auto" latinLnBrk="0" hangingPunct="1">
              <a:lnSpc>
                <a:spcPct val="100000"/>
              </a:lnSpc>
              <a:spcBef>
                <a:spcPts val="1125"/>
              </a:spcBef>
              <a:spcAft>
                <a:spcPts val="0"/>
              </a:spcAft>
              <a:buClr>
                <a:srgbClr val="660066"/>
              </a:buClr>
              <a:buSzTx/>
              <a:buFont typeface="Wingdings"/>
              <a:buChar char=""/>
              <a:tabLst>
                <a:tab pos="399415"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Permit or Registration must be renewed annually through </a:t>
            </a:r>
            <a:r>
              <a:rPr kumimoji="0" lang="en-US" sz="2400" b="0" i="0" u="none" strike="noStrike" kern="0" cap="none" spc="0" normalizeH="0" baseline="0" noProof="0" dirty="0">
                <a:ln>
                  <a:noFill/>
                </a:ln>
                <a:solidFill>
                  <a:sysClr val="windowText" lastClr="000000"/>
                </a:solidFill>
                <a:effectLst/>
                <a:uLnTx/>
                <a:uFillTx/>
                <a:latin typeface="Calibri"/>
                <a:cs typeface="Calibri"/>
                <a:hlinkClick r:id="rId3"/>
              </a:rPr>
              <a:t>MyHealthDepartment</a:t>
            </a:r>
            <a:r>
              <a:rPr kumimoji="0" lang="en-US" sz="2400" b="0" i="0" u="none" strike="noStrike" kern="0" cap="none" spc="0" normalizeH="0" baseline="0" noProof="0" dirty="0">
                <a:ln>
                  <a:noFill/>
                </a:ln>
                <a:solidFill>
                  <a:sysClr val="windowText" lastClr="000000"/>
                </a:solidFill>
                <a:effectLst/>
                <a:uLnTx/>
                <a:uFillTx/>
                <a:latin typeface="Calibri"/>
                <a:cs typeface="Calibri"/>
              </a:rPr>
              <a:t> (online application).</a:t>
            </a:r>
          </a:p>
          <a:p>
            <a:pPr marL="399415" marR="0" lvl="0" indent="-386715" defTabSz="914400" eaLnBrk="1" fontAlgn="auto" latinLnBrk="0" hangingPunct="1">
              <a:lnSpc>
                <a:spcPct val="100000"/>
              </a:lnSpc>
              <a:spcBef>
                <a:spcPts val="1125"/>
              </a:spcBef>
              <a:spcAft>
                <a:spcPts val="0"/>
              </a:spcAft>
              <a:buClr>
                <a:srgbClr val="660066"/>
              </a:buClr>
              <a:buSzTx/>
              <a:buFont typeface="Wingdings"/>
              <a:buChar char=""/>
              <a:tabLst>
                <a:tab pos="399415"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Other certificates, licenses, etc. may be required: Zoning, Planning Dept. (County/City), Business Licensing, Business Operations Tax Certificate.</a:t>
            </a:r>
            <a:endParaRPr lang="en-US" sz="2400" b="1" dirty="0">
              <a:latin typeface="Calibri"/>
              <a:cs typeface="Calibri"/>
            </a:endParaRPr>
          </a:p>
        </p:txBody>
      </p:sp>
      <p:pic>
        <p:nvPicPr>
          <p:cNvPr id="8" name="object 8"/>
          <p:cNvPicPr/>
          <p:nvPr/>
        </p:nvPicPr>
        <p:blipFill>
          <a:blip r:embed="rId4" cstate="print"/>
          <a:stretch>
            <a:fillRect/>
          </a:stretch>
        </p:blipFill>
        <p:spPr>
          <a:xfrm>
            <a:off x="178307" y="262127"/>
            <a:ext cx="2229612" cy="466344"/>
          </a:xfrm>
          <a:prstGeom prst="rect">
            <a:avLst/>
          </a:prstGeom>
        </p:spPr>
      </p:pic>
      <p:sp>
        <p:nvSpPr>
          <p:cNvPr id="9" name="object 9"/>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10" name="object 10"/>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23189">
              <a:lnSpc>
                <a:spcPts val="1425"/>
              </a:lnSpc>
            </a:pPr>
            <a:fld id="{81D60167-4931-47E6-BA6A-407CBD079E47}" type="slidenum">
              <a:rPr spc="-50" dirty="0"/>
              <a:t>6</a:t>
            </a:fld>
            <a:endParaRPr spc="-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089578"/>
            <a:ext cx="10970640" cy="647192"/>
          </a:xfrm>
          <a:prstGeom prst="rect">
            <a:avLst/>
          </a:prstGeom>
        </p:spPr>
        <p:txBody>
          <a:bodyPr vert="horz" wrap="square" lIns="0" tIns="12700" rIns="0" bIns="0" rtlCol="0">
            <a:spAutoFit/>
          </a:bodyPr>
          <a:lstStyle/>
          <a:p>
            <a:pPr marL="64135">
              <a:lnSpc>
                <a:spcPct val="100000"/>
              </a:lnSpc>
              <a:spcBef>
                <a:spcPts val="100"/>
              </a:spcBef>
            </a:pPr>
            <a:r>
              <a:rPr dirty="0"/>
              <a:t>Types</a:t>
            </a:r>
            <a:r>
              <a:rPr spc="-65" dirty="0"/>
              <a:t> </a:t>
            </a:r>
            <a:r>
              <a:rPr dirty="0"/>
              <a:t>of</a:t>
            </a:r>
            <a:r>
              <a:rPr spc="-55" dirty="0"/>
              <a:t> </a:t>
            </a:r>
            <a:r>
              <a:rPr dirty="0"/>
              <a:t>CFO</a:t>
            </a:r>
            <a:r>
              <a:rPr spc="-60" dirty="0"/>
              <a:t> </a:t>
            </a:r>
            <a:r>
              <a:rPr dirty="0"/>
              <a:t>Permit</a:t>
            </a:r>
            <a:r>
              <a:rPr spc="-50" dirty="0"/>
              <a:t> </a:t>
            </a:r>
            <a:r>
              <a:rPr dirty="0"/>
              <a:t>and</a:t>
            </a:r>
            <a:r>
              <a:rPr spc="-50" dirty="0"/>
              <a:t> </a:t>
            </a:r>
            <a:r>
              <a:rPr spc="-10" dirty="0"/>
              <a:t>Registration</a:t>
            </a:r>
          </a:p>
        </p:txBody>
      </p:sp>
      <p:sp>
        <p:nvSpPr>
          <p:cNvPr id="3" name="object 3"/>
          <p:cNvSpPr txBox="1"/>
          <p:nvPr/>
        </p:nvSpPr>
        <p:spPr>
          <a:xfrm>
            <a:off x="685799" y="2057400"/>
            <a:ext cx="8253823" cy="3837589"/>
          </a:xfrm>
          <a:prstGeom prst="rect">
            <a:avLst/>
          </a:prstGeom>
        </p:spPr>
        <p:txBody>
          <a:bodyPr vert="horz" wrap="square" lIns="0" tIns="99695" rIns="0" bIns="0" rtlCol="0">
            <a:spAutoFit/>
          </a:bodyPr>
          <a:lstStyle/>
          <a:p>
            <a:pPr marL="12700">
              <a:lnSpc>
                <a:spcPct val="100000"/>
              </a:lnSpc>
              <a:spcBef>
                <a:spcPts val="785"/>
              </a:spcBef>
            </a:pPr>
            <a:r>
              <a:rPr sz="2400" b="1" u="sng" dirty="0">
                <a:uFill>
                  <a:solidFill>
                    <a:srgbClr val="000000"/>
                  </a:solidFill>
                </a:uFill>
                <a:latin typeface="Calibri"/>
                <a:cs typeface="Calibri"/>
              </a:rPr>
              <a:t>Class</a:t>
            </a:r>
            <a:r>
              <a:rPr sz="2400" b="1" u="sng" spc="-65" dirty="0">
                <a:uFill>
                  <a:solidFill>
                    <a:srgbClr val="000000"/>
                  </a:solidFill>
                </a:uFill>
                <a:latin typeface="Calibri"/>
                <a:cs typeface="Calibri"/>
              </a:rPr>
              <a:t> </a:t>
            </a:r>
            <a:r>
              <a:rPr sz="2400" b="1" u="sng" dirty="0">
                <a:uFill>
                  <a:solidFill>
                    <a:srgbClr val="000000"/>
                  </a:solidFill>
                </a:uFill>
                <a:latin typeface="Calibri"/>
                <a:cs typeface="Calibri"/>
              </a:rPr>
              <a:t>A</a:t>
            </a:r>
            <a:r>
              <a:rPr sz="2400" b="1" u="sng" spc="-55" dirty="0">
                <a:uFill>
                  <a:solidFill>
                    <a:srgbClr val="000000"/>
                  </a:solidFill>
                </a:uFill>
                <a:latin typeface="Calibri"/>
                <a:cs typeface="Calibri"/>
              </a:rPr>
              <a:t> </a:t>
            </a:r>
            <a:r>
              <a:rPr sz="2400" b="1" u="sng" dirty="0">
                <a:uFill>
                  <a:solidFill>
                    <a:srgbClr val="000000"/>
                  </a:solidFill>
                </a:uFill>
                <a:latin typeface="Calibri"/>
                <a:cs typeface="Calibri"/>
              </a:rPr>
              <a:t>Registration</a:t>
            </a:r>
            <a:r>
              <a:rPr sz="2400" b="1" u="sng" spc="-35" dirty="0">
                <a:uFill>
                  <a:solidFill>
                    <a:srgbClr val="000000"/>
                  </a:solidFill>
                </a:uFill>
                <a:latin typeface="Calibri"/>
                <a:cs typeface="Calibri"/>
              </a:rPr>
              <a:t> </a:t>
            </a:r>
            <a:r>
              <a:rPr sz="2400" b="1" u="sng" dirty="0">
                <a:uFill>
                  <a:solidFill>
                    <a:srgbClr val="000000"/>
                  </a:solidFill>
                </a:uFill>
                <a:latin typeface="Calibri"/>
                <a:cs typeface="Calibri"/>
              </a:rPr>
              <a:t>“Direct</a:t>
            </a:r>
            <a:r>
              <a:rPr sz="2400" b="1" u="sng" spc="-40" dirty="0">
                <a:uFill>
                  <a:solidFill>
                    <a:srgbClr val="000000"/>
                  </a:solidFill>
                </a:uFill>
                <a:latin typeface="Calibri"/>
                <a:cs typeface="Calibri"/>
              </a:rPr>
              <a:t> </a:t>
            </a:r>
            <a:r>
              <a:rPr sz="2400" b="1" u="sng" spc="-10" dirty="0">
                <a:uFill>
                  <a:solidFill>
                    <a:srgbClr val="000000"/>
                  </a:solidFill>
                </a:uFill>
                <a:latin typeface="Calibri"/>
                <a:cs typeface="Calibri"/>
              </a:rPr>
              <a:t>Sales”</a:t>
            </a:r>
            <a:endParaRPr sz="2400" dirty="0">
              <a:latin typeface="Calibri"/>
              <a:cs typeface="Calibri"/>
            </a:endParaRPr>
          </a:p>
          <a:p>
            <a:pPr marL="471805" indent="-457200">
              <a:lnSpc>
                <a:spcPct val="100000"/>
              </a:lnSpc>
              <a:spcBef>
                <a:spcPts val="640"/>
              </a:spcBef>
              <a:buClr>
                <a:srgbClr val="660066"/>
              </a:buClr>
              <a:buFont typeface="Wingdings"/>
              <a:buChar char=""/>
              <a:tabLst>
                <a:tab pos="471805" algn="l"/>
              </a:tabLst>
            </a:pPr>
            <a:r>
              <a:rPr sz="2400" dirty="0">
                <a:latin typeface="Calibri"/>
                <a:cs typeface="Calibri"/>
              </a:rPr>
              <a:t>Register</a:t>
            </a:r>
            <a:r>
              <a:rPr sz="2400" spc="-75" dirty="0">
                <a:latin typeface="Calibri"/>
                <a:cs typeface="Calibri"/>
              </a:rPr>
              <a:t> </a:t>
            </a:r>
            <a:r>
              <a:rPr sz="2400" dirty="0">
                <a:latin typeface="Calibri"/>
                <a:cs typeface="Calibri"/>
              </a:rPr>
              <a:t>with</a:t>
            </a:r>
            <a:r>
              <a:rPr sz="2400" spc="-25" dirty="0">
                <a:latin typeface="Calibri"/>
                <a:cs typeface="Calibri"/>
              </a:rPr>
              <a:t> </a:t>
            </a:r>
            <a:r>
              <a:rPr sz="2400" dirty="0">
                <a:latin typeface="Calibri"/>
                <a:cs typeface="Calibri"/>
              </a:rPr>
              <a:t>EMD</a:t>
            </a:r>
            <a:r>
              <a:rPr sz="2400" spc="-25" dirty="0">
                <a:latin typeface="Calibri"/>
                <a:cs typeface="Calibri"/>
              </a:rPr>
              <a:t> </a:t>
            </a:r>
            <a:r>
              <a:rPr sz="2400" dirty="0">
                <a:latin typeface="Calibri"/>
                <a:cs typeface="Calibri"/>
              </a:rPr>
              <a:t>through</a:t>
            </a:r>
            <a:r>
              <a:rPr sz="2400" spc="-40" dirty="0">
                <a:latin typeface="Calibri"/>
                <a:cs typeface="Calibri"/>
              </a:rPr>
              <a:t> </a:t>
            </a:r>
            <a:r>
              <a:rPr sz="2400" spc="-10" dirty="0">
                <a:latin typeface="Calibri"/>
                <a:cs typeface="Calibri"/>
              </a:rPr>
              <a:t>MyHealthDepartment</a:t>
            </a:r>
            <a:r>
              <a:rPr lang="en-US" sz="2400" spc="-10" dirty="0">
                <a:latin typeface="Calibri"/>
                <a:cs typeface="Calibri"/>
              </a:rPr>
              <a:t>.</a:t>
            </a:r>
            <a:endParaRPr sz="2400" dirty="0">
              <a:latin typeface="Calibri"/>
              <a:cs typeface="Calibri"/>
            </a:endParaRPr>
          </a:p>
          <a:p>
            <a:pPr marL="471805" indent="-457200">
              <a:lnSpc>
                <a:spcPct val="100000"/>
              </a:lnSpc>
              <a:spcBef>
                <a:spcPts val="605"/>
              </a:spcBef>
              <a:buClr>
                <a:srgbClr val="660066"/>
              </a:buClr>
              <a:buFont typeface="Wingdings"/>
              <a:buChar char=""/>
              <a:tabLst>
                <a:tab pos="471805" algn="l"/>
              </a:tabLst>
            </a:pPr>
            <a:r>
              <a:rPr sz="2400" dirty="0">
                <a:latin typeface="Calibri"/>
                <a:cs typeface="Calibri"/>
              </a:rPr>
              <a:t>No</a:t>
            </a:r>
            <a:r>
              <a:rPr sz="2400" spc="-30" dirty="0">
                <a:latin typeface="Calibri"/>
                <a:cs typeface="Calibri"/>
              </a:rPr>
              <a:t> </a:t>
            </a:r>
            <a:r>
              <a:rPr sz="2400" dirty="0">
                <a:latin typeface="Calibri"/>
                <a:cs typeface="Calibri"/>
              </a:rPr>
              <a:t>initial</a:t>
            </a:r>
            <a:r>
              <a:rPr sz="2400" spc="-30" dirty="0">
                <a:latin typeface="Calibri"/>
                <a:cs typeface="Calibri"/>
              </a:rPr>
              <a:t> </a:t>
            </a:r>
            <a:r>
              <a:rPr sz="2400" dirty="0">
                <a:latin typeface="Calibri"/>
                <a:cs typeface="Calibri"/>
              </a:rPr>
              <a:t>or</a:t>
            </a:r>
            <a:r>
              <a:rPr sz="2400" spc="-25" dirty="0">
                <a:latin typeface="Calibri"/>
                <a:cs typeface="Calibri"/>
              </a:rPr>
              <a:t> </a:t>
            </a:r>
            <a:r>
              <a:rPr sz="2400" dirty="0">
                <a:latin typeface="Calibri"/>
                <a:cs typeface="Calibri"/>
              </a:rPr>
              <a:t>routine</a:t>
            </a:r>
            <a:r>
              <a:rPr sz="2400" spc="-30" dirty="0">
                <a:latin typeface="Calibri"/>
                <a:cs typeface="Calibri"/>
              </a:rPr>
              <a:t> </a:t>
            </a:r>
            <a:r>
              <a:rPr sz="2400" spc="-10" dirty="0">
                <a:latin typeface="Calibri"/>
                <a:cs typeface="Calibri"/>
              </a:rPr>
              <a:t>inspection</a:t>
            </a:r>
            <a:r>
              <a:rPr lang="en-US" sz="2400" spc="-10" dirty="0">
                <a:latin typeface="Calibri"/>
                <a:cs typeface="Calibri"/>
              </a:rPr>
              <a:t>.</a:t>
            </a:r>
            <a:endParaRPr sz="2400" dirty="0">
              <a:latin typeface="Calibri"/>
              <a:cs typeface="Calibri"/>
            </a:endParaRPr>
          </a:p>
          <a:p>
            <a:pPr marL="471805" indent="-457200">
              <a:lnSpc>
                <a:spcPct val="100000"/>
              </a:lnSpc>
              <a:spcBef>
                <a:spcPts val="600"/>
              </a:spcBef>
              <a:buClr>
                <a:srgbClr val="660066"/>
              </a:buClr>
              <a:buFont typeface="Wingdings"/>
              <a:buChar char=""/>
              <a:tabLst>
                <a:tab pos="471805" algn="l"/>
              </a:tabLst>
            </a:pPr>
            <a:r>
              <a:rPr sz="2400" dirty="0">
                <a:latin typeface="Calibri"/>
                <a:cs typeface="Calibri"/>
              </a:rPr>
              <a:t>Inspection</a:t>
            </a:r>
            <a:r>
              <a:rPr lang="en-US" sz="2400" dirty="0">
                <a:latin typeface="Calibri"/>
                <a:cs typeface="Calibri"/>
              </a:rPr>
              <a:t>(s)</a:t>
            </a:r>
            <a:r>
              <a:rPr sz="2400" spc="-30" dirty="0">
                <a:latin typeface="Calibri"/>
                <a:cs typeface="Calibri"/>
              </a:rPr>
              <a:t> </a:t>
            </a:r>
            <a:r>
              <a:rPr sz="2400" dirty="0">
                <a:latin typeface="Calibri"/>
                <a:cs typeface="Calibri"/>
              </a:rPr>
              <a:t>may</a:t>
            </a:r>
            <a:r>
              <a:rPr sz="2400" spc="-15" dirty="0">
                <a:latin typeface="Calibri"/>
                <a:cs typeface="Calibri"/>
              </a:rPr>
              <a:t> </a:t>
            </a:r>
            <a:r>
              <a:rPr sz="2400" dirty="0">
                <a:latin typeface="Calibri"/>
                <a:cs typeface="Calibri"/>
              </a:rPr>
              <a:t>be</a:t>
            </a:r>
            <a:r>
              <a:rPr sz="2400" spc="-50" dirty="0">
                <a:latin typeface="Calibri"/>
                <a:cs typeface="Calibri"/>
              </a:rPr>
              <a:t> </a:t>
            </a:r>
            <a:r>
              <a:rPr sz="2400" dirty="0">
                <a:latin typeface="Calibri"/>
                <a:cs typeface="Calibri"/>
              </a:rPr>
              <a:t>conducted</a:t>
            </a:r>
            <a:r>
              <a:rPr sz="2400" spc="-40" dirty="0">
                <a:latin typeface="Calibri"/>
                <a:cs typeface="Calibri"/>
              </a:rPr>
              <a:t> </a:t>
            </a:r>
            <a:r>
              <a:rPr sz="2400" dirty="0">
                <a:latin typeface="Calibri"/>
                <a:cs typeface="Calibri"/>
              </a:rPr>
              <a:t>for a</a:t>
            </a:r>
            <a:r>
              <a:rPr sz="2400" spc="-15" dirty="0">
                <a:latin typeface="Calibri"/>
                <a:cs typeface="Calibri"/>
              </a:rPr>
              <a:t> </a:t>
            </a:r>
            <a:r>
              <a:rPr sz="2400" dirty="0">
                <a:latin typeface="Calibri"/>
                <a:cs typeface="Calibri"/>
              </a:rPr>
              <a:t>consumer</a:t>
            </a:r>
            <a:r>
              <a:rPr sz="2400" spc="-35" dirty="0">
                <a:latin typeface="Calibri"/>
                <a:cs typeface="Calibri"/>
              </a:rPr>
              <a:t> </a:t>
            </a:r>
            <a:r>
              <a:rPr sz="2400" spc="-10" dirty="0">
                <a:latin typeface="Calibri"/>
                <a:cs typeface="Calibri"/>
              </a:rPr>
              <a:t>complaint</a:t>
            </a:r>
            <a:r>
              <a:rPr lang="en-US" sz="2400" spc="-10" dirty="0">
                <a:latin typeface="Calibri"/>
                <a:cs typeface="Calibri"/>
              </a:rPr>
              <a:t>.</a:t>
            </a:r>
            <a:endParaRPr sz="2400" dirty="0">
              <a:latin typeface="Calibri"/>
              <a:cs typeface="Calibri"/>
            </a:endParaRPr>
          </a:p>
          <a:p>
            <a:pPr marL="471805" indent="-457200">
              <a:lnSpc>
                <a:spcPct val="100000"/>
              </a:lnSpc>
              <a:spcBef>
                <a:spcPts val="600"/>
              </a:spcBef>
              <a:buClr>
                <a:srgbClr val="660066"/>
              </a:buClr>
              <a:buFont typeface="Wingdings"/>
              <a:buChar char=""/>
              <a:tabLst>
                <a:tab pos="471805" algn="l"/>
              </a:tabLst>
            </a:pPr>
            <a:r>
              <a:rPr lang="en-US" sz="2400" spc="-10" dirty="0">
                <a:latin typeface="Calibri"/>
                <a:cs typeface="Calibri"/>
              </a:rPr>
              <a:t>Authorized to engage in the direct sales of cottage food products throughout the state of California.</a:t>
            </a:r>
            <a:endParaRPr sz="2400" dirty="0">
              <a:latin typeface="Calibri"/>
              <a:cs typeface="Calibri"/>
            </a:endParaRPr>
          </a:p>
          <a:p>
            <a:pPr marL="471805" indent="-457200">
              <a:lnSpc>
                <a:spcPct val="100000"/>
              </a:lnSpc>
              <a:spcBef>
                <a:spcPts val="600"/>
              </a:spcBef>
              <a:buClr>
                <a:srgbClr val="660066"/>
              </a:buClr>
              <a:buFont typeface="Wingdings"/>
              <a:buChar char=""/>
              <a:tabLst>
                <a:tab pos="471805" algn="l"/>
              </a:tabLst>
            </a:pPr>
            <a:r>
              <a:rPr sz="2400" b="1" i="1" dirty="0">
                <a:latin typeface="Calibri"/>
                <a:cs typeface="Calibri"/>
              </a:rPr>
              <a:t>Cottage</a:t>
            </a:r>
            <a:r>
              <a:rPr sz="2400" b="1" i="1" spc="-45" dirty="0">
                <a:latin typeface="Calibri"/>
                <a:cs typeface="Calibri"/>
              </a:rPr>
              <a:t> </a:t>
            </a:r>
            <a:r>
              <a:rPr sz="2400" b="1" i="1" dirty="0">
                <a:latin typeface="Calibri"/>
                <a:cs typeface="Calibri"/>
              </a:rPr>
              <a:t>Food</a:t>
            </a:r>
            <a:r>
              <a:rPr sz="2400" b="1" i="1" spc="-30" dirty="0">
                <a:latin typeface="Calibri"/>
                <a:cs typeface="Calibri"/>
              </a:rPr>
              <a:t> </a:t>
            </a:r>
            <a:r>
              <a:rPr sz="2400" b="1" i="1" dirty="0">
                <a:latin typeface="Calibri"/>
                <a:cs typeface="Calibri"/>
              </a:rPr>
              <a:t>A</a:t>
            </a:r>
            <a:r>
              <a:rPr sz="2400" b="1" i="1" spc="-40" dirty="0">
                <a:latin typeface="Calibri"/>
                <a:cs typeface="Calibri"/>
              </a:rPr>
              <a:t> </a:t>
            </a:r>
            <a:r>
              <a:rPr sz="2400" b="1" i="1" dirty="0">
                <a:latin typeface="Calibri"/>
                <a:cs typeface="Calibri"/>
              </a:rPr>
              <a:t>gross</a:t>
            </a:r>
            <a:r>
              <a:rPr sz="2400" b="1" i="1" spc="-40" dirty="0">
                <a:latin typeface="Calibri"/>
                <a:cs typeface="Calibri"/>
              </a:rPr>
              <a:t> </a:t>
            </a:r>
            <a:r>
              <a:rPr sz="2400" b="1" i="1" dirty="0">
                <a:latin typeface="Calibri"/>
                <a:cs typeface="Calibri"/>
              </a:rPr>
              <a:t>annual</a:t>
            </a:r>
            <a:r>
              <a:rPr sz="2400" b="1" i="1" spc="-20" dirty="0">
                <a:latin typeface="Calibri"/>
                <a:cs typeface="Calibri"/>
              </a:rPr>
              <a:t> </a:t>
            </a:r>
            <a:r>
              <a:rPr sz="2400" b="1" i="1" dirty="0">
                <a:latin typeface="Calibri"/>
                <a:cs typeface="Calibri"/>
              </a:rPr>
              <a:t>sales</a:t>
            </a:r>
            <a:r>
              <a:rPr sz="2400" b="1" i="1" spc="-50" dirty="0">
                <a:latin typeface="Calibri"/>
                <a:cs typeface="Calibri"/>
              </a:rPr>
              <a:t> </a:t>
            </a:r>
            <a:r>
              <a:rPr sz="2400" b="1" i="1" dirty="0">
                <a:latin typeface="Calibri"/>
                <a:cs typeface="Calibri"/>
              </a:rPr>
              <a:t>cannot</a:t>
            </a:r>
            <a:r>
              <a:rPr sz="2400" b="1" i="1" spc="-25" dirty="0">
                <a:latin typeface="Calibri"/>
                <a:cs typeface="Calibri"/>
              </a:rPr>
              <a:t> </a:t>
            </a:r>
            <a:r>
              <a:rPr sz="2400" b="1" i="1" spc="-10" dirty="0">
                <a:latin typeface="Calibri"/>
                <a:cs typeface="Calibri"/>
              </a:rPr>
              <a:t>exceed</a:t>
            </a:r>
            <a:r>
              <a:rPr lang="en-US" sz="2400" dirty="0">
                <a:latin typeface="Calibri"/>
                <a:cs typeface="Calibri"/>
              </a:rPr>
              <a:t> </a:t>
            </a:r>
            <a:r>
              <a:rPr sz="2400" b="1" i="1" spc="-10" dirty="0">
                <a:latin typeface="Calibri"/>
                <a:cs typeface="Calibri"/>
              </a:rPr>
              <a:t>$75,000*</a:t>
            </a:r>
            <a:r>
              <a:rPr lang="en-US" sz="2400" b="1" i="1" spc="-10" dirty="0">
                <a:latin typeface="Calibri"/>
                <a:cs typeface="Calibri"/>
              </a:rPr>
              <a:t>.</a:t>
            </a:r>
            <a:endParaRPr sz="2400" dirty="0">
              <a:latin typeface="Calibri"/>
              <a:cs typeface="Calibri"/>
            </a:endParaRPr>
          </a:p>
          <a:p>
            <a:pPr marL="471805">
              <a:lnSpc>
                <a:spcPct val="100000"/>
              </a:lnSpc>
              <a:spcBef>
                <a:spcPts val="3130"/>
              </a:spcBef>
            </a:pPr>
            <a:r>
              <a:rPr sz="2400" b="1" i="1" dirty="0">
                <a:latin typeface="Calibri"/>
                <a:cs typeface="Calibri"/>
              </a:rPr>
              <a:t>*annually</a:t>
            </a:r>
            <a:r>
              <a:rPr sz="2400" b="1" i="1" spc="-25" dirty="0">
                <a:latin typeface="Calibri"/>
                <a:cs typeface="Calibri"/>
              </a:rPr>
              <a:t> </a:t>
            </a:r>
            <a:r>
              <a:rPr sz="2400" b="1" i="1" dirty="0">
                <a:latin typeface="Calibri"/>
                <a:cs typeface="Calibri"/>
              </a:rPr>
              <a:t>adjusted</a:t>
            </a:r>
            <a:r>
              <a:rPr sz="2400" b="1" i="1" spc="-25" dirty="0">
                <a:latin typeface="Calibri"/>
                <a:cs typeface="Calibri"/>
              </a:rPr>
              <a:t> </a:t>
            </a:r>
            <a:r>
              <a:rPr sz="2400" b="1" i="1" dirty="0">
                <a:latin typeface="Calibri"/>
                <a:cs typeface="Calibri"/>
              </a:rPr>
              <a:t>for</a:t>
            </a:r>
            <a:r>
              <a:rPr sz="2400" b="1" i="1" spc="-20" dirty="0">
                <a:latin typeface="Calibri"/>
                <a:cs typeface="Calibri"/>
              </a:rPr>
              <a:t> </a:t>
            </a:r>
            <a:r>
              <a:rPr sz="2400" b="1" i="1" dirty="0">
                <a:latin typeface="Calibri"/>
                <a:cs typeface="Calibri"/>
              </a:rPr>
              <a:t>inflation</a:t>
            </a:r>
            <a:r>
              <a:rPr sz="2400" b="1" i="1" spc="-25" dirty="0">
                <a:latin typeface="Calibri"/>
                <a:cs typeface="Calibri"/>
              </a:rPr>
              <a:t> </a:t>
            </a:r>
            <a:r>
              <a:rPr sz="2400" b="1" i="1" dirty="0">
                <a:latin typeface="Calibri"/>
                <a:cs typeface="Calibri"/>
              </a:rPr>
              <a:t>based</a:t>
            </a:r>
            <a:r>
              <a:rPr sz="2400" b="1" i="1" spc="-25" dirty="0">
                <a:latin typeface="Calibri"/>
                <a:cs typeface="Calibri"/>
              </a:rPr>
              <a:t> </a:t>
            </a:r>
            <a:r>
              <a:rPr sz="2400" b="1" i="1" dirty="0">
                <a:latin typeface="Calibri"/>
                <a:cs typeface="Calibri"/>
              </a:rPr>
              <a:t>on</a:t>
            </a:r>
            <a:r>
              <a:rPr sz="2400" b="1" i="1" spc="-20" dirty="0">
                <a:latin typeface="Calibri"/>
                <a:cs typeface="Calibri"/>
              </a:rPr>
              <a:t> CCPI</a:t>
            </a:r>
            <a:endParaRPr sz="2400" b="1" dirty="0">
              <a:latin typeface="Calibri"/>
              <a:cs typeface="Calibri"/>
            </a:endParaRPr>
          </a:p>
        </p:txBody>
      </p:sp>
      <p:pic>
        <p:nvPicPr>
          <p:cNvPr id="4" name="object 4"/>
          <p:cNvPicPr/>
          <p:nvPr/>
        </p:nvPicPr>
        <p:blipFill>
          <a:blip r:embed="rId2" cstate="print"/>
          <a:stretch>
            <a:fillRect/>
          </a:stretch>
        </p:blipFill>
        <p:spPr>
          <a:xfrm>
            <a:off x="178307" y="262127"/>
            <a:ext cx="2229612" cy="466344"/>
          </a:xfrm>
          <a:prstGeom prst="rect">
            <a:avLst/>
          </a:prstGeom>
        </p:spPr>
      </p:pic>
      <p:sp>
        <p:nvSpPr>
          <p:cNvPr id="5" name="object 5"/>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6" name="object 6"/>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pic>
        <p:nvPicPr>
          <p:cNvPr id="7" name="object 7"/>
          <p:cNvPicPr/>
          <p:nvPr/>
        </p:nvPicPr>
        <p:blipFill>
          <a:blip r:embed="rId3" cstate="print"/>
          <a:stretch>
            <a:fillRect/>
          </a:stretch>
        </p:blipFill>
        <p:spPr>
          <a:xfrm>
            <a:off x="8939622" y="3357424"/>
            <a:ext cx="2714726" cy="1809817"/>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3189">
              <a:lnSpc>
                <a:spcPts val="1425"/>
              </a:lnSpc>
            </a:pPr>
            <a:fld id="{81D60167-4931-47E6-BA6A-407CBD079E47}" type="slidenum">
              <a:rPr spc="-50" dirty="0"/>
              <a:t>7</a:t>
            </a:fld>
            <a:endParaRPr spc="-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6081" y="2057400"/>
            <a:ext cx="8343665" cy="4363374"/>
          </a:xfrm>
          <a:prstGeom prst="rect">
            <a:avLst/>
          </a:prstGeom>
        </p:spPr>
        <p:txBody>
          <a:bodyPr vert="horz" wrap="square" lIns="0" tIns="130175" rIns="0" bIns="0" rtlCol="0">
            <a:spAutoFit/>
          </a:bodyPr>
          <a:lstStyle/>
          <a:p>
            <a:pPr marL="16510">
              <a:lnSpc>
                <a:spcPct val="100000"/>
              </a:lnSpc>
              <a:spcBef>
                <a:spcPts val="1025"/>
              </a:spcBef>
            </a:pPr>
            <a:r>
              <a:rPr sz="2400" b="1" u="sng" dirty="0">
                <a:uFill>
                  <a:solidFill>
                    <a:srgbClr val="000000"/>
                  </a:solidFill>
                </a:uFill>
                <a:latin typeface="Calibri"/>
                <a:cs typeface="Calibri"/>
              </a:rPr>
              <a:t>Class</a:t>
            </a:r>
            <a:r>
              <a:rPr sz="2400" b="1" u="sng" spc="-75" dirty="0">
                <a:uFill>
                  <a:solidFill>
                    <a:srgbClr val="000000"/>
                  </a:solidFill>
                </a:uFill>
                <a:latin typeface="Calibri"/>
                <a:cs typeface="Calibri"/>
              </a:rPr>
              <a:t> </a:t>
            </a:r>
            <a:r>
              <a:rPr sz="2400" b="1" u="sng" dirty="0">
                <a:uFill>
                  <a:solidFill>
                    <a:srgbClr val="000000"/>
                  </a:solidFill>
                </a:uFill>
                <a:latin typeface="Calibri"/>
                <a:cs typeface="Calibri"/>
              </a:rPr>
              <a:t>B</a:t>
            </a:r>
            <a:r>
              <a:rPr sz="2400" b="1" u="sng" spc="-55" dirty="0">
                <a:uFill>
                  <a:solidFill>
                    <a:srgbClr val="000000"/>
                  </a:solidFill>
                </a:uFill>
                <a:latin typeface="Calibri"/>
                <a:cs typeface="Calibri"/>
              </a:rPr>
              <a:t> </a:t>
            </a:r>
            <a:r>
              <a:rPr sz="2400" b="1" u="sng" dirty="0">
                <a:uFill>
                  <a:solidFill>
                    <a:srgbClr val="000000"/>
                  </a:solidFill>
                </a:uFill>
                <a:latin typeface="Calibri"/>
                <a:cs typeface="Calibri"/>
              </a:rPr>
              <a:t>Permit</a:t>
            </a:r>
            <a:r>
              <a:rPr sz="2400" b="1" u="sng" spc="-60" dirty="0">
                <a:uFill>
                  <a:solidFill>
                    <a:srgbClr val="000000"/>
                  </a:solidFill>
                </a:uFill>
                <a:latin typeface="Calibri"/>
                <a:cs typeface="Calibri"/>
              </a:rPr>
              <a:t> </a:t>
            </a:r>
            <a:r>
              <a:rPr sz="2400" b="1" u="sng" dirty="0">
                <a:uFill>
                  <a:solidFill>
                    <a:srgbClr val="000000"/>
                  </a:solidFill>
                </a:uFill>
                <a:latin typeface="Calibri"/>
                <a:cs typeface="Calibri"/>
              </a:rPr>
              <a:t>“Direct</a:t>
            </a:r>
            <a:r>
              <a:rPr sz="2400" b="1" u="sng" spc="-50" dirty="0">
                <a:uFill>
                  <a:solidFill>
                    <a:srgbClr val="000000"/>
                  </a:solidFill>
                </a:uFill>
                <a:latin typeface="Calibri"/>
                <a:cs typeface="Calibri"/>
              </a:rPr>
              <a:t> </a:t>
            </a:r>
            <a:r>
              <a:rPr sz="2400" b="1" u="sng" dirty="0">
                <a:uFill>
                  <a:solidFill>
                    <a:srgbClr val="000000"/>
                  </a:solidFill>
                </a:uFill>
                <a:latin typeface="Calibri"/>
                <a:cs typeface="Calibri"/>
              </a:rPr>
              <a:t>Sales”</a:t>
            </a:r>
            <a:r>
              <a:rPr sz="2400" b="1" u="sng" spc="-55" dirty="0">
                <a:uFill>
                  <a:solidFill>
                    <a:srgbClr val="000000"/>
                  </a:solidFill>
                </a:uFill>
                <a:latin typeface="Calibri"/>
                <a:cs typeface="Calibri"/>
              </a:rPr>
              <a:t> </a:t>
            </a:r>
            <a:r>
              <a:rPr sz="2400" b="1" u="sng" dirty="0">
                <a:uFill>
                  <a:solidFill>
                    <a:srgbClr val="000000"/>
                  </a:solidFill>
                </a:uFill>
                <a:latin typeface="Calibri"/>
                <a:cs typeface="Calibri"/>
              </a:rPr>
              <a:t>&amp;</a:t>
            </a:r>
            <a:r>
              <a:rPr sz="2400" b="1" u="sng" spc="-65" dirty="0">
                <a:uFill>
                  <a:solidFill>
                    <a:srgbClr val="000000"/>
                  </a:solidFill>
                </a:uFill>
                <a:latin typeface="Calibri"/>
                <a:cs typeface="Calibri"/>
              </a:rPr>
              <a:t> </a:t>
            </a:r>
            <a:r>
              <a:rPr sz="2400" b="1" u="sng" dirty="0">
                <a:uFill>
                  <a:solidFill>
                    <a:srgbClr val="000000"/>
                  </a:solidFill>
                </a:uFill>
                <a:latin typeface="Calibri"/>
                <a:cs typeface="Calibri"/>
              </a:rPr>
              <a:t>“Indirect</a:t>
            </a:r>
            <a:r>
              <a:rPr sz="2400" b="1" u="sng" spc="-45" dirty="0">
                <a:uFill>
                  <a:solidFill>
                    <a:srgbClr val="000000"/>
                  </a:solidFill>
                </a:uFill>
                <a:latin typeface="Calibri"/>
                <a:cs typeface="Calibri"/>
              </a:rPr>
              <a:t> </a:t>
            </a:r>
            <a:r>
              <a:rPr sz="2400" b="1" u="sng" spc="-10" dirty="0">
                <a:uFill>
                  <a:solidFill>
                    <a:srgbClr val="000000"/>
                  </a:solidFill>
                </a:uFill>
                <a:latin typeface="Calibri"/>
                <a:cs typeface="Calibri"/>
              </a:rPr>
              <a:t>Sales”</a:t>
            </a:r>
            <a:endParaRPr sz="2400" dirty="0">
              <a:latin typeface="Calibri"/>
              <a:cs typeface="Calibri"/>
            </a:endParaRPr>
          </a:p>
          <a:p>
            <a:pPr marL="471805" marR="0" lvl="0" indent="-457200" defTabSz="914400" eaLnBrk="1" fontAlgn="auto" latinLnBrk="0" hangingPunct="1">
              <a:lnSpc>
                <a:spcPct val="100000"/>
              </a:lnSpc>
              <a:spcBef>
                <a:spcPts val="640"/>
              </a:spcBef>
              <a:spcAft>
                <a:spcPts val="0"/>
              </a:spcAft>
              <a:buClr>
                <a:srgbClr val="660066"/>
              </a:buClr>
              <a:buSzTx/>
              <a:buFont typeface="Wingdings"/>
              <a:buChar char=""/>
              <a:tabLst>
                <a:tab pos="471805"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Apply for permit through MyHealthDepartment.</a:t>
            </a:r>
          </a:p>
          <a:p>
            <a:pPr marL="471805" marR="0" lvl="0" indent="-457200" defTabSz="914400" eaLnBrk="1" fontAlgn="auto" latinLnBrk="0" hangingPunct="1">
              <a:lnSpc>
                <a:spcPct val="100000"/>
              </a:lnSpc>
              <a:spcBef>
                <a:spcPts val="640"/>
              </a:spcBef>
              <a:spcAft>
                <a:spcPts val="0"/>
              </a:spcAft>
              <a:buClr>
                <a:srgbClr val="660066"/>
              </a:buClr>
              <a:buSzTx/>
              <a:buFont typeface="Wingdings"/>
              <a:buChar char=""/>
              <a:tabLst>
                <a:tab pos="471805"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One inspection per year.</a:t>
            </a:r>
          </a:p>
          <a:p>
            <a:pPr marL="471805" marR="0" lvl="0" indent="-457200" defTabSz="914400" eaLnBrk="1" fontAlgn="auto" latinLnBrk="0" hangingPunct="1">
              <a:lnSpc>
                <a:spcPct val="100000"/>
              </a:lnSpc>
              <a:spcBef>
                <a:spcPts val="640"/>
              </a:spcBef>
              <a:spcAft>
                <a:spcPts val="0"/>
              </a:spcAft>
              <a:buClr>
                <a:srgbClr val="660066"/>
              </a:buClr>
              <a:buSzTx/>
              <a:buFont typeface="Wingdings"/>
              <a:buChar char=""/>
              <a:tabLst>
                <a:tab pos="471805"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Additional inspection(s) may be conducted for consumer complaint.</a:t>
            </a:r>
          </a:p>
          <a:p>
            <a:pPr marL="471805" marR="0" lvl="0" indent="-457200" defTabSz="914400" eaLnBrk="1" fontAlgn="auto" latinLnBrk="0" hangingPunct="1">
              <a:lnSpc>
                <a:spcPct val="100000"/>
              </a:lnSpc>
              <a:spcBef>
                <a:spcPts val="640"/>
              </a:spcBef>
              <a:spcAft>
                <a:spcPts val="0"/>
              </a:spcAft>
              <a:buClr>
                <a:srgbClr val="660066"/>
              </a:buClr>
              <a:buSzTx/>
              <a:buFont typeface="Wingdings"/>
              <a:buChar char=""/>
              <a:tabLst>
                <a:tab pos="471805" algn="l"/>
              </a:tabLst>
              <a:defRPr/>
            </a:pPr>
            <a:r>
              <a:rPr kumimoji="0" lang="en-US" sz="2400" b="0" i="0" u="none" strike="noStrike" kern="0" cap="none" spc="0" normalizeH="0" baseline="0" noProof="0" dirty="0">
                <a:ln>
                  <a:noFill/>
                </a:ln>
                <a:solidFill>
                  <a:sysClr val="windowText" lastClr="000000"/>
                </a:solidFill>
                <a:effectLst/>
                <a:uLnTx/>
                <a:uFillTx/>
                <a:latin typeface="Calibri"/>
                <a:cs typeface="Calibri"/>
              </a:rPr>
              <a:t>Authorized to engage in the direct and indirect sales of cottage food products throughout the state of California.	</a:t>
            </a:r>
          </a:p>
          <a:p>
            <a:pPr marL="471805" marR="0" lvl="0" indent="-457200" defTabSz="914400" eaLnBrk="1" fontAlgn="auto" latinLnBrk="0" hangingPunct="1">
              <a:lnSpc>
                <a:spcPct val="100000"/>
              </a:lnSpc>
              <a:spcBef>
                <a:spcPts val="640"/>
              </a:spcBef>
              <a:spcAft>
                <a:spcPts val="0"/>
              </a:spcAft>
              <a:buClr>
                <a:srgbClr val="660066"/>
              </a:buClr>
              <a:buSzTx/>
              <a:buFont typeface="Wingdings"/>
              <a:buChar char=""/>
              <a:tabLst>
                <a:tab pos="471805" algn="l"/>
              </a:tabLst>
              <a:defRPr/>
            </a:pPr>
            <a:r>
              <a:rPr kumimoji="0" lang="en-US" sz="2400" b="1" i="1" u="none" strike="noStrike" kern="0" cap="none" spc="0" normalizeH="0" baseline="0" noProof="0" dirty="0">
                <a:ln>
                  <a:noFill/>
                </a:ln>
                <a:solidFill>
                  <a:sysClr val="windowText" lastClr="000000"/>
                </a:solidFill>
                <a:effectLst/>
                <a:uLnTx/>
                <a:uFillTx/>
                <a:latin typeface="Calibri"/>
                <a:cs typeface="Calibri"/>
              </a:rPr>
              <a:t>Cottage Food B gross annual sales cannot exceed $150,000*.</a:t>
            </a:r>
          </a:p>
          <a:p>
            <a:pPr marL="14605" marR="0" lvl="0" defTabSz="914400" eaLnBrk="1" fontAlgn="auto" latinLnBrk="0" hangingPunct="1">
              <a:lnSpc>
                <a:spcPct val="100000"/>
              </a:lnSpc>
              <a:spcBef>
                <a:spcPts val="640"/>
              </a:spcBef>
              <a:spcAft>
                <a:spcPts val="0"/>
              </a:spcAft>
              <a:buClr>
                <a:srgbClr val="660066"/>
              </a:buClr>
              <a:buSzTx/>
              <a:tabLst>
                <a:tab pos="471805" algn="l"/>
              </a:tabLst>
              <a:defRPr/>
            </a:pPr>
            <a:endParaRPr kumimoji="0" lang="en-US" sz="2400" b="1" i="0" u="none" strike="noStrike" kern="0" cap="none" spc="0" normalizeH="0" baseline="0" noProof="0" dirty="0">
              <a:ln>
                <a:noFill/>
              </a:ln>
              <a:solidFill>
                <a:sysClr val="windowText" lastClr="000000"/>
              </a:solidFill>
              <a:effectLst/>
              <a:uLnTx/>
              <a:uFillTx/>
              <a:latin typeface="Calibri"/>
              <a:cs typeface="Calibri"/>
            </a:endParaRPr>
          </a:p>
          <a:p>
            <a:pPr marL="14605" marR="0" lvl="0" defTabSz="914400" eaLnBrk="1" fontAlgn="auto" latinLnBrk="0" hangingPunct="1">
              <a:lnSpc>
                <a:spcPct val="100000"/>
              </a:lnSpc>
              <a:spcBef>
                <a:spcPts val="640"/>
              </a:spcBef>
              <a:spcAft>
                <a:spcPts val="0"/>
              </a:spcAft>
              <a:buClr>
                <a:srgbClr val="660066"/>
              </a:buClr>
              <a:buSzTx/>
              <a:tabLst>
                <a:tab pos="471805" algn="l"/>
              </a:tabLst>
              <a:defRPr/>
            </a:pPr>
            <a:r>
              <a:rPr kumimoji="0" lang="en-US" sz="2400" b="1" i="0" u="none" strike="noStrike" kern="0" cap="none" spc="0" normalizeH="0" baseline="0" noProof="0" dirty="0">
                <a:ln>
                  <a:noFill/>
                </a:ln>
                <a:solidFill>
                  <a:sysClr val="windowText" lastClr="000000"/>
                </a:solidFill>
                <a:effectLst/>
                <a:uLnTx/>
                <a:uFillTx/>
                <a:latin typeface="Calibri"/>
                <a:cs typeface="Calibri"/>
              </a:rPr>
              <a:t>	</a:t>
            </a:r>
            <a:r>
              <a:rPr kumimoji="0" lang="en-US" sz="2400" b="1" i="1" u="none" strike="noStrike" kern="0" cap="none" spc="0" normalizeH="0" baseline="0" noProof="0" dirty="0">
                <a:ln>
                  <a:noFill/>
                </a:ln>
                <a:solidFill>
                  <a:sysClr val="windowText" lastClr="000000"/>
                </a:solidFill>
                <a:effectLst/>
                <a:uLnTx/>
                <a:uFillTx/>
                <a:latin typeface="Calibri"/>
                <a:cs typeface="Calibri"/>
              </a:rPr>
              <a:t>*annually adjusted for inflation based on CCPI</a:t>
            </a:r>
          </a:p>
        </p:txBody>
      </p:sp>
      <p:pic>
        <p:nvPicPr>
          <p:cNvPr id="3" name="object 3"/>
          <p:cNvPicPr/>
          <p:nvPr/>
        </p:nvPicPr>
        <p:blipFill>
          <a:blip r:embed="rId2" cstate="print"/>
          <a:stretch>
            <a:fillRect/>
          </a:stretch>
        </p:blipFill>
        <p:spPr>
          <a:xfrm>
            <a:off x="178307" y="262127"/>
            <a:ext cx="2229612" cy="466344"/>
          </a:xfrm>
          <a:prstGeom prst="rect">
            <a:avLst/>
          </a:prstGeom>
        </p:spPr>
      </p:pic>
      <p:sp>
        <p:nvSpPr>
          <p:cNvPr id="4" name="object 4"/>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5" name="object 5"/>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6" name="object 6"/>
          <p:cNvSpPr txBox="1">
            <a:spLocks noGrp="1"/>
          </p:cNvSpPr>
          <p:nvPr>
            <p:ph type="title"/>
          </p:nvPr>
        </p:nvSpPr>
        <p:spPr>
          <a:xfrm>
            <a:off x="610680" y="1090981"/>
            <a:ext cx="10970640" cy="566822"/>
          </a:xfrm>
          <a:prstGeom prst="rect">
            <a:avLst/>
          </a:prstGeom>
        </p:spPr>
        <p:txBody>
          <a:bodyPr vert="horz" wrap="square" lIns="0" tIns="12700" rIns="0" bIns="0" rtlCol="0">
            <a:spAutoFit/>
          </a:bodyPr>
          <a:lstStyle/>
          <a:p>
            <a:pPr marL="64135">
              <a:lnSpc>
                <a:spcPct val="100000"/>
              </a:lnSpc>
              <a:spcBef>
                <a:spcPts val="100"/>
              </a:spcBef>
            </a:pPr>
            <a:r>
              <a:rPr dirty="0"/>
              <a:t>Type</a:t>
            </a:r>
            <a:r>
              <a:rPr lang="en-US" dirty="0"/>
              <a:t>s</a:t>
            </a:r>
            <a:r>
              <a:rPr spc="-70" dirty="0"/>
              <a:t> </a:t>
            </a:r>
            <a:r>
              <a:rPr dirty="0"/>
              <a:t>of</a:t>
            </a:r>
            <a:r>
              <a:rPr spc="-55" dirty="0"/>
              <a:t> </a:t>
            </a:r>
            <a:r>
              <a:rPr dirty="0"/>
              <a:t>CFO</a:t>
            </a:r>
            <a:r>
              <a:rPr spc="-40" dirty="0"/>
              <a:t> </a:t>
            </a:r>
            <a:r>
              <a:rPr dirty="0"/>
              <a:t>Permit</a:t>
            </a:r>
            <a:r>
              <a:rPr spc="-50" dirty="0"/>
              <a:t> </a:t>
            </a:r>
            <a:r>
              <a:rPr dirty="0"/>
              <a:t>and</a:t>
            </a:r>
            <a:r>
              <a:rPr spc="-50" dirty="0"/>
              <a:t> </a:t>
            </a:r>
            <a:r>
              <a:rPr spc="-10" dirty="0"/>
              <a:t>Registration</a:t>
            </a: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3189">
              <a:lnSpc>
                <a:spcPts val="1425"/>
              </a:lnSpc>
            </a:pPr>
            <a:fld id="{81D60167-4931-47E6-BA6A-407CBD079E47}" type="slidenum">
              <a:rPr spc="-50" dirty="0"/>
              <a:t>8</a:t>
            </a:fld>
            <a:endParaRPr spc="-50" dirty="0"/>
          </a:p>
        </p:txBody>
      </p:sp>
      <p:pic>
        <p:nvPicPr>
          <p:cNvPr id="9" name="Picture 8">
            <a:extLst>
              <a:ext uri="{FF2B5EF4-FFF2-40B4-BE49-F238E27FC236}">
                <a16:creationId xmlns:a16="http://schemas.microsoft.com/office/drawing/2014/main" id="{2EF714D9-C020-78D5-7F57-8CDB1FAF95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151446" y="2819400"/>
            <a:ext cx="2340573" cy="23756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9584" y="1066935"/>
            <a:ext cx="10970640" cy="647192"/>
          </a:xfrm>
          <a:prstGeom prst="rect">
            <a:avLst/>
          </a:prstGeom>
        </p:spPr>
        <p:txBody>
          <a:bodyPr vert="horz" wrap="square" lIns="0" tIns="12700" rIns="0" bIns="0" rtlCol="0">
            <a:spAutoFit/>
          </a:bodyPr>
          <a:lstStyle/>
          <a:p>
            <a:pPr marL="64135">
              <a:lnSpc>
                <a:spcPct val="100000"/>
              </a:lnSpc>
              <a:spcBef>
                <a:spcPts val="100"/>
              </a:spcBef>
            </a:pPr>
            <a:r>
              <a:rPr dirty="0"/>
              <a:t>CFO</a:t>
            </a:r>
            <a:r>
              <a:rPr spc="-45" dirty="0"/>
              <a:t> </a:t>
            </a:r>
            <a:r>
              <a:rPr dirty="0"/>
              <a:t>A</a:t>
            </a:r>
            <a:r>
              <a:rPr spc="-45" dirty="0"/>
              <a:t> </a:t>
            </a:r>
            <a:r>
              <a:rPr dirty="0"/>
              <a:t>&amp;</a:t>
            </a:r>
            <a:r>
              <a:rPr spc="-40" dirty="0"/>
              <a:t> </a:t>
            </a:r>
            <a:r>
              <a:rPr dirty="0"/>
              <a:t>B</a:t>
            </a:r>
            <a:r>
              <a:rPr spc="-40" dirty="0"/>
              <a:t> </a:t>
            </a:r>
            <a:r>
              <a:rPr dirty="0"/>
              <a:t>-</a:t>
            </a:r>
            <a:r>
              <a:rPr spc="-45" dirty="0"/>
              <a:t> </a:t>
            </a:r>
            <a:r>
              <a:rPr dirty="0"/>
              <a:t>New</a:t>
            </a:r>
            <a:r>
              <a:rPr spc="-45" dirty="0"/>
              <a:t> </a:t>
            </a:r>
            <a:r>
              <a:rPr dirty="0"/>
              <a:t>Applicant</a:t>
            </a:r>
            <a:r>
              <a:rPr spc="-40" dirty="0"/>
              <a:t> </a:t>
            </a:r>
            <a:r>
              <a:rPr spc="-10" dirty="0"/>
              <a:t>Requirements</a:t>
            </a:r>
          </a:p>
        </p:txBody>
      </p:sp>
      <p:sp>
        <p:nvSpPr>
          <p:cNvPr id="3" name="object 3"/>
          <p:cNvSpPr txBox="1"/>
          <p:nvPr/>
        </p:nvSpPr>
        <p:spPr>
          <a:xfrm>
            <a:off x="589584" y="2138591"/>
            <a:ext cx="10387965" cy="4980210"/>
          </a:xfrm>
          <a:prstGeom prst="rect">
            <a:avLst/>
          </a:prstGeom>
        </p:spPr>
        <p:txBody>
          <a:bodyPr vert="horz" wrap="square" lIns="0" tIns="88265" rIns="0" bIns="0" rtlCol="0">
            <a:spAutoFit/>
          </a:bodyPr>
          <a:lstStyle/>
          <a:p>
            <a:pPr marL="528320" marR="0" lvl="0" indent="-515620" defTabSz="914400" eaLnBrk="1" fontAlgn="auto" latinLnBrk="0" hangingPunct="1">
              <a:lnSpc>
                <a:spcPct val="100000"/>
              </a:lnSpc>
              <a:spcBef>
                <a:spcPts val="100"/>
              </a:spcBef>
              <a:spcAft>
                <a:spcPts val="0"/>
              </a:spcAft>
              <a:buClr>
                <a:srgbClr val="660066"/>
              </a:buClr>
              <a:buSzTx/>
              <a:buFont typeface="Wingdings"/>
              <a:buChar char=""/>
              <a:tabLst>
                <a:tab pos="528320" algn="l"/>
              </a:tabLst>
              <a:defRPr/>
            </a:pPr>
            <a:r>
              <a:rPr kumimoji="0" lang="en-US" sz="2400" b="0" i="0" u="none" strike="noStrike" kern="0" cap="none" spc="0" normalizeH="0" baseline="0" noProof="0" dirty="0">
                <a:ln>
                  <a:noFill/>
                </a:ln>
                <a:solidFill>
                  <a:prstClr val="black"/>
                </a:solidFill>
                <a:effectLst/>
                <a:uLnTx/>
                <a:uFillTx/>
                <a:latin typeface="Calibri"/>
                <a:ea typeface="+mn-ea"/>
                <a:cs typeface="Calibri"/>
              </a:rPr>
              <a:t>Submit</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CFO</a:t>
            </a:r>
            <a:r>
              <a:rPr kumimoji="0" lang="en-US" sz="2400" b="0" i="0" u="none" strike="noStrike" kern="0" cap="none" spc="-2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application with permit/registration payment</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through</a:t>
            </a:r>
            <a:r>
              <a:rPr kumimoji="0" lang="en-US" sz="2400" b="0" i="0" u="none" strike="noStrike" kern="0" cap="none" spc="-25" normalizeH="0" baseline="0" noProof="0" dirty="0">
                <a:ln>
                  <a:noFill/>
                </a:ln>
                <a:solidFill>
                  <a:prstClr val="black"/>
                </a:solidFill>
                <a:effectLst/>
                <a:uLnTx/>
                <a:uFillTx/>
                <a:latin typeface="Calibri"/>
                <a:ea typeface="+mn-ea"/>
                <a:cs typeface="Calibri"/>
              </a:rPr>
              <a:t> </a:t>
            </a:r>
            <a:r>
              <a:rPr kumimoji="0" lang="en-US" sz="2400" b="0" i="0" u="none" strike="noStrike" kern="0" cap="none" spc="-10" normalizeH="0" baseline="0" noProof="0" dirty="0">
                <a:ln>
                  <a:noFill/>
                </a:ln>
                <a:solidFill>
                  <a:prstClr val="black"/>
                </a:solidFill>
                <a:effectLst/>
                <a:uLnTx/>
                <a:uFillTx/>
                <a:latin typeface="Calibri"/>
                <a:ea typeface="+mn-ea"/>
                <a:cs typeface="Calibri"/>
                <a:hlinkClick r:id="rId2"/>
              </a:rPr>
              <a:t>MyHealthDepartment</a:t>
            </a:r>
            <a:r>
              <a:rPr kumimoji="0" lang="en-US" sz="2400" b="0" i="0" u="none" strike="noStrike" kern="0" cap="none" spc="-10" normalizeH="0" baseline="0" noProof="0" dirty="0">
                <a:ln>
                  <a:noFill/>
                </a:ln>
                <a:solidFill>
                  <a:prstClr val="black"/>
                </a:solidFill>
                <a:effectLst/>
                <a:uLnTx/>
                <a:uFillTx/>
                <a:latin typeface="Calibri"/>
                <a:ea typeface="+mn-ea"/>
                <a:cs typeface="Calibri"/>
              </a:rPr>
              <a:t>.</a:t>
            </a:r>
          </a:p>
          <a:p>
            <a:pPr marL="528320" marR="5080" lvl="0" indent="-516255" defTabSz="914400" eaLnBrk="1" fontAlgn="auto" latinLnBrk="0" hangingPunct="1">
              <a:lnSpc>
                <a:spcPct val="100000"/>
              </a:lnSpc>
              <a:spcBef>
                <a:spcPts val="0"/>
              </a:spcBef>
              <a:spcAft>
                <a:spcPts val="0"/>
              </a:spcAft>
              <a:buClr>
                <a:srgbClr val="660066"/>
              </a:buClr>
              <a:buSzTx/>
              <a:buFont typeface="Wingdings"/>
              <a:buChar char=""/>
              <a:tabLst>
                <a:tab pos="528320" algn="l"/>
              </a:tabLst>
              <a:defRPr/>
            </a:pPr>
            <a:r>
              <a:rPr kumimoji="0" lang="en-US" sz="2400" b="0" i="0" u="none" strike="noStrike" kern="0" cap="none" spc="0" normalizeH="0" baseline="0" noProof="0" dirty="0">
                <a:ln>
                  <a:noFill/>
                </a:ln>
                <a:solidFill>
                  <a:prstClr val="black"/>
                </a:solidFill>
                <a:effectLst/>
                <a:uLnTx/>
                <a:uFillTx/>
                <a:latin typeface="Calibri"/>
                <a:ea typeface="+mn-ea"/>
                <a:cs typeface="Calibri"/>
              </a:rPr>
              <a:t>If</a:t>
            </a:r>
            <a:r>
              <a:rPr kumimoji="0" lang="en-US" sz="2400" b="0" i="0" u="none" strike="noStrike" kern="0" cap="none" spc="-4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the</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CFO</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is</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serviced</a:t>
            </a:r>
            <a:r>
              <a:rPr kumimoji="0" lang="en-US" sz="2400" b="0" i="0" u="none" strike="noStrike" kern="0" cap="none" spc="-4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by</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a</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private</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well,</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the</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water</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shall</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be</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tested</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yearly</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by</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25" normalizeH="0" baseline="0" noProof="0" dirty="0">
                <a:ln>
                  <a:noFill/>
                </a:ln>
                <a:solidFill>
                  <a:prstClr val="black"/>
                </a:solidFill>
                <a:effectLst/>
                <a:uLnTx/>
                <a:uFillTx/>
                <a:latin typeface="Calibri"/>
                <a:ea typeface="+mn-ea"/>
                <a:cs typeface="Calibri"/>
              </a:rPr>
              <a:t>an </a:t>
            </a:r>
            <a:r>
              <a:rPr kumimoji="0" lang="en-US" sz="2400" b="0" i="0" u="none" strike="noStrike" kern="0" cap="none" spc="0" normalizeH="0" baseline="0" noProof="0" dirty="0">
                <a:ln>
                  <a:noFill/>
                </a:ln>
                <a:solidFill>
                  <a:prstClr val="black"/>
                </a:solidFill>
                <a:effectLst/>
                <a:uLnTx/>
                <a:uFillTx/>
                <a:latin typeface="Calibri"/>
                <a:ea typeface="+mn-ea"/>
                <a:cs typeface="Calibri"/>
              </a:rPr>
              <a:t>approved</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laboratory</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analysis</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to</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verify</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that</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it</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meets</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State</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water</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quality</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standards</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25" normalizeH="0" baseline="0" noProof="0" dirty="0">
                <a:ln>
                  <a:noFill/>
                </a:ln>
                <a:solidFill>
                  <a:prstClr val="black"/>
                </a:solidFill>
                <a:effectLst/>
                <a:uLnTx/>
                <a:uFillTx/>
                <a:latin typeface="Calibri"/>
                <a:ea typeface="+mn-ea"/>
                <a:cs typeface="Calibri"/>
              </a:rPr>
              <a:t>for </a:t>
            </a:r>
            <a:r>
              <a:rPr kumimoji="0" lang="en-US" sz="2400" b="0" i="0" u="none" strike="noStrike" kern="0" cap="none" spc="0" normalizeH="0" baseline="0" noProof="0" dirty="0">
                <a:ln>
                  <a:noFill/>
                </a:ln>
                <a:solidFill>
                  <a:prstClr val="black"/>
                </a:solidFill>
                <a:effectLst/>
                <a:uLnTx/>
                <a:uFillTx/>
                <a:latin typeface="Calibri"/>
                <a:ea typeface="+mn-ea"/>
                <a:cs typeface="Calibri"/>
              </a:rPr>
              <a:t>bacteriological</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organisms</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(E.coli</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&amp;</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total</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coliform)</a:t>
            </a:r>
            <a:r>
              <a:rPr kumimoji="0" lang="en-US" sz="2400" b="0" i="0" u="none" strike="noStrike" kern="0" cap="none" spc="-3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and</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primary</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inorganic</a:t>
            </a:r>
            <a:r>
              <a:rPr kumimoji="0" lang="en-US" sz="2400" b="0" i="0" u="none" strike="noStrike" kern="0" cap="none" spc="-30" normalizeH="0" baseline="0" noProof="0" dirty="0">
                <a:ln>
                  <a:noFill/>
                </a:ln>
                <a:solidFill>
                  <a:prstClr val="black"/>
                </a:solidFill>
                <a:effectLst/>
                <a:uLnTx/>
                <a:uFillTx/>
                <a:latin typeface="Calibri"/>
                <a:ea typeface="+mn-ea"/>
                <a:cs typeface="Calibri"/>
              </a:rPr>
              <a:t> </a:t>
            </a:r>
            <a:r>
              <a:rPr kumimoji="0" lang="en-US" sz="2400" b="0" i="0" u="none" strike="noStrike" kern="0" cap="none" spc="-10" normalizeH="0" baseline="0" noProof="0" dirty="0">
                <a:ln>
                  <a:noFill/>
                </a:ln>
                <a:solidFill>
                  <a:prstClr val="black"/>
                </a:solidFill>
                <a:effectLst/>
                <a:uLnTx/>
                <a:uFillTx/>
                <a:latin typeface="Calibri"/>
                <a:ea typeface="+mn-ea"/>
                <a:cs typeface="Calibri"/>
              </a:rPr>
              <a:t>chemicals </a:t>
            </a:r>
            <a:r>
              <a:rPr kumimoji="0" lang="en-US" sz="2400" b="0" i="0" u="none" strike="noStrike" kern="0" cap="none" spc="0" normalizeH="0" baseline="0" noProof="0" dirty="0">
                <a:ln>
                  <a:noFill/>
                </a:ln>
                <a:solidFill>
                  <a:prstClr val="black"/>
                </a:solidFill>
                <a:effectLst/>
                <a:uLnTx/>
                <a:uFillTx/>
                <a:latin typeface="Calibri"/>
                <a:ea typeface="+mn-ea"/>
                <a:cs typeface="Calibri"/>
              </a:rPr>
              <a:t>(nitrate</a:t>
            </a:r>
            <a:r>
              <a:rPr kumimoji="0" lang="en-US" sz="2400" b="0" i="0" u="none" strike="noStrike" kern="0" cap="none" spc="-4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&amp;</a:t>
            </a:r>
            <a:r>
              <a:rPr kumimoji="0" lang="en-US" sz="2400" b="0" i="0" u="none" strike="noStrike" kern="0" cap="none" spc="-5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nitrite).</a:t>
            </a:r>
            <a:r>
              <a:rPr kumimoji="0" lang="en-US" sz="2400" b="0" i="0" u="none" strike="noStrike" kern="0" cap="none" spc="-4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Approval</a:t>
            </a:r>
            <a:r>
              <a:rPr kumimoji="0" lang="en-US" sz="2400" b="0" i="0" u="none" strike="noStrike" kern="0" cap="none" spc="-5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to</a:t>
            </a:r>
            <a:r>
              <a:rPr kumimoji="0" lang="en-US" sz="2400" b="0" i="0" u="none" strike="noStrike" kern="0" cap="none" spc="-5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operate</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will</a:t>
            </a:r>
            <a:r>
              <a:rPr kumimoji="0" lang="en-US" sz="2400" b="0" i="0" u="none" strike="noStrike" kern="0" cap="none" spc="-5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be</a:t>
            </a:r>
            <a:r>
              <a:rPr kumimoji="0" lang="en-US" sz="2400" b="0" i="0" u="none" strike="noStrike" kern="0" cap="none" spc="-4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granted</a:t>
            </a:r>
            <a:r>
              <a:rPr kumimoji="0" lang="en-US" sz="2400" b="0" i="0" u="none" strike="noStrike" kern="0" cap="none" spc="-4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after</a:t>
            </a:r>
            <a:r>
              <a:rPr kumimoji="0" lang="en-US" sz="2400" b="0" i="0" u="none" strike="noStrike" kern="0" cap="none" spc="-4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submitting</a:t>
            </a:r>
            <a:r>
              <a:rPr kumimoji="0" lang="en-US" sz="2400" b="0" i="0" u="none" strike="noStrike" kern="0" cap="none" spc="-4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recent</a:t>
            </a:r>
            <a:r>
              <a:rPr kumimoji="0" lang="en-US" sz="2400" b="0" i="0" u="none" strike="noStrike" kern="0" cap="none" spc="-50" normalizeH="0" baseline="0" noProof="0" dirty="0">
                <a:ln>
                  <a:noFill/>
                </a:ln>
                <a:solidFill>
                  <a:prstClr val="black"/>
                </a:solidFill>
                <a:effectLst/>
                <a:uLnTx/>
                <a:uFillTx/>
                <a:latin typeface="Calibri"/>
                <a:ea typeface="+mn-ea"/>
                <a:cs typeface="Calibri"/>
              </a:rPr>
              <a:t> </a:t>
            </a:r>
            <a:r>
              <a:rPr kumimoji="0" lang="en-US" sz="2400" b="0" i="0" u="none" strike="noStrike" kern="0" cap="none" spc="-10" normalizeH="0" baseline="0" noProof="0" dirty="0">
                <a:ln>
                  <a:noFill/>
                </a:ln>
                <a:solidFill>
                  <a:prstClr val="black"/>
                </a:solidFill>
                <a:effectLst/>
                <a:uLnTx/>
                <a:uFillTx/>
                <a:latin typeface="Calibri"/>
                <a:ea typeface="+mn-ea"/>
                <a:cs typeface="Calibri"/>
              </a:rPr>
              <a:t>(within </a:t>
            </a:r>
            <a:r>
              <a:rPr kumimoji="0" lang="en-US" sz="2400" b="0" i="0" u="none" strike="noStrike" kern="0" cap="none" spc="0" normalizeH="0" baseline="0" noProof="0" dirty="0">
                <a:ln>
                  <a:noFill/>
                </a:ln>
                <a:solidFill>
                  <a:prstClr val="black"/>
                </a:solidFill>
                <a:effectLst/>
                <a:uLnTx/>
                <a:uFillTx/>
                <a:latin typeface="Calibri"/>
                <a:ea typeface="+mn-ea"/>
                <a:cs typeface="Calibri"/>
              </a:rPr>
              <a:t>3</a:t>
            </a:r>
            <a:r>
              <a:rPr kumimoji="0" lang="en-US" sz="2400" b="0" i="0" u="none" strike="noStrike" kern="0" cap="none" spc="-10"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months)</a:t>
            </a:r>
            <a:r>
              <a:rPr kumimoji="0" lang="en-US" sz="2400" b="0" i="0" u="none" strike="noStrike" kern="0" cap="none" spc="-15" normalizeH="0" baseline="0" noProof="0" dirty="0">
                <a:ln>
                  <a:noFill/>
                </a:ln>
                <a:solidFill>
                  <a:prstClr val="black"/>
                </a:solidFill>
                <a:effectLst/>
                <a:uLnTx/>
                <a:uFillTx/>
                <a:latin typeface="Calibri"/>
                <a:ea typeface="+mn-ea"/>
                <a:cs typeface="Calibri"/>
              </a:rPr>
              <a:t> </a:t>
            </a:r>
            <a:r>
              <a:rPr kumimoji="0" lang="en-US" sz="2400" b="0" i="0" u="none" strike="noStrike" kern="0" cap="none" spc="0" normalizeH="0" baseline="0" noProof="0" dirty="0">
                <a:ln>
                  <a:noFill/>
                </a:ln>
                <a:solidFill>
                  <a:prstClr val="black"/>
                </a:solidFill>
                <a:effectLst/>
                <a:uLnTx/>
                <a:uFillTx/>
                <a:latin typeface="Calibri"/>
                <a:ea typeface="+mn-ea"/>
                <a:cs typeface="Calibri"/>
              </a:rPr>
              <a:t>laboratory</a:t>
            </a:r>
            <a:r>
              <a:rPr kumimoji="0" lang="en-US" sz="2400" b="0" i="0" u="none" strike="noStrike" kern="0" cap="none" spc="-10" normalizeH="0" baseline="0" noProof="0" dirty="0">
                <a:ln>
                  <a:noFill/>
                </a:ln>
                <a:solidFill>
                  <a:prstClr val="black"/>
                </a:solidFill>
                <a:effectLst/>
                <a:uLnTx/>
                <a:uFillTx/>
                <a:latin typeface="Calibri"/>
                <a:ea typeface="+mn-ea"/>
                <a:cs typeface="Calibri"/>
              </a:rPr>
              <a:t> results.</a:t>
            </a:r>
          </a:p>
          <a:p>
            <a:pPr marL="528320" marR="5080" lvl="0" indent="-516255" defTabSz="914400" eaLnBrk="1" fontAlgn="auto" latinLnBrk="0" hangingPunct="1">
              <a:lnSpc>
                <a:spcPct val="100000"/>
              </a:lnSpc>
              <a:spcBef>
                <a:spcPts val="0"/>
              </a:spcBef>
              <a:spcAft>
                <a:spcPts val="0"/>
              </a:spcAft>
              <a:buClr>
                <a:srgbClr val="660066"/>
              </a:buClr>
              <a:buSzTx/>
              <a:buFont typeface="Wingdings"/>
              <a:buChar char=""/>
              <a:tabLst>
                <a:tab pos="528320" algn="l"/>
              </a:tabLst>
              <a:defRPr/>
            </a:pPr>
            <a:r>
              <a:rPr kumimoji="0" lang="en-US" sz="2400" b="0" i="0" u="none" strike="noStrike" kern="0" cap="none" spc="-10" normalizeH="0" baseline="0" noProof="0" dirty="0">
                <a:ln>
                  <a:noFill/>
                </a:ln>
                <a:solidFill>
                  <a:prstClr val="black"/>
                </a:solidFill>
                <a:effectLst/>
                <a:uLnTx/>
                <a:uFillTx/>
                <a:latin typeface="Calibri"/>
                <a:ea typeface="+mn-ea"/>
                <a:cs typeface="Calibri"/>
              </a:rPr>
              <a:t>Food product list.</a:t>
            </a:r>
          </a:p>
          <a:p>
            <a:pPr marL="528320" marR="5080" lvl="0" indent="-516255" defTabSz="914400" eaLnBrk="1" fontAlgn="auto" latinLnBrk="0" hangingPunct="1">
              <a:lnSpc>
                <a:spcPct val="100000"/>
              </a:lnSpc>
              <a:spcBef>
                <a:spcPts val="0"/>
              </a:spcBef>
              <a:spcAft>
                <a:spcPts val="0"/>
              </a:spcAft>
              <a:buClr>
                <a:srgbClr val="660066"/>
              </a:buClr>
              <a:buSzTx/>
              <a:buFont typeface="Wingdings"/>
              <a:buChar char=""/>
              <a:tabLst>
                <a:tab pos="528320" algn="l"/>
              </a:tabLst>
              <a:defRPr/>
            </a:pPr>
            <a:r>
              <a:rPr kumimoji="0" lang="en-US" sz="2400" b="0" i="0" u="none" strike="noStrike" kern="0" cap="none" spc="-10" normalizeH="0" baseline="0" noProof="0" dirty="0">
                <a:ln>
                  <a:noFill/>
                </a:ln>
                <a:solidFill>
                  <a:prstClr val="black"/>
                </a:solidFill>
                <a:effectLst/>
                <a:uLnTx/>
                <a:uFillTx/>
                <a:latin typeface="Calibri"/>
                <a:ea typeface="+mn-ea"/>
                <a:cs typeface="Calibri"/>
              </a:rPr>
              <a:t>Sample food label.</a:t>
            </a:r>
          </a:p>
          <a:p>
            <a:pPr marL="528320" marR="5080" lvl="0" indent="-516255" defTabSz="914400" eaLnBrk="1" fontAlgn="auto" latinLnBrk="0" hangingPunct="1">
              <a:lnSpc>
                <a:spcPct val="100000"/>
              </a:lnSpc>
              <a:spcBef>
                <a:spcPts val="0"/>
              </a:spcBef>
              <a:spcAft>
                <a:spcPts val="0"/>
              </a:spcAft>
              <a:buClr>
                <a:srgbClr val="660066"/>
              </a:buClr>
              <a:buSzTx/>
              <a:buFont typeface="Wingdings"/>
              <a:buChar char=""/>
              <a:tabLst>
                <a:tab pos="528320" algn="l"/>
              </a:tabLst>
              <a:defRPr/>
            </a:pPr>
            <a:r>
              <a:rPr kumimoji="0" lang="en-US" sz="2400" b="0" i="0" u="none" strike="noStrike" kern="0" cap="none" spc="-10" normalizeH="0" baseline="0" noProof="0" dirty="0">
                <a:ln>
                  <a:noFill/>
                </a:ln>
                <a:solidFill>
                  <a:prstClr val="black"/>
                </a:solidFill>
                <a:effectLst/>
                <a:uLnTx/>
                <a:uFillTx/>
                <a:latin typeface="Calibri"/>
                <a:ea typeface="+mn-ea"/>
                <a:cs typeface="Calibri"/>
              </a:rPr>
              <a:t>Food Handler Card/Food Safety Certification required within 90 days of approval.</a:t>
            </a:r>
          </a:p>
          <a:p>
            <a:pPr marL="528320" marR="5080" lvl="0" indent="-516255" defTabSz="914400" eaLnBrk="1" fontAlgn="auto" latinLnBrk="0" hangingPunct="1">
              <a:lnSpc>
                <a:spcPct val="100000"/>
              </a:lnSpc>
              <a:spcBef>
                <a:spcPts val="0"/>
              </a:spcBef>
              <a:spcAft>
                <a:spcPts val="0"/>
              </a:spcAft>
              <a:buClr>
                <a:srgbClr val="660066"/>
              </a:buClr>
              <a:buSzTx/>
              <a:buFont typeface="Wingdings"/>
              <a:buChar char=""/>
              <a:tabLst>
                <a:tab pos="528320" algn="l"/>
              </a:tabLst>
              <a:defRPr/>
            </a:pPr>
            <a:r>
              <a:rPr kumimoji="0" lang="en-US" sz="2400" b="0" i="0" u="none" strike="noStrike" kern="0" cap="none" spc="-10" normalizeH="0" baseline="0" noProof="0" dirty="0">
                <a:ln>
                  <a:noFill/>
                </a:ln>
                <a:solidFill>
                  <a:prstClr val="black"/>
                </a:solidFill>
                <a:effectLst/>
                <a:uLnTx/>
                <a:uFillTx/>
                <a:latin typeface="Calibri"/>
                <a:ea typeface="+mn-ea"/>
                <a:cs typeface="Calibri"/>
              </a:rPr>
              <a:t>Business license required within 90 days of approval. </a:t>
            </a:r>
          </a:p>
          <a:p>
            <a:pPr marL="328295" indent="-315595">
              <a:lnSpc>
                <a:spcPct val="100000"/>
              </a:lnSpc>
              <a:spcBef>
                <a:spcPts val="695"/>
              </a:spcBef>
              <a:buClr>
                <a:srgbClr val="660066"/>
              </a:buClr>
              <a:buFont typeface="Wingdings"/>
              <a:buChar char=""/>
              <a:tabLst>
                <a:tab pos="328295" algn="l"/>
              </a:tabLst>
            </a:pPr>
            <a:endParaRPr lang="en-US" sz="2400" dirty="0">
              <a:latin typeface="Calibri"/>
              <a:cs typeface="Calibri"/>
            </a:endParaRPr>
          </a:p>
        </p:txBody>
      </p:sp>
      <p:pic>
        <p:nvPicPr>
          <p:cNvPr id="4" name="object 4"/>
          <p:cNvPicPr/>
          <p:nvPr/>
        </p:nvPicPr>
        <p:blipFill>
          <a:blip r:embed="rId3" cstate="print"/>
          <a:stretch>
            <a:fillRect/>
          </a:stretch>
        </p:blipFill>
        <p:spPr>
          <a:xfrm>
            <a:off x="178307" y="262127"/>
            <a:ext cx="2229612" cy="466344"/>
          </a:xfrm>
          <a:prstGeom prst="rect">
            <a:avLst/>
          </a:prstGeom>
        </p:spPr>
      </p:pic>
      <p:sp>
        <p:nvSpPr>
          <p:cNvPr id="5" name="object 5"/>
          <p:cNvSpPr txBox="1"/>
          <p:nvPr/>
        </p:nvSpPr>
        <p:spPr>
          <a:xfrm>
            <a:off x="8519286" y="472820"/>
            <a:ext cx="3604895"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Century Gothic"/>
                <a:cs typeface="Century Gothic"/>
              </a:rPr>
              <a:t>Environmental</a:t>
            </a:r>
            <a:r>
              <a:rPr sz="1400" spc="-50" dirty="0">
                <a:latin typeface="Century Gothic"/>
                <a:cs typeface="Century Gothic"/>
              </a:rPr>
              <a:t> </a:t>
            </a:r>
            <a:r>
              <a:rPr sz="1400" dirty="0">
                <a:latin typeface="Century Gothic"/>
                <a:cs typeface="Century Gothic"/>
              </a:rPr>
              <a:t>Management</a:t>
            </a:r>
            <a:r>
              <a:rPr sz="1400" spc="-50" dirty="0">
                <a:latin typeface="Century Gothic"/>
                <a:cs typeface="Century Gothic"/>
              </a:rPr>
              <a:t> </a:t>
            </a:r>
            <a:r>
              <a:rPr sz="1400" spc="-10" dirty="0">
                <a:latin typeface="Century Gothic"/>
                <a:cs typeface="Century Gothic"/>
              </a:rPr>
              <a:t>Department</a:t>
            </a:r>
            <a:endParaRPr sz="1400">
              <a:latin typeface="Century Gothic"/>
              <a:cs typeface="Century Gothic"/>
            </a:endParaRPr>
          </a:p>
        </p:txBody>
      </p:sp>
      <p:sp>
        <p:nvSpPr>
          <p:cNvPr id="6" name="object 6"/>
          <p:cNvSpPr/>
          <p:nvPr/>
        </p:nvSpPr>
        <p:spPr>
          <a:xfrm>
            <a:off x="0" y="858011"/>
            <a:ext cx="12192000" cy="0"/>
          </a:xfrm>
          <a:custGeom>
            <a:avLst/>
            <a:gdLst/>
            <a:ahLst/>
            <a:cxnLst/>
            <a:rect l="l" t="t" r="r" b="b"/>
            <a:pathLst>
              <a:path w="12192000">
                <a:moveTo>
                  <a:pt x="0" y="0"/>
                </a:moveTo>
                <a:lnTo>
                  <a:pt x="12192000" y="0"/>
                </a:lnTo>
              </a:path>
            </a:pathLst>
          </a:custGeom>
          <a:ln w="60960">
            <a:solidFill>
              <a:srgbClr val="000000"/>
            </a:solidFill>
          </a:ln>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3189">
              <a:lnSpc>
                <a:spcPts val="1425"/>
              </a:lnSpc>
            </a:pPr>
            <a:fld id="{81D60167-4931-47E6-BA6A-407CBD079E47}" type="slidenum">
              <a:rPr spc="-50" dirty="0"/>
              <a:t>9</a:t>
            </a:fld>
            <a:endParaRPr spc="-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50016F05F0942A13FD22570CE8AFE" ma:contentTypeVersion="2" ma:contentTypeDescription="Create a new document." ma:contentTypeScope="" ma:versionID="6532c086e65d20ed46e62194708c609a">
  <xsd:schema xmlns:xsd="http://www.w3.org/2001/XMLSchema" xmlns:xs="http://www.w3.org/2001/XMLSchema" xmlns:p="http://schemas.microsoft.com/office/2006/metadata/properties" xmlns:ns1="http://schemas.microsoft.com/sharepoint/v3" targetNamespace="http://schemas.microsoft.com/office/2006/metadata/properties" ma:root="true" ma:fieldsID="18623f1c1f06a6864f74772fcc109f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7BA0DF0-6F8B-490D-9052-222565A90C3E}"/>
</file>

<file path=customXml/itemProps2.xml><?xml version="1.0" encoding="utf-8"?>
<ds:datastoreItem xmlns:ds="http://schemas.openxmlformats.org/officeDocument/2006/customXml" ds:itemID="{FDAB6119-A084-4E5E-90CF-D97970298E87}"/>
</file>

<file path=customXml/itemProps3.xml><?xml version="1.0" encoding="utf-8"?>
<ds:datastoreItem xmlns:ds="http://schemas.openxmlformats.org/officeDocument/2006/customXml" ds:itemID="{FA245438-E4DA-4799-901B-F17AD2422617}"/>
</file>

<file path=docMetadata/LabelInfo.xml><?xml version="1.0" encoding="utf-8"?>
<clbl:labelList xmlns:clbl="http://schemas.microsoft.com/office/2020/mipLabelMetadata">
  <clbl:label id="{c13dd1c7-22d1-431c-a46c-2d140b414506}" enabled="1" method="Standard" siteId="{2b077431-a3b0-4b1c-bb77-f66a1132daa2}" removed="0"/>
</clbl:labelList>
</file>

<file path=docProps/app.xml><?xml version="1.0" encoding="utf-8"?>
<Properties xmlns="http://schemas.openxmlformats.org/officeDocument/2006/extended-properties" xmlns:vt="http://schemas.openxmlformats.org/officeDocument/2006/docPropsVTypes">
  <Template/>
  <TotalTime>133</TotalTime>
  <Words>1668</Words>
  <Application>Microsoft Office PowerPoint</Application>
  <PresentationFormat>Widescreen</PresentationFormat>
  <Paragraphs>176</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Century Gothic</vt:lpstr>
      <vt:lpstr>Verdana</vt:lpstr>
      <vt:lpstr>Wingdings</vt:lpstr>
      <vt:lpstr>Office Theme</vt:lpstr>
      <vt:lpstr>PowerPoint Presentation</vt:lpstr>
      <vt:lpstr>Cottage Food Operation - CFO</vt:lpstr>
      <vt:lpstr>Approved Cottage Food Categories</vt:lpstr>
      <vt:lpstr>Approved Cottage Food Categories</vt:lpstr>
      <vt:lpstr>CDPH Approved Cottage Foods List</vt:lpstr>
      <vt:lpstr>Where to start - Contact EMD</vt:lpstr>
      <vt:lpstr>Types of CFO Permit and Registration</vt:lpstr>
      <vt:lpstr>Types of CFO Permit and Registration</vt:lpstr>
      <vt:lpstr>CFO A &amp; B - New Applicant Requirements</vt:lpstr>
      <vt:lpstr>CFO A &amp; B - Renewal Applicant Requirements</vt:lpstr>
      <vt:lpstr>Turning in an Application - MyHealthDepartment (MyHD)</vt:lpstr>
      <vt:lpstr>Food Product List</vt:lpstr>
      <vt:lpstr>Food Product Label</vt:lpstr>
      <vt:lpstr>Self-Certification Checklist</vt:lpstr>
      <vt:lpstr>Self-Certification Checklist</vt:lpstr>
      <vt:lpstr>Self-Certification Checklist</vt:lpstr>
      <vt:lpstr>Self-Certification Checklist</vt:lpstr>
      <vt:lpstr>Environmental Management Department</vt:lpstr>
      <vt:lpstr>Environmental Management Department</vt:lpstr>
      <vt:lpstr>Contacts and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obtain a Body Art Health Permit</dc:title>
  <dc:creator>Wagner. Kari</dc:creator>
  <cp:lastModifiedBy>Boatright. Monica</cp:lastModifiedBy>
  <cp:revision>2</cp:revision>
  <dcterms:created xsi:type="dcterms:W3CDTF">2025-03-27T18:45:25Z</dcterms:created>
  <dcterms:modified xsi:type="dcterms:W3CDTF">2025-04-03T18:31:35Z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2023-02-21T00:00:00Z</vt:filetime>
  </property>
  <property fmtid="{D5CDD505-2E9C-101B-9397-08002B2CF9AE}" pid="3" name="Creator">
    <vt:lpwstr>Microsoft® PowerPoint® 2013</vt:lpwstr>
  </property>
  <property fmtid="{D5CDD505-2E9C-101B-9397-08002B2CF9AE}" pid="4" name="LastSaved">
    <vt:filetime>2025-03-27T00:00:00Z</vt:filetime>
  </property>
  <property fmtid="{D5CDD505-2E9C-101B-9397-08002B2CF9AE}" pid="5" name="Producer">
    <vt:lpwstr>Microsoft® PowerPoint® 2013</vt:lpwstr>
  </property>
  <property fmtid="{D5CDD505-2E9C-101B-9397-08002B2CF9AE}" pid="6" name="ContentTypeId">
    <vt:lpwstr>0x01010033D50016F05F0942A13FD22570CE8AFE</vt:lpwstr>
  </property>
</Properties>
</file>