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modernComment_13E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5"/>
  </p:sldMasterIdLst>
  <p:sldIdLst>
    <p:sldId id="286" r:id="rId6"/>
    <p:sldId id="314" r:id="rId7"/>
    <p:sldId id="315" r:id="rId8"/>
    <p:sldId id="316" r:id="rId9"/>
    <p:sldId id="317" r:id="rId10"/>
    <p:sldId id="318" r:id="rId11"/>
    <p:sldId id="319" r:id="rId12"/>
    <p:sldId id="320" r:id="rId13"/>
    <p:sldId id="321" r:id="rId14"/>
    <p:sldId id="322" r:id="rId1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1922F-20C3-D3D7-4B53-70DFE9B08288}" name="Peterson. Danica" initials="DP" userId="S::petersonda@saccounty.gov::05229fae-1d18-458a-b065-2ab7c54d28a2" providerId="AD"/>
  <p188:author id="{DA103CEF-DDE5-4938-E790-CB6BCD5E231E}" name="Cheung. Hiu Sze" initials="HC" userId="S::cheungh@saccounty.gov::dabddeac-6b57-4bdb-8466-29c04b65637e" providerId="AD"/>
  <p188:author id="{D4EF60F9-3509-B6ED-91A9-22190C1CFCB0}" name="Gibson. Angela" initials="AG" userId="S::GibsonA@saccounty.gov::193bfa5f-65a1-406a-ab3a-b592ea69e9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D301"/>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02" autoAdjust="0"/>
    <p:restoredTop sz="94660"/>
  </p:normalViewPr>
  <p:slideViewPr>
    <p:cSldViewPr>
      <p:cViewPr varScale="1">
        <p:scale>
          <a:sx n="112" d="100"/>
          <a:sy n="112" d="100"/>
        </p:scale>
        <p:origin x="2022" y="3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0" Type="http://schemas.microsoft.com/office/2018/10/relationships/authors" Target="authors.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omments/modernComment_13E_0.xml><?xml version="1.0" encoding="utf-8"?>
<p188:cmLst xmlns:a="http://schemas.openxmlformats.org/drawingml/2006/main" xmlns:r="http://schemas.openxmlformats.org/officeDocument/2006/relationships" xmlns:p188="http://schemas.microsoft.com/office/powerpoint/2018/8/main">
  <p188:cm id="{38F9BA20-EBD2-49F0-AB37-16AA9515DFE8}" authorId="{72B1922F-20C3-D3D7-4B53-70DFE9B08288}" status="resolved" created="2026-01-15T08:43:22.726">
    <ac:deMkLst xmlns:ac="http://schemas.microsoft.com/office/drawing/2013/main/command">
      <pc:docMk xmlns:pc="http://schemas.microsoft.com/office/powerpoint/2013/main/command"/>
      <pc:sldMk xmlns:pc="http://schemas.microsoft.com/office/powerpoint/2013/main/command" cId="0" sldId="318"/>
      <ac:spMk id="11" creationId="{3DAC3F59-7E28-7A58-0B51-5593685DEB39}"/>
    </ac:deMkLst>
    <p188:txBody>
      <a:bodyPr/>
      <a:lstStyle/>
      <a:p>
        <a:r>
          <a:rPr lang="en-US"/>
          <a:t>Maybe bullet</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97359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49361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721907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99360" y="1107255"/>
            <a:ext cx="5133340" cy="1174114"/>
          </a:xfrm>
          <a:prstGeom prst="rect">
            <a:avLst/>
          </a:prstGeom>
        </p:spPr>
        <p:txBody>
          <a:bodyPr wrap="square" lIns="0" tIns="0" rIns="0" bIns="0">
            <a:spAutoFit/>
          </a:bodyPr>
          <a:lstStyle>
            <a:lvl1pPr>
              <a:defRPr sz="1800" b="0" i="0" u="sng">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2/10/2026</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123189">
              <a:lnSpc>
                <a:spcPts val="1425"/>
              </a:lnSpc>
            </a:pPr>
            <a:fld id="{81D60167-4931-47E6-BA6A-407CBD079E47}" type="slidenum">
              <a:rPr dirty="0">
                <a:solidFill>
                  <a:srgbClr val="000000"/>
                </a:solidFill>
              </a:rPr>
              <a:t>‹#›</a:t>
            </a:fld>
            <a:endParaRPr dirty="0">
              <a:solidFill>
                <a:srgbClr val="000000"/>
              </a:solidFill>
            </a:endParaRPr>
          </a:p>
        </p:txBody>
      </p:sp>
    </p:spTree>
    <p:extLst>
      <p:ext uri="{BB962C8B-B14F-4D97-AF65-F5344CB8AC3E}">
        <p14:creationId xmlns:p14="http://schemas.microsoft.com/office/powerpoint/2010/main" val="264623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85166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09338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2/10/2026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88425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D8BD707-D9CF-40AE-B4C6-C98DA3205C09}" type="datetimeFigureOut">
              <a:rPr lang="en-US" smtClean="0"/>
              <a:t>2/10/2026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377807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D8BD707-D9CF-40AE-B4C6-C98DA3205C09}" type="datetimeFigureOut">
              <a:rPr lang="en-US" smtClean="0"/>
              <a:t>2/10/2026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373401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45025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t>2/10/2026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334963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t>2/10/2026</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87227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1D8BD707-D9CF-40AE-B4C6-C98DA3205C09}" type="datetimeFigureOut">
              <a:rPr lang="en-US" smtClean="0"/>
              <a:t>2/10/2026</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marL="123189">
              <a:lnSpc>
                <a:spcPts val="1425"/>
              </a:lnSpc>
            </a:pPr>
            <a:fld id="{81D60167-4931-47E6-BA6A-407CBD079E47}" type="slidenum">
              <a:rPr lang="en-US" smtClean="0">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7617447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3E_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descr="It is a title that says Sacramento County Environmetal Managment Department."/>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pic>
        <p:nvPicPr>
          <p:cNvPr id="10" name="Picture 9" descr="A large group of people posing for a photo">
            <a:extLst>
              <a:ext uri="{FF2B5EF4-FFF2-40B4-BE49-F238E27FC236}">
                <a16:creationId xmlns:a16="http://schemas.microsoft.com/office/drawing/2014/main" id="{1D471741-1E2F-E0EA-4A9A-97C5CC3BF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867" y="1636493"/>
            <a:ext cx="5410200" cy="2591626"/>
          </a:xfrm>
          <a:prstGeom prst="rect">
            <a:avLst/>
          </a:prstGeom>
        </p:spPr>
      </p:pic>
      <p:sp>
        <p:nvSpPr>
          <p:cNvPr id="17" name="Title 16">
            <a:extLst>
              <a:ext uri="{FF2B5EF4-FFF2-40B4-BE49-F238E27FC236}">
                <a16:creationId xmlns:a16="http://schemas.microsoft.com/office/drawing/2014/main" id="{E8663476-B781-31F1-E8BD-740154D3F85A}"/>
              </a:ext>
            </a:extLst>
          </p:cNvPr>
          <p:cNvSpPr txBox="1">
            <a:spLocks noGrp="1"/>
          </p:cNvSpPr>
          <p:nvPr>
            <p:ph type="title" idx="4294967295"/>
          </p:nvPr>
        </p:nvSpPr>
        <p:spPr>
          <a:xfrm>
            <a:off x="1" y="4357315"/>
            <a:ext cx="9131934" cy="25006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98450" marR="78105" lvl="0" indent="-285750" algn="l" defTabSz="457200" rtl="0" eaLnBrk="1" fontAlgn="auto" latinLnBrk="0" hangingPunct="1">
              <a:lnSpc>
                <a:spcPct val="100000"/>
              </a:lnSpc>
              <a:spcBef>
                <a:spcPts val="105"/>
              </a:spcBef>
              <a:spcAft>
                <a:spcPts val="0"/>
              </a:spcAft>
              <a:buClrTx/>
              <a:buSzTx/>
              <a:buFont typeface="Arial" panose="020B0604020202020204" pitchFamily="34" charset="0"/>
              <a:buChar char="•"/>
              <a:tabLst>
                <a:tab pos="354965" algn="l"/>
                <a:tab pos="355600" algn="l"/>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Special</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Fund</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Department-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a:t>
            </a:r>
            <a:r>
              <a:rPr kumimoji="0" lang="en-US" sz="2400" b="0" i="0" u="none" strike="noStrike" kern="1200" cap="none" spc="-4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Fee</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Supported</a:t>
            </a:r>
            <a:r>
              <a:rPr kumimoji="0" lang="en-US" sz="2400" b="0" i="0" u="none" strike="noStrike" kern="1200" cap="none" spc="-3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21</a:t>
            </a:r>
            <a:r>
              <a:rPr kumimoji="0" lang="en-US" sz="2400" b="0" i="0" u="none" strike="noStrike" kern="1200" cap="none" spc="-1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5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Million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Budget</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98450" marR="314960" lvl="0" indent="-285750" algn="l" defTabSz="457200" rtl="0" eaLnBrk="1" fontAlgn="auto" latinLnBrk="0" hangingPunct="1">
              <a:lnSpc>
                <a:spcPct val="100000"/>
              </a:lnSpc>
              <a:spcBef>
                <a:spcPts val="475"/>
              </a:spcBef>
              <a:spcAft>
                <a:spcPts val="0"/>
              </a:spcAft>
              <a:buClrTx/>
              <a:buSzTx/>
              <a:buFont typeface="Arial" panose="020B0604020202020204" pitchFamily="34" charset="0"/>
              <a:buChar char="•"/>
              <a:tabLst>
                <a:tab pos="354965" algn="l"/>
                <a:tab pos="355600" algn="l"/>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Conducted </a:t>
            </a:r>
            <a:r>
              <a:rPr kumimoji="0" lang="en-US" sz="2400" b="0" i="0" u="none" strike="noStrike" kern="1200" cap="none" spc="-5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27,000 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Countywide</a:t>
            </a:r>
            <a:r>
              <a:rPr kumimoji="0" lang="en-US" sz="2400" b="0" i="0" u="none" strike="noStrike" kern="1200" cap="none" spc="-4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Inspections</a:t>
            </a:r>
            <a:r>
              <a:rPr kumimoji="0" lang="en-US" sz="2400" b="0" i="0" u="none" strike="noStrike" kern="1200" cap="none" spc="-6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2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FY</a:t>
            </a:r>
            <a:r>
              <a:rPr kumimoji="0" lang="en-US" sz="2400" b="0" i="0" u="none" strike="noStrike" kern="1200" cap="none" spc="-2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2025</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98450" marR="5080" lvl="0" indent="-285750" algn="l" defTabSz="457200" rtl="0" eaLnBrk="1" fontAlgn="auto" latinLnBrk="0" hangingPunct="1">
              <a:lnSpc>
                <a:spcPct val="100000"/>
              </a:lnSpc>
              <a:spcBef>
                <a:spcPts val="480"/>
              </a:spcBef>
              <a:spcAft>
                <a:spcPts val="0"/>
              </a:spcAft>
              <a:buClrTx/>
              <a:buSzTx/>
              <a:buFont typeface="Arial" panose="020B0604020202020204" pitchFamily="34" charset="0"/>
              <a:buChar char="•"/>
              <a:tabLst>
                <a:tab pos="354965" algn="l"/>
                <a:tab pos="355600" algn="l"/>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114</a:t>
            </a:r>
            <a:r>
              <a:rPr kumimoji="0" lang="en-US" sz="2400" b="0" i="0" u="none" strike="noStrike" kern="1200" cap="none" spc="-2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FTE</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Specially</a:t>
            </a:r>
            <a:r>
              <a:rPr kumimoji="0" lang="en-US" sz="2400" b="0" i="0" u="none" strike="noStrike" kern="1200" cap="none" spc="-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Trained,</a:t>
            </a:r>
            <a:r>
              <a:rPr kumimoji="0" lang="en-US" sz="2400" b="0" i="0" u="none" strike="noStrike" kern="1200" cap="none" spc="-1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Registered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Environmental</a:t>
            </a:r>
            <a:r>
              <a:rPr kumimoji="0" lang="en-US" sz="2400" b="0" i="0" u="none" strike="noStrike" kern="1200" cap="none" spc="-6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Health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Specialists</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and</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Support</a:t>
            </a:r>
            <a:r>
              <a:rPr kumimoji="0" lang="en-US" sz="2400" b="0" i="0" u="none" strike="noStrike" kern="1200" cap="none" spc="-4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Staff</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98450" marR="0" lvl="0" indent="-285750" algn="l" defTabSz="457200" rtl="0" eaLnBrk="1" fontAlgn="auto" latinLnBrk="0" hangingPunct="1">
              <a:lnSpc>
                <a:spcPct val="100000"/>
              </a:lnSpc>
              <a:spcBef>
                <a:spcPts val="480"/>
              </a:spcBef>
              <a:spcAft>
                <a:spcPts val="0"/>
              </a:spcAft>
              <a:buClrTx/>
              <a:buSzTx/>
              <a:buFont typeface="Arial" panose="020B0604020202020204" pitchFamily="34" charset="0"/>
              <a:buChar char="•"/>
              <a:tabLst>
                <a:tab pos="354965" algn="l"/>
                <a:tab pos="355600" algn="l"/>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31</a:t>
            </a:r>
            <a:r>
              <a:rPr kumimoji="0" lang="en-US" sz="2400" b="0" i="0" u="none" strike="noStrike" kern="1200" cap="none" spc="-15"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Programs</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D002C7CD-9669-0EA5-E34E-C299364118A5}"/>
              </a:ext>
            </a:extLst>
          </p:cNvPr>
          <p:cNvSpPr txBox="1"/>
          <p:nvPr/>
        </p:nvSpPr>
        <p:spPr>
          <a:xfrm>
            <a:off x="3422967" y="1045633"/>
            <a:ext cx="2286000" cy="461665"/>
          </a:xfrm>
          <a:prstGeom prst="rect">
            <a:avLst/>
          </a:prstGeom>
          <a:noFill/>
        </p:spPr>
        <p:txBody>
          <a:bodyPr wrap="square" rtlCol="0">
            <a:spAutoFit/>
          </a:bodyPr>
          <a:lstStyle/>
          <a:p>
            <a:r>
              <a:rPr lang="en-US" sz="2400" b="1" dirty="0"/>
              <a:t>Who Are We?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3AE2A-F2AB-4713-EC68-96255A6449DF}"/>
            </a:ext>
          </a:extLst>
        </p:cNvPr>
        <p:cNvGrpSpPr/>
        <p:nvPr/>
      </p:nvGrpSpPr>
      <p:grpSpPr>
        <a:xfrm>
          <a:off x="0" y="0"/>
          <a:ext cx="0" cy="0"/>
          <a:chOff x="0" y="0"/>
          <a:chExt cx="0" cy="0"/>
        </a:xfrm>
      </p:grpSpPr>
      <p:grpSp>
        <p:nvGrpSpPr>
          <p:cNvPr id="4" name="object 4" descr="Title Sacramento County Environmental Management Department.">
            <a:extLst>
              <a:ext uri="{FF2B5EF4-FFF2-40B4-BE49-F238E27FC236}">
                <a16:creationId xmlns:a16="http://schemas.microsoft.com/office/drawing/2014/main" id="{4E2D978D-8FF7-0BE1-FBDA-4780E6E5A74B}"/>
              </a:ext>
            </a:extLst>
          </p:cNvPr>
          <p:cNvGrpSpPr/>
          <p:nvPr/>
        </p:nvGrpSpPr>
        <p:grpSpPr>
          <a:xfrm>
            <a:off x="-4572" y="-4572"/>
            <a:ext cx="9141460" cy="1010919"/>
            <a:chOff x="-4572" y="-4572"/>
            <a:chExt cx="9141460" cy="1010919"/>
          </a:xfrm>
          <a:solidFill>
            <a:srgbClr val="0070C0"/>
          </a:solidFill>
        </p:grpSpPr>
        <p:sp>
          <p:nvSpPr>
            <p:cNvPr id="5" name="object 5">
              <a:extLst>
                <a:ext uri="{FF2B5EF4-FFF2-40B4-BE49-F238E27FC236}">
                  <a16:creationId xmlns:a16="http://schemas.microsoft.com/office/drawing/2014/main" id="{D67B8FDF-ACFE-4465-BCD4-C79AB659D55E}"/>
                </a:ext>
              </a:extLst>
            </p:cNvPr>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6" name="object 6">
              <a:extLst>
                <a:ext uri="{FF2B5EF4-FFF2-40B4-BE49-F238E27FC236}">
                  <a16:creationId xmlns:a16="http://schemas.microsoft.com/office/drawing/2014/main" id="{E824912E-6CAE-44EA-33DF-BBA328613F61}"/>
                </a:ext>
              </a:extLst>
            </p:cNvPr>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7" name="object 7">
              <a:extLst>
                <a:ext uri="{FF2B5EF4-FFF2-40B4-BE49-F238E27FC236}">
                  <a16:creationId xmlns:a16="http://schemas.microsoft.com/office/drawing/2014/main" id="{E99BF4AC-3115-22A3-7E57-7DE4AEEC2736}"/>
                </a:ext>
              </a:extLst>
            </p:cNvPr>
            <p:cNvPicPr/>
            <p:nvPr/>
          </p:nvPicPr>
          <p:blipFill>
            <a:blip r:embed="rId2" cstate="print"/>
            <a:stretch>
              <a:fillRect/>
            </a:stretch>
          </p:blipFill>
          <p:spPr>
            <a:xfrm>
              <a:off x="312420" y="188976"/>
              <a:ext cx="2438399" cy="510539"/>
            </a:xfrm>
            <a:prstGeom prst="rect">
              <a:avLst/>
            </a:prstGeom>
            <a:grpFill/>
          </p:spPr>
        </p:pic>
      </p:grpSp>
      <p:sp>
        <p:nvSpPr>
          <p:cNvPr id="8" name="object 8">
            <a:extLst>
              <a:ext uri="{FF2B5EF4-FFF2-40B4-BE49-F238E27FC236}">
                <a16:creationId xmlns:a16="http://schemas.microsoft.com/office/drawing/2014/main" id="{89E23F6D-D1EF-4164-9817-19622DFAF7CE}"/>
              </a:ext>
            </a:extLst>
          </p:cNvPr>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2" name="object 8">
            <a:extLst>
              <a:ext uri="{FF2B5EF4-FFF2-40B4-BE49-F238E27FC236}">
                <a16:creationId xmlns:a16="http://schemas.microsoft.com/office/drawing/2014/main" id="{607319F2-FE98-99F7-27F5-8D9B59D582CE}"/>
              </a:ext>
            </a:extLst>
          </p:cNvPr>
          <p:cNvSpPr txBox="1">
            <a:spLocks noGrp="1"/>
          </p:cNvSpPr>
          <p:nvPr>
            <p:ph type="title" idx="4294967295"/>
          </p:nvPr>
        </p:nvSpPr>
        <p:spPr>
          <a:xfrm>
            <a:off x="1790700" y="3214756"/>
            <a:ext cx="5562600" cy="480260"/>
          </a:xfrm>
          <a:prstGeom prst="rect">
            <a:avLst/>
          </a:prstGeom>
          <a:noFill/>
          <a:ln>
            <a:noFill/>
            <a:prstDash/>
          </a:ln>
          <a:effectLst/>
        </p:spPr>
        <p:txBody>
          <a:bodyPr rot="0" spcFirstLastPara="0" vertOverflow="overflow" horzOverflow="overflow" vert="horz" wrap="square" lIns="0" tIns="109855" rIns="0" bIns="0" numCol="1" spcCol="0" rtlCol="0" fromWordArt="0" anchor="t" anchorCtr="0" forceAA="0" compatLnSpc="1">
            <a:prstTxWarp prst="textNoShape">
              <a:avLst/>
            </a:prstTxWarp>
            <a:spAutoFit/>
          </a:bodyPr>
          <a:lstStyle/>
          <a:p>
            <a:pPr marL="3810" marR="0" lvl="0" indent="0" algn="l" defTabSz="457200" rtl="0" eaLnBrk="1" fontAlgn="auto" latinLnBrk="0" hangingPunct="1">
              <a:lnSpc>
                <a:spcPct val="100000"/>
              </a:lnSpc>
              <a:spcBef>
                <a:spcPts val="86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a:rPr>
              <a:t>Visit our website </a:t>
            </a:r>
            <a:r>
              <a:rPr lang="en-US" sz="2400" spc="0" dirty="0">
                <a:solidFill>
                  <a:schemeClr val="tx1"/>
                </a:solidFill>
                <a:latin typeface="Arial" panose="020B0604020202020204" pitchFamily="34" charset="0"/>
                <a:ea typeface="+mn-ea"/>
                <a:cs typeface="Arial"/>
              </a:rPr>
              <a:t>at </a:t>
            </a:r>
            <a:r>
              <a:rPr kumimoji="0" lang="en-US" sz="2400" b="0" i="0" u="none" strike="noStrike" kern="1200" cap="none" spc="-10" normalizeH="0" baseline="0" noProof="0" dirty="0">
                <a:ln>
                  <a:noFill/>
                </a:ln>
                <a:solidFill>
                  <a:schemeClr val="tx1"/>
                </a:solidFill>
                <a:effectLst/>
                <a:uLnTx/>
                <a:uFillTx/>
                <a:latin typeface="Arial" panose="020B0604020202020204" pitchFamily="34" charset="0"/>
                <a:ea typeface="+mn-ea"/>
                <a:cs typeface="Arial"/>
              </a:rPr>
              <a:t>EMD.saccounty.gov</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a:endParaRPr>
          </a:p>
        </p:txBody>
      </p:sp>
      <p:pic>
        <p:nvPicPr>
          <p:cNvPr id="3" name="Picture 4" descr="Environmental Health | Mariposa County, CA - Official Website">
            <a:extLst>
              <a:ext uri="{FF2B5EF4-FFF2-40B4-BE49-F238E27FC236}">
                <a16:creationId xmlns:a16="http://schemas.microsoft.com/office/drawing/2014/main" id="{7A628494-4E55-4E43-23FB-ECA6C100C6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267" y="4113702"/>
            <a:ext cx="2089467" cy="20894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C3FEEA-6079-2E0D-5F3E-5AA0DF3DB896}"/>
              </a:ext>
            </a:extLst>
          </p:cNvPr>
          <p:cNvSpPr txBox="1"/>
          <p:nvPr/>
        </p:nvSpPr>
        <p:spPr>
          <a:xfrm>
            <a:off x="3297079" y="1598033"/>
            <a:ext cx="2549843" cy="584775"/>
          </a:xfrm>
          <a:prstGeom prst="rect">
            <a:avLst/>
          </a:prstGeom>
          <a:noFill/>
        </p:spPr>
        <p:txBody>
          <a:bodyPr wrap="square" rtlCol="0">
            <a:spAutoFit/>
          </a:bodyPr>
          <a:lstStyle/>
          <a:p>
            <a:r>
              <a:rPr lang="en-US" sz="3200" dirty="0">
                <a:latin typeface="Arial" panose="020B0604020202020204" pitchFamily="34" charset="0"/>
              </a:rPr>
              <a:t>Questions?</a:t>
            </a:r>
          </a:p>
        </p:txBody>
      </p:sp>
      <p:sp>
        <p:nvSpPr>
          <p:cNvPr id="10" name="TextBox 9">
            <a:extLst>
              <a:ext uri="{FF2B5EF4-FFF2-40B4-BE49-F238E27FC236}">
                <a16:creationId xmlns:a16="http://schemas.microsoft.com/office/drawing/2014/main" id="{25AB09E6-6F90-429E-A903-727115C41D5F}"/>
              </a:ext>
            </a:extLst>
          </p:cNvPr>
          <p:cNvSpPr txBox="1"/>
          <p:nvPr/>
        </p:nvSpPr>
        <p:spPr>
          <a:xfrm>
            <a:off x="1328454" y="2416454"/>
            <a:ext cx="6487092" cy="646331"/>
          </a:xfrm>
          <a:prstGeom prst="rect">
            <a:avLst/>
          </a:prstGeom>
          <a:noFill/>
        </p:spPr>
        <p:txBody>
          <a:bodyPr wrap="square" rtlCol="0">
            <a:spAutoFit/>
          </a:bodyPr>
          <a:lstStyle/>
          <a:p>
            <a:pPr algn="ctr"/>
            <a:r>
              <a:rPr lang="en-US" dirty="0">
                <a:latin typeface="Arial" panose="020B0604020202020204" pitchFamily="34" charset="0"/>
              </a:rPr>
              <a:t>Erica Uriarte, Environmental Health Supervisor</a:t>
            </a:r>
          </a:p>
          <a:p>
            <a:pPr algn="ctr"/>
            <a:r>
              <a:rPr lang="en-US" dirty="0">
                <a:latin typeface="Arial" panose="020B0604020202020204" pitchFamily="34" charset="0"/>
              </a:rPr>
              <a:t>Mark Barcellos, Environmental Health Deputy Division Chief</a:t>
            </a:r>
          </a:p>
        </p:txBody>
      </p:sp>
    </p:spTree>
    <p:extLst>
      <p:ext uri="{BB962C8B-B14F-4D97-AF65-F5344CB8AC3E}">
        <p14:creationId xmlns:p14="http://schemas.microsoft.com/office/powerpoint/2010/main" val="97329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2625" y="-3164"/>
            <a:ext cx="9149386" cy="1001394"/>
          </a:xfrm>
          <a:custGeom>
            <a:avLst/>
            <a:gdLst/>
            <a:ahLst/>
            <a:cxnLst/>
            <a:rect l="l" t="t" r="r" b="b"/>
            <a:pathLst>
              <a:path w="9131935" h="1001394">
                <a:moveTo>
                  <a:pt x="0" y="0"/>
                </a:moveTo>
                <a:lnTo>
                  <a:pt x="9131808" y="0"/>
                </a:lnTo>
                <a:lnTo>
                  <a:pt x="9131808" y="1001268"/>
                </a:lnTo>
                <a:lnTo>
                  <a:pt x="0" y="1001268"/>
                </a:lnTo>
                <a:lnTo>
                  <a:pt x="0" y="0"/>
                </a:lnTo>
                <a:close/>
              </a:path>
            </a:pathLst>
          </a:custGeom>
          <a:solidFill>
            <a:srgbClr val="0070C0"/>
          </a:solidFill>
          <a:ln w="9144">
            <a:solidFill>
              <a:srgbClr val="000000"/>
            </a:solidFill>
          </a:ln>
        </p:spPr>
        <p:txBody>
          <a:bodyPr wrap="square" lIns="0" tIns="0" rIns="0" bIns="0" rtlCol="0"/>
          <a:lstStyle/>
          <a:p>
            <a:endParaRPr/>
          </a:p>
        </p:txBody>
      </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dirty="0">
              <a:latin typeface="Century Gothic"/>
              <a:cs typeface="Century Gothic"/>
            </a:endParaRPr>
          </a:p>
        </p:txBody>
      </p:sp>
      <p:sp>
        <p:nvSpPr>
          <p:cNvPr id="12" name="object 12"/>
          <p:cNvSpPr txBox="1">
            <a:spLocks noGrp="1"/>
          </p:cNvSpPr>
          <p:nvPr>
            <p:ph type="title" idx="4294967295"/>
          </p:nvPr>
        </p:nvSpPr>
        <p:spPr>
          <a:xfrm>
            <a:off x="1369311" y="1450459"/>
            <a:ext cx="6405378" cy="764312"/>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645920" marR="5080" lvl="0" indent="-1633855" algn="ctr" defTabSz="457200" rtl="0" eaLnBrk="1" fontAlgn="auto" latinLnBrk="0" hangingPunct="1">
              <a:lnSpc>
                <a:spcPct val="100000"/>
              </a:lnSpc>
              <a:spcBef>
                <a:spcPts val="100"/>
              </a:spcBef>
              <a:spcAft>
                <a:spcPts val="0"/>
              </a:spcAft>
              <a:buClrTx/>
              <a:buSzTx/>
              <a:buFontTx/>
              <a:buNone/>
              <a:tabLst/>
              <a:defRPr/>
            </a:pPr>
            <a:r>
              <a:rPr kumimoji="0" lang="en-US" sz="2400" b="0" i="0" u="none" strike="noStrike" kern="1200" cap="none" spc="-25" normalizeH="0" baseline="0" noProof="0" dirty="0">
                <a:ln>
                  <a:noFill/>
                </a:ln>
                <a:solidFill>
                  <a:schemeClr val="tx1"/>
                </a:solidFill>
                <a:effectLst/>
                <a:uLnTx/>
                <a:uFillTx/>
                <a:latin typeface="Arial" panose="020B0604020202020204" pitchFamily="34" charset="0"/>
                <a:ea typeface="+mn-ea"/>
                <a:cs typeface="Arial"/>
              </a:rPr>
              <a:t>FY 2026 - FY 2027 Recreational Health</a:t>
            </a:r>
          </a:p>
          <a:p>
            <a:pPr marL="1645920" marR="5080" lvl="0" indent="-1633855" algn="ctr" defTabSz="457200" rtl="0" eaLnBrk="1" fontAlgn="auto" latinLnBrk="0" hangingPunct="1">
              <a:lnSpc>
                <a:spcPct val="100000"/>
              </a:lnSpc>
              <a:spcBef>
                <a:spcPts val="100"/>
              </a:spcBef>
              <a:spcAft>
                <a:spcPts val="0"/>
              </a:spcAft>
              <a:buClrTx/>
              <a:buSzTx/>
              <a:buFontTx/>
              <a:buNone/>
              <a:tabLst/>
              <a:defRPr/>
            </a:pPr>
            <a:r>
              <a:rPr kumimoji="0" lang="en-US" sz="2400" b="0" i="0" u="none" strike="noStrike" kern="1200" cap="none" spc="-25" normalizeH="0" baseline="0" noProof="0" dirty="0">
                <a:ln>
                  <a:noFill/>
                </a:ln>
                <a:solidFill>
                  <a:schemeClr val="tx1"/>
                </a:solidFill>
                <a:effectLst/>
                <a:uLnTx/>
                <a:uFillTx/>
                <a:latin typeface="Arial" panose="020B0604020202020204" pitchFamily="34" charset="0"/>
                <a:ea typeface="+mn-ea"/>
                <a:cs typeface="Arial"/>
              </a:rPr>
              <a:t> Fee Proposal Outreach</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a:endParaRPr>
          </a:p>
        </p:txBody>
      </p:sp>
      <p:pic>
        <p:nvPicPr>
          <p:cNvPr id="9" name="object 6" descr="Title that says Sacrmaneto County.">
            <a:extLst>
              <a:ext uri="{FF2B5EF4-FFF2-40B4-BE49-F238E27FC236}">
                <a16:creationId xmlns:a16="http://schemas.microsoft.com/office/drawing/2014/main" id="{71334E3E-0896-899C-DE37-992174E5B805}"/>
              </a:ext>
            </a:extLst>
          </p:cNvPr>
          <p:cNvPicPr/>
          <p:nvPr/>
        </p:nvPicPr>
        <p:blipFill>
          <a:blip r:embed="rId2" cstate="print"/>
          <a:stretch>
            <a:fillRect/>
          </a:stretch>
        </p:blipFill>
        <p:spPr>
          <a:xfrm>
            <a:off x="226615" y="85182"/>
            <a:ext cx="2438399" cy="510539"/>
          </a:xfrm>
          <a:prstGeom prst="rect">
            <a:avLst/>
          </a:prstGeom>
          <a:solidFill>
            <a:srgbClr val="0070C0"/>
          </a:solidFill>
        </p:spPr>
      </p:pic>
      <p:pic>
        <p:nvPicPr>
          <p:cNvPr id="3" name="Picture 4" descr="Staybridge Suites Sacramento Airport Natomas, Sacramento, Pool">
            <a:extLst>
              <a:ext uri="{FF2B5EF4-FFF2-40B4-BE49-F238E27FC236}">
                <a16:creationId xmlns:a16="http://schemas.microsoft.com/office/drawing/2014/main" id="{EACDF109-EF5B-66B7-CCC8-90C0F043B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90800"/>
            <a:ext cx="4972910" cy="3409628"/>
          </a:xfrm>
          <a:prstGeom prst="rect">
            <a:avLst/>
          </a:prstGeom>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7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3299" y="93027"/>
            <a:ext cx="1607820" cy="199390"/>
          </a:xfrm>
          <a:prstGeom prst="rect">
            <a:avLst/>
          </a:prstGeom>
        </p:spPr>
        <p:txBody>
          <a:bodyPr vert="horz" wrap="square" lIns="0" tIns="0" rIns="0" bIns="0" rtlCol="0">
            <a:spAutoFit/>
          </a:bodyPr>
          <a:lstStyle/>
          <a:p>
            <a:pPr>
              <a:lnSpc>
                <a:spcPts val="1550"/>
              </a:lnSpc>
            </a:pPr>
            <a:r>
              <a:rPr sz="1400" dirty="0">
                <a:latin typeface="Arial"/>
                <a:cs typeface="Arial"/>
              </a:rPr>
              <a:t>September</a:t>
            </a:r>
            <a:r>
              <a:rPr sz="1400" spc="-80" dirty="0">
                <a:latin typeface="Arial"/>
                <a:cs typeface="Arial"/>
              </a:rPr>
              <a:t> </a:t>
            </a:r>
            <a:r>
              <a:rPr sz="1400" dirty="0">
                <a:latin typeface="Arial"/>
                <a:cs typeface="Arial"/>
              </a:rPr>
              <a:t>13,</a:t>
            </a:r>
            <a:r>
              <a:rPr sz="1400" spc="-35" dirty="0">
                <a:latin typeface="Arial"/>
                <a:cs typeface="Arial"/>
              </a:rPr>
              <a:t> </a:t>
            </a:r>
            <a:r>
              <a:rPr sz="1400" spc="-20" dirty="0">
                <a:latin typeface="Arial"/>
                <a:cs typeface="Arial"/>
              </a:rPr>
              <a:t>2016</a:t>
            </a:r>
            <a:endParaRPr sz="1400">
              <a:latin typeface="Arial"/>
              <a:cs typeface="Arial"/>
            </a:endParaRPr>
          </a:p>
        </p:txBody>
      </p:sp>
      <p:grpSp>
        <p:nvGrpSpPr>
          <p:cNvPr id="3" name="object 3" descr="Title Sacramento County Environmental Management Department."/>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pic>
        <p:nvPicPr>
          <p:cNvPr id="9" name="object 9" descr="Image of th earth.">
            <a:extLst>
              <a:ext uri="{FF2B5EF4-FFF2-40B4-BE49-F238E27FC236}">
                <a16:creationId xmlns:a16="http://schemas.microsoft.com/office/drawing/2014/main" id="{AD903D92-5630-6A88-C87F-F141DD38C6E7}"/>
              </a:ext>
            </a:extLst>
          </p:cNvPr>
          <p:cNvPicPr/>
          <p:nvPr/>
        </p:nvPicPr>
        <p:blipFill>
          <a:blip r:embed="rId3" cstate="print"/>
          <a:stretch>
            <a:fillRect/>
          </a:stretch>
        </p:blipFill>
        <p:spPr>
          <a:xfrm>
            <a:off x="176237" y="2625422"/>
            <a:ext cx="2383535" cy="2365247"/>
          </a:xfrm>
          <a:prstGeom prst="rect">
            <a:avLst/>
          </a:prstGeom>
        </p:spPr>
      </p:pic>
      <p:sp>
        <p:nvSpPr>
          <p:cNvPr id="10" name="object 13">
            <a:extLst>
              <a:ext uri="{FF2B5EF4-FFF2-40B4-BE49-F238E27FC236}">
                <a16:creationId xmlns:a16="http://schemas.microsoft.com/office/drawing/2014/main" id="{114DDF87-8629-2E7F-7530-2B2B35B4EDD8}"/>
              </a:ext>
            </a:extLst>
          </p:cNvPr>
          <p:cNvSpPr txBox="1"/>
          <p:nvPr/>
        </p:nvSpPr>
        <p:spPr>
          <a:xfrm>
            <a:off x="310882" y="6190270"/>
            <a:ext cx="2735580" cy="259045"/>
          </a:xfrm>
          <a:prstGeom prst="rect">
            <a:avLst/>
          </a:prstGeom>
        </p:spPr>
        <p:txBody>
          <a:bodyPr vert="horz" wrap="square" lIns="0" tIns="12700" rIns="0" bIns="0" rtlCol="0">
            <a:spAutoFit/>
          </a:bodyPr>
          <a:lstStyle/>
          <a:p>
            <a:pPr marL="12700" marR="5080">
              <a:lnSpc>
                <a:spcPct val="100000"/>
              </a:lnSpc>
              <a:spcBef>
                <a:spcPts val="100"/>
              </a:spcBef>
            </a:pPr>
            <a:r>
              <a:rPr lang="en-US" sz="1600" dirty="0">
                <a:latin typeface="Arial" panose="020B0604020202020204" pitchFamily="34" charset="0"/>
                <a:cs typeface="Arial" panose="020B0604020202020204" pitchFamily="34" charset="0"/>
              </a:rPr>
              <a:t>E</a:t>
            </a:r>
            <a:r>
              <a:rPr sz="1600" dirty="0">
                <a:latin typeface="Arial" panose="020B0604020202020204" pitchFamily="34" charset="0"/>
                <a:cs typeface="Arial" panose="020B0604020202020204" pitchFamily="34" charset="0"/>
              </a:rPr>
              <a:t>nvironmental</a:t>
            </a:r>
            <a:r>
              <a:rPr sz="1600" spc="-8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Health</a:t>
            </a:r>
            <a:r>
              <a:rPr lang="en-US" sz="1600" spc="-10" dirty="0">
                <a:latin typeface="Arial" panose="020B0604020202020204" pitchFamily="34" charset="0"/>
                <a:cs typeface="Arial" panose="020B0604020202020204" pitchFamily="34" charset="0"/>
              </a:rPr>
              <a:t> Division</a:t>
            </a:r>
            <a:endParaRPr sz="1600" dirty="0">
              <a:latin typeface="Arial" panose="020B0604020202020204" pitchFamily="34" charset="0"/>
              <a:cs typeface="Arial" panose="020B0604020202020204" pitchFamily="34" charset="0"/>
            </a:endParaRPr>
          </a:p>
        </p:txBody>
      </p:sp>
      <p:sp>
        <p:nvSpPr>
          <p:cNvPr id="11" name="object 14">
            <a:extLst>
              <a:ext uri="{FF2B5EF4-FFF2-40B4-BE49-F238E27FC236}">
                <a16:creationId xmlns:a16="http://schemas.microsoft.com/office/drawing/2014/main" id="{6DF084C5-FCC2-33D8-C8C7-3D22E5D71C32}"/>
              </a:ext>
            </a:extLst>
          </p:cNvPr>
          <p:cNvSpPr txBox="1"/>
          <p:nvPr/>
        </p:nvSpPr>
        <p:spPr>
          <a:xfrm>
            <a:off x="2941307" y="1621663"/>
            <a:ext cx="1338580" cy="1038105"/>
          </a:xfrm>
          <a:prstGeom prst="rect">
            <a:avLst/>
          </a:prstGeom>
          <a:solidFill>
            <a:schemeClr val="accent1">
              <a:lumMod val="20000"/>
              <a:lumOff val="80000"/>
            </a:schemeClr>
          </a:solidFill>
          <a:ln w="25907">
            <a:solidFill>
              <a:srgbClr val="FFFFFF"/>
            </a:solidFill>
          </a:ln>
        </p:spPr>
        <p:txBody>
          <a:bodyPr vert="horz" wrap="square" lIns="0" tIns="189865" rIns="0" bIns="0" rtlCol="0">
            <a:spAutoFit/>
          </a:bodyPr>
          <a:lstStyle/>
          <a:p>
            <a:pPr marL="210820" marR="205104" indent="225425">
              <a:lnSpc>
                <a:spcPts val="1660"/>
              </a:lnSpc>
              <a:spcBef>
                <a:spcPts val="1495"/>
              </a:spcBef>
            </a:pPr>
            <a:r>
              <a:rPr sz="1600" spc="-20" dirty="0">
                <a:solidFill>
                  <a:srgbClr val="001F5F"/>
                </a:solidFill>
                <a:latin typeface="Arial"/>
                <a:cs typeface="Arial"/>
              </a:rPr>
              <a:t>Food </a:t>
            </a:r>
            <a:r>
              <a:rPr sz="1600" spc="-25" dirty="0">
                <a:solidFill>
                  <a:srgbClr val="001F5F"/>
                </a:solidFill>
                <a:latin typeface="Arial"/>
                <a:cs typeface="Arial"/>
              </a:rPr>
              <a:t>Protection</a:t>
            </a:r>
            <a:endParaRPr lang="en-US" sz="1600" spc="-25" dirty="0">
              <a:solidFill>
                <a:srgbClr val="001F5F"/>
              </a:solidFill>
              <a:latin typeface="Arial"/>
              <a:cs typeface="Arial"/>
            </a:endParaRPr>
          </a:p>
          <a:p>
            <a:pPr marL="210820" marR="205104" indent="225425">
              <a:lnSpc>
                <a:spcPts val="1660"/>
              </a:lnSpc>
              <a:spcBef>
                <a:spcPts val="1495"/>
              </a:spcBef>
            </a:pPr>
            <a:endParaRPr sz="1600" dirty="0">
              <a:latin typeface="Arial"/>
              <a:cs typeface="Arial"/>
            </a:endParaRPr>
          </a:p>
        </p:txBody>
      </p:sp>
      <p:sp>
        <p:nvSpPr>
          <p:cNvPr id="12" name="object 15">
            <a:extLst>
              <a:ext uri="{FF2B5EF4-FFF2-40B4-BE49-F238E27FC236}">
                <a16:creationId xmlns:a16="http://schemas.microsoft.com/office/drawing/2014/main" id="{DBBA441F-AF88-C7C3-57B3-692412A515E9}"/>
              </a:ext>
            </a:extLst>
          </p:cNvPr>
          <p:cNvSpPr txBox="1"/>
          <p:nvPr/>
        </p:nvSpPr>
        <p:spPr>
          <a:xfrm>
            <a:off x="4427309" y="1617336"/>
            <a:ext cx="1338580" cy="1038105"/>
          </a:xfrm>
          <a:prstGeom prst="rect">
            <a:avLst/>
          </a:prstGeom>
          <a:solidFill>
            <a:schemeClr val="accent1">
              <a:lumMod val="20000"/>
              <a:lumOff val="80000"/>
            </a:schemeClr>
          </a:solidFill>
          <a:ln w="25907">
            <a:solidFill>
              <a:srgbClr val="FFFFFF"/>
            </a:solidFill>
          </a:ln>
        </p:spPr>
        <p:txBody>
          <a:bodyPr vert="horz" wrap="square" lIns="0" tIns="189865" rIns="0" bIns="0" rtlCol="0">
            <a:spAutoFit/>
          </a:bodyPr>
          <a:lstStyle/>
          <a:p>
            <a:pPr marL="271780" marR="104775" indent="-163195">
              <a:lnSpc>
                <a:spcPts val="1660"/>
              </a:lnSpc>
              <a:spcBef>
                <a:spcPts val="1495"/>
              </a:spcBef>
            </a:pPr>
            <a:r>
              <a:rPr sz="1600" dirty="0">
                <a:solidFill>
                  <a:srgbClr val="001F5F"/>
                </a:solidFill>
                <a:latin typeface="Arial"/>
                <a:cs typeface="Arial"/>
              </a:rPr>
              <a:t>Mobile</a:t>
            </a:r>
            <a:r>
              <a:rPr sz="1600" spc="-55" dirty="0">
                <a:solidFill>
                  <a:srgbClr val="001F5F"/>
                </a:solidFill>
                <a:latin typeface="Arial"/>
                <a:cs typeface="Arial"/>
              </a:rPr>
              <a:t> </a:t>
            </a:r>
            <a:r>
              <a:rPr sz="1600" spc="-20" dirty="0">
                <a:solidFill>
                  <a:srgbClr val="001F5F"/>
                </a:solidFill>
                <a:latin typeface="Arial"/>
                <a:cs typeface="Arial"/>
              </a:rPr>
              <a:t>Food </a:t>
            </a:r>
            <a:r>
              <a:rPr sz="1600" spc="-10" dirty="0">
                <a:solidFill>
                  <a:srgbClr val="001F5F"/>
                </a:solidFill>
                <a:latin typeface="Arial"/>
                <a:cs typeface="Arial"/>
              </a:rPr>
              <a:t>Facilities</a:t>
            </a:r>
            <a:endParaRPr lang="en-US" sz="1600" spc="-10" dirty="0">
              <a:solidFill>
                <a:srgbClr val="001F5F"/>
              </a:solidFill>
              <a:latin typeface="Arial"/>
              <a:cs typeface="Arial"/>
            </a:endParaRPr>
          </a:p>
          <a:p>
            <a:pPr marL="271780" marR="104775" indent="-163195">
              <a:lnSpc>
                <a:spcPts val="1660"/>
              </a:lnSpc>
              <a:spcBef>
                <a:spcPts val="1495"/>
              </a:spcBef>
            </a:pPr>
            <a:endParaRPr sz="1600" dirty="0">
              <a:latin typeface="Arial"/>
              <a:cs typeface="Arial"/>
            </a:endParaRPr>
          </a:p>
        </p:txBody>
      </p:sp>
      <p:sp>
        <p:nvSpPr>
          <p:cNvPr id="13" name="object 16">
            <a:extLst>
              <a:ext uri="{FF2B5EF4-FFF2-40B4-BE49-F238E27FC236}">
                <a16:creationId xmlns:a16="http://schemas.microsoft.com/office/drawing/2014/main" id="{CC7DB62C-F73C-60B8-BDE7-AC1C687B5DED}"/>
              </a:ext>
            </a:extLst>
          </p:cNvPr>
          <p:cNvSpPr txBox="1"/>
          <p:nvPr/>
        </p:nvSpPr>
        <p:spPr>
          <a:xfrm>
            <a:off x="5884152" y="1640848"/>
            <a:ext cx="1338580" cy="1047082"/>
          </a:xfrm>
          <a:prstGeom prst="rect">
            <a:avLst/>
          </a:prstGeom>
          <a:solidFill>
            <a:schemeClr val="accent1">
              <a:lumMod val="20000"/>
              <a:lumOff val="80000"/>
            </a:schemeClr>
          </a:solidFill>
          <a:ln w="25907">
            <a:solidFill>
              <a:srgbClr val="FFFFFF"/>
            </a:solidFill>
          </a:ln>
        </p:spPr>
        <p:txBody>
          <a:bodyPr vert="horz" wrap="square" lIns="0" tIns="84455" rIns="0" bIns="0" rtlCol="0">
            <a:spAutoFit/>
          </a:bodyPr>
          <a:lstStyle/>
          <a:p>
            <a:pPr marL="280035" marR="273050" indent="-635" algn="ctr">
              <a:lnSpc>
                <a:spcPts val="1660"/>
              </a:lnSpc>
              <a:spcBef>
                <a:spcPts val="665"/>
              </a:spcBef>
            </a:pPr>
            <a:r>
              <a:rPr sz="1600" spc="-10" dirty="0">
                <a:solidFill>
                  <a:srgbClr val="001F5F"/>
                </a:solidFill>
                <a:latin typeface="Arial"/>
                <a:cs typeface="Arial"/>
              </a:rPr>
              <a:t>Cottage </a:t>
            </a:r>
            <a:r>
              <a:rPr sz="1600" spc="-20" dirty="0">
                <a:solidFill>
                  <a:srgbClr val="001F5F"/>
                </a:solidFill>
                <a:latin typeface="Arial"/>
                <a:cs typeface="Arial"/>
              </a:rPr>
              <a:t>Food </a:t>
            </a:r>
            <a:r>
              <a:rPr sz="1600" spc="-10" dirty="0">
                <a:solidFill>
                  <a:srgbClr val="001F5F"/>
                </a:solidFill>
                <a:latin typeface="Arial"/>
                <a:cs typeface="Arial"/>
              </a:rPr>
              <a:t>Program</a:t>
            </a:r>
            <a:endParaRPr lang="en-US" sz="1600" spc="-10" dirty="0">
              <a:solidFill>
                <a:srgbClr val="001F5F"/>
              </a:solidFill>
              <a:latin typeface="Arial"/>
              <a:cs typeface="Arial"/>
            </a:endParaRPr>
          </a:p>
          <a:p>
            <a:pPr marL="280035" marR="273050" indent="-635" algn="ctr">
              <a:lnSpc>
                <a:spcPts val="1660"/>
              </a:lnSpc>
              <a:spcBef>
                <a:spcPts val="665"/>
              </a:spcBef>
            </a:pPr>
            <a:endParaRPr sz="1600" dirty="0">
              <a:latin typeface="Arial"/>
              <a:cs typeface="Arial"/>
            </a:endParaRPr>
          </a:p>
        </p:txBody>
      </p:sp>
      <p:sp>
        <p:nvSpPr>
          <p:cNvPr id="15" name="object 17">
            <a:extLst>
              <a:ext uri="{FF2B5EF4-FFF2-40B4-BE49-F238E27FC236}">
                <a16:creationId xmlns:a16="http://schemas.microsoft.com/office/drawing/2014/main" id="{F0CE0855-DD20-A416-D3A5-1B8D42E2FA00}"/>
              </a:ext>
            </a:extLst>
          </p:cNvPr>
          <p:cNvSpPr txBox="1"/>
          <p:nvPr/>
        </p:nvSpPr>
        <p:spPr>
          <a:xfrm>
            <a:off x="7370154" y="1645336"/>
            <a:ext cx="1338580" cy="103810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25907">
            <a:solidFill>
              <a:srgbClr val="FFFFFF"/>
            </a:solidFill>
          </a:ln>
        </p:spPr>
        <p:txBody>
          <a:bodyPr vert="horz" wrap="square" lIns="0" tIns="189865" rIns="0" bIns="0" rtlCol="0">
            <a:spAutoFit/>
          </a:bodyPr>
          <a:lstStyle/>
          <a:p>
            <a:pPr marL="215265" marR="114300" indent="-94615">
              <a:lnSpc>
                <a:spcPts val="1660"/>
              </a:lnSpc>
              <a:spcBef>
                <a:spcPts val="1495"/>
              </a:spcBef>
            </a:pPr>
            <a:r>
              <a:rPr sz="1600" dirty="0">
                <a:solidFill>
                  <a:srgbClr val="001F5F"/>
                </a:solidFill>
                <a:latin typeface="Arial"/>
                <a:cs typeface="Arial"/>
              </a:rPr>
              <a:t>Food</a:t>
            </a:r>
            <a:r>
              <a:rPr sz="1600" spc="-45" dirty="0">
                <a:solidFill>
                  <a:srgbClr val="001F5F"/>
                </a:solidFill>
                <a:latin typeface="Arial"/>
                <a:cs typeface="Arial"/>
              </a:rPr>
              <a:t> </a:t>
            </a:r>
            <a:r>
              <a:rPr sz="1600" spc="-10" dirty="0">
                <a:solidFill>
                  <a:srgbClr val="001F5F"/>
                </a:solidFill>
                <a:latin typeface="Arial"/>
                <a:cs typeface="Arial"/>
              </a:rPr>
              <a:t>Safety Education</a:t>
            </a:r>
            <a:endParaRPr lang="en-US" sz="1600" spc="-10" dirty="0">
              <a:solidFill>
                <a:srgbClr val="001F5F"/>
              </a:solidFill>
              <a:latin typeface="Arial"/>
              <a:cs typeface="Arial"/>
            </a:endParaRPr>
          </a:p>
          <a:p>
            <a:pPr marL="215265" marR="114300" indent="-94615">
              <a:lnSpc>
                <a:spcPts val="1660"/>
              </a:lnSpc>
              <a:spcBef>
                <a:spcPts val="1495"/>
              </a:spcBef>
            </a:pPr>
            <a:endParaRPr sz="1600" dirty="0">
              <a:latin typeface="Arial"/>
              <a:cs typeface="Arial"/>
            </a:endParaRPr>
          </a:p>
        </p:txBody>
      </p:sp>
      <p:sp>
        <p:nvSpPr>
          <p:cNvPr id="16" name="object 18">
            <a:extLst>
              <a:ext uri="{FF2B5EF4-FFF2-40B4-BE49-F238E27FC236}">
                <a16:creationId xmlns:a16="http://schemas.microsoft.com/office/drawing/2014/main" id="{2E847E25-115B-AD2B-8388-A24A0F89B417}"/>
              </a:ext>
            </a:extLst>
          </p:cNvPr>
          <p:cNvSpPr txBox="1"/>
          <p:nvPr/>
        </p:nvSpPr>
        <p:spPr>
          <a:xfrm>
            <a:off x="2963026" y="2874779"/>
            <a:ext cx="1338580" cy="1037463"/>
          </a:xfrm>
          <a:prstGeom prst="rect">
            <a:avLst/>
          </a:prstGeom>
          <a:solidFill>
            <a:srgbClr val="57D301"/>
          </a:solidFill>
          <a:ln w="25907">
            <a:solidFill>
              <a:srgbClr val="FFFFFF"/>
            </a:solidFill>
          </a:ln>
        </p:spPr>
        <p:txBody>
          <a:bodyPr vert="horz" wrap="square" lIns="0" tIns="189230" rIns="0" bIns="0" rtlCol="0">
            <a:spAutoFit/>
          </a:bodyPr>
          <a:lstStyle/>
          <a:p>
            <a:pPr marL="374015" marR="93345" indent="-276225">
              <a:lnSpc>
                <a:spcPts val="1660"/>
              </a:lnSpc>
              <a:spcBef>
                <a:spcPts val="1490"/>
              </a:spcBef>
            </a:pPr>
            <a:r>
              <a:rPr sz="1600" spc="-10" dirty="0">
                <a:solidFill>
                  <a:srgbClr val="001F5F"/>
                </a:solidFill>
                <a:latin typeface="Arial"/>
                <a:cs typeface="Arial"/>
              </a:rPr>
              <a:t>Recreational Health</a:t>
            </a:r>
            <a:endParaRPr lang="en-US" sz="1600" spc="-10" dirty="0">
              <a:solidFill>
                <a:srgbClr val="001F5F"/>
              </a:solidFill>
              <a:latin typeface="Arial"/>
              <a:cs typeface="Arial"/>
            </a:endParaRPr>
          </a:p>
          <a:p>
            <a:pPr marL="374015" marR="93345" indent="-276225">
              <a:lnSpc>
                <a:spcPts val="1660"/>
              </a:lnSpc>
              <a:spcBef>
                <a:spcPts val="1490"/>
              </a:spcBef>
            </a:pPr>
            <a:endParaRPr sz="1600" dirty="0">
              <a:latin typeface="Arial"/>
              <a:cs typeface="Arial"/>
            </a:endParaRPr>
          </a:p>
        </p:txBody>
      </p:sp>
      <p:sp>
        <p:nvSpPr>
          <p:cNvPr id="18" name="object 19">
            <a:extLst>
              <a:ext uri="{FF2B5EF4-FFF2-40B4-BE49-F238E27FC236}">
                <a16:creationId xmlns:a16="http://schemas.microsoft.com/office/drawing/2014/main" id="{A3BA3886-403B-3EBE-E006-1AF7DB0589F3}"/>
              </a:ext>
            </a:extLst>
          </p:cNvPr>
          <p:cNvSpPr txBox="1"/>
          <p:nvPr/>
        </p:nvSpPr>
        <p:spPr>
          <a:xfrm>
            <a:off x="4449685" y="2859031"/>
            <a:ext cx="1338580" cy="10464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83820" rIns="0" bIns="0" rtlCol="0">
            <a:spAutoFit/>
          </a:bodyPr>
          <a:lstStyle/>
          <a:p>
            <a:pPr marL="278765" marR="274320" indent="10160" algn="just">
              <a:lnSpc>
                <a:spcPts val="1660"/>
              </a:lnSpc>
              <a:spcBef>
                <a:spcPts val="660"/>
              </a:spcBef>
            </a:pPr>
            <a:r>
              <a:rPr sz="1600" spc="-25" dirty="0">
                <a:solidFill>
                  <a:srgbClr val="001F5F"/>
                </a:solidFill>
                <a:latin typeface="Arial"/>
                <a:cs typeface="Arial"/>
              </a:rPr>
              <a:t>Tobacco </a:t>
            </a:r>
            <a:r>
              <a:rPr sz="1600" spc="-10" dirty="0">
                <a:solidFill>
                  <a:srgbClr val="001F5F"/>
                </a:solidFill>
                <a:latin typeface="Arial"/>
                <a:cs typeface="Arial"/>
              </a:rPr>
              <a:t>Retailer Program</a:t>
            </a:r>
            <a:endParaRPr lang="en-US" sz="1600" spc="-10" dirty="0">
              <a:solidFill>
                <a:srgbClr val="001F5F"/>
              </a:solidFill>
              <a:latin typeface="Arial"/>
              <a:cs typeface="Arial"/>
            </a:endParaRPr>
          </a:p>
          <a:p>
            <a:pPr marL="278765" marR="274320" indent="10160" algn="just">
              <a:lnSpc>
                <a:spcPts val="1660"/>
              </a:lnSpc>
              <a:spcBef>
                <a:spcPts val="660"/>
              </a:spcBef>
            </a:pPr>
            <a:endParaRPr sz="1600" dirty="0">
              <a:latin typeface="Arial"/>
              <a:cs typeface="Arial"/>
            </a:endParaRPr>
          </a:p>
        </p:txBody>
      </p:sp>
      <p:sp>
        <p:nvSpPr>
          <p:cNvPr id="19" name="object 20">
            <a:extLst>
              <a:ext uri="{FF2B5EF4-FFF2-40B4-BE49-F238E27FC236}">
                <a16:creationId xmlns:a16="http://schemas.microsoft.com/office/drawing/2014/main" id="{2ED50CF6-9EC9-7DAE-3B99-8D49BD0A9F5C}"/>
              </a:ext>
            </a:extLst>
          </p:cNvPr>
          <p:cNvSpPr txBox="1"/>
          <p:nvPr/>
        </p:nvSpPr>
        <p:spPr>
          <a:xfrm>
            <a:off x="5884152" y="2878037"/>
            <a:ext cx="1338580" cy="10368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8595" rIns="0" bIns="0" rtlCol="0">
            <a:spAutoFit/>
          </a:bodyPr>
          <a:lstStyle/>
          <a:p>
            <a:pPr marL="104775" marR="91440" indent="-6350">
              <a:lnSpc>
                <a:spcPts val="1660"/>
              </a:lnSpc>
              <a:spcBef>
                <a:spcPts val="1485"/>
              </a:spcBef>
            </a:pPr>
            <a:r>
              <a:rPr sz="1600" spc="-10" dirty="0">
                <a:solidFill>
                  <a:srgbClr val="001F5F"/>
                </a:solidFill>
                <a:latin typeface="Arial"/>
                <a:cs typeface="Arial"/>
              </a:rPr>
              <a:t>Construction </a:t>
            </a:r>
            <a:r>
              <a:rPr sz="1600" dirty="0">
                <a:solidFill>
                  <a:srgbClr val="001F5F"/>
                </a:solidFill>
                <a:latin typeface="Arial"/>
                <a:cs typeface="Arial"/>
              </a:rPr>
              <a:t>Plan</a:t>
            </a:r>
            <a:r>
              <a:rPr sz="1600" spc="-40" dirty="0">
                <a:solidFill>
                  <a:srgbClr val="001F5F"/>
                </a:solidFill>
                <a:latin typeface="Arial"/>
                <a:cs typeface="Arial"/>
              </a:rPr>
              <a:t> </a:t>
            </a:r>
            <a:r>
              <a:rPr sz="1600" spc="-10" dirty="0">
                <a:solidFill>
                  <a:srgbClr val="001F5F"/>
                </a:solidFill>
                <a:latin typeface="Arial"/>
                <a:cs typeface="Arial"/>
              </a:rPr>
              <a:t>Review</a:t>
            </a:r>
            <a:endParaRPr lang="en-US" sz="1600" spc="-10" dirty="0">
              <a:solidFill>
                <a:srgbClr val="001F5F"/>
              </a:solidFill>
              <a:latin typeface="Arial"/>
              <a:cs typeface="Arial"/>
            </a:endParaRPr>
          </a:p>
          <a:p>
            <a:pPr marL="104775" marR="91440" indent="-6350">
              <a:lnSpc>
                <a:spcPts val="1660"/>
              </a:lnSpc>
              <a:spcBef>
                <a:spcPts val="1485"/>
              </a:spcBef>
            </a:pPr>
            <a:endParaRPr sz="1600" dirty="0">
              <a:latin typeface="Arial"/>
              <a:cs typeface="Arial"/>
            </a:endParaRPr>
          </a:p>
        </p:txBody>
      </p:sp>
      <p:sp>
        <p:nvSpPr>
          <p:cNvPr id="20" name="object 21">
            <a:extLst>
              <a:ext uri="{FF2B5EF4-FFF2-40B4-BE49-F238E27FC236}">
                <a16:creationId xmlns:a16="http://schemas.microsoft.com/office/drawing/2014/main" id="{F919F864-C99B-1A8F-36DB-17DC01517856}"/>
              </a:ext>
            </a:extLst>
          </p:cNvPr>
          <p:cNvSpPr txBox="1"/>
          <p:nvPr/>
        </p:nvSpPr>
        <p:spPr>
          <a:xfrm>
            <a:off x="7345025" y="2878037"/>
            <a:ext cx="1338580" cy="10118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3810" rIns="0" bIns="0" rtlCol="0">
            <a:spAutoFit/>
          </a:bodyPr>
          <a:lstStyle/>
          <a:p>
            <a:pPr>
              <a:lnSpc>
                <a:spcPct val="100000"/>
              </a:lnSpc>
              <a:spcBef>
                <a:spcPts val="30"/>
              </a:spcBef>
            </a:pPr>
            <a:endParaRPr sz="1750" dirty="0">
              <a:latin typeface="Times New Roman"/>
              <a:cs typeface="Times New Roman"/>
            </a:endParaRPr>
          </a:p>
          <a:p>
            <a:pPr marL="407670">
              <a:lnSpc>
                <a:spcPct val="100000"/>
              </a:lnSpc>
            </a:pPr>
            <a:r>
              <a:rPr sz="1600" spc="-10" dirty="0">
                <a:solidFill>
                  <a:srgbClr val="001F5F"/>
                </a:solidFill>
                <a:latin typeface="Arial"/>
                <a:cs typeface="Arial"/>
              </a:rPr>
              <a:t>Noise</a:t>
            </a:r>
            <a:endParaRPr lang="en-US" sz="1600" spc="-10" dirty="0">
              <a:solidFill>
                <a:srgbClr val="001F5F"/>
              </a:solidFill>
              <a:latin typeface="Arial"/>
              <a:cs typeface="Arial"/>
            </a:endParaRPr>
          </a:p>
          <a:p>
            <a:pPr marL="407670">
              <a:lnSpc>
                <a:spcPct val="100000"/>
              </a:lnSpc>
            </a:pPr>
            <a:endParaRPr lang="en-US" sz="1600" spc="-10" dirty="0">
              <a:solidFill>
                <a:srgbClr val="001F5F"/>
              </a:solidFill>
              <a:highlight>
                <a:srgbClr val="40BAD2"/>
              </a:highlight>
              <a:latin typeface="Arial"/>
              <a:cs typeface="Arial"/>
            </a:endParaRPr>
          </a:p>
          <a:p>
            <a:pPr marL="407670">
              <a:lnSpc>
                <a:spcPct val="100000"/>
              </a:lnSpc>
            </a:pPr>
            <a:endParaRPr sz="1600" dirty="0">
              <a:latin typeface="Arial"/>
              <a:cs typeface="Arial"/>
            </a:endParaRPr>
          </a:p>
        </p:txBody>
      </p:sp>
      <p:sp>
        <p:nvSpPr>
          <p:cNvPr id="21" name="object 22">
            <a:extLst>
              <a:ext uri="{FF2B5EF4-FFF2-40B4-BE49-F238E27FC236}">
                <a16:creationId xmlns:a16="http://schemas.microsoft.com/office/drawing/2014/main" id="{8A11049D-1925-A05F-14F3-73FF8A3802E3}"/>
              </a:ext>
            </a:extLst>
          </p:cNvPr>
          <p:cNvSpPr txBox="1"/>
          <p:nvPr/>
        </p:nvSpPr>
        <p:spPr>
          <a:xfrm>
            <a:off x="2921143" y="3970728"/>
            <a:ext cx="1338580" cy="1038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865" rIns="0" bIns="0" rtlCol="0">
            <a:spAutoFit/>
          </a:bodyPr>
          <a:lstStyle/>
          <a:p>
            <a:pPr marL="294640" marR="212725" indent="-78105">
              <a:lnSpc>
                <a:spcPts val="1660"/>
              </a:lnSpc>
              <a:spcBef>
                <a:spcPts val="1495"/>
              </a:spcBef>
            </a:pPr>
            <a:r>
              <a:rPr sz="1600" spc="-10" dirty="0">
                <a:solidFill>
                  <a:srgbClr val="001F5F"/>
                </a:solidFill>
                <a:latin typeface="Arial"/>
                <a:cs typeface="Arial"/>
              </a:rPr>
              <a:t>Employee Housing</a:t>
            </a:r>
            <a:endParaRPr lang="en-US" sz="1600" spc="-10" dirty="0">
              <a:solidFill>
                <a:srgbClr val="001F5F"/>
              </a:solidFill>
              <a:latin typeface="Arial"/>
              <a:cs typeface="Arial"/>
            </a:endParaRPr>
          </a:p>
          <a:p>
            <a:pPr marL="294640" marR="212725" indent="-78105">
              <a:lnSpc>
                <a:spcPts val="1660"/>
              </a:lnSpc>
              <a:spcBef>
                <a:spcPts val="1495"/>
              </a:spcBef>
            </a:pPr>
            <a:endParaRPr sz="1600" dirty="0">
              <a:latin typeface="Arial"/>
              <a:cs typeface="Arial"/>
            </a:endParaRPr>
          </a:p>
        </p:txBody>
      </p:sp>
      <p:sp>
        <p:nvSpPr>
          <p:cNvPr id="22" name="object 23">
            <a:extLst>
              <a:ext uri="{FF2B5EF4-FFF2-40B4-BE49-F238E27FC236}">
                <a16:creationId xmlns:a16="http://schemas.microsoft.com/office/drawing/2014/main" id="{5E251772-00C6-5839-4195-660959DEAF0E}"/>
              </a:ext>
            </a:extLst>
          </p:cNvPr>
          <p:cNvSpPr txBox="1"/>
          <p:nvPr/>
        </p:nvSpPr>
        <p:spPr>
          <a:xfrm>
            <a:off x="4433143" y="3957520"/>
            <a:ext cx="1338580" cy="1038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865" rIns="0" bIns="0" rtlCol="0">
            <a:spAutoFit/>
          </a:bodyPr>
          <a:lstStyle/>
          <a:p>
            <a:pPr marL="271145" marR="228600" indent="-38100">
              <a:lnSpc>
                <a:spcPts val="1660"/>
              </a:lnSpc>
              <a:spcBef>
                <a:spcPts val="1495"/>
              </a:spcBef>
            </a:pPr>
            <a:r>
              <a:rPr sz="1600" spc="-10" dirty="0">
                <a:solidFill>
                  <a:srgbClr val="001F5F"/>
                </a:solidFill>
                <a:latin typeface="Arial"/>
                <a:cs typeface="Arial"/>
              </a:rPr>
              <a:t>Detention Facilities</a:t>
            </a:r>
            <a:endParaRPr lang="en-US" sz="1600" spc="-10" dirty="0">
              <a:solidFill>
                <a:srgbClr val="001F5F"/>
              </a:solidFill>
              <a:latin typeface="Arial"/>
              <a:cs typeface="Arial"/>
            </a:endParaRPr>
          </a:p>
          <a:p>
            <a:pPr marL="271145" marR="228600" indent="-38100">
              <a:lnSpc>
                <a:spcPts val="1660"/>
              </a:lnSpc>
              <a:spcBef>
                <a:spcPts val="1495"/>
              </a:spcBef>
            </a:pPr>
            <a:endParaRPr sz="1600" dirty="0">
              <a:latin typeface="Arial"/>
              <a:cs typeface="Arial"/>
            </a:endParaRPr>
          </a:p>
        </p:txBody>
      </p:sp>
      <p:sp>
        <p:nvSpPr>
          <p:cNvPr id="23" name="object 24">
            <a:extLst>
              <a:ext uri="{FF2B5EF4-FFF2-40B4-BE49-F238E27FC236}">
                <a16:creationId xmlns:a16="http://schemas.microsoft.com/office/drawing/2014/main" id="{304F8D69-DB07-228E-90FE-875C92A89A07}"/>
              </a:ext>
            </a:extLst>
          </p:cNvPr>
          <p:cNvSpPr txBox="1"/>
          <p:nvPr/>
        </p:nvSpPr>
        <p:spPr>
          <a:xfrm>
            <a:off x="5875782" y="3979963"/>
            <a:ext cx="1338580" cy="101245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4445" rIns="0" bIns="0" rtlCol="0">
            <a:spAutoFit/>
          </a:bodyPr>
          <a:lstStyle/>
          <a:p>
            <a:pPr>
              <a:lnSpc>
                <a:spcPct val="100000"/>
              </a:lnSpc>
              <a:spcBef>
                <a:spcPts val="35"/>
              </a:spcBef>
            </a:pPr>
            <a:endParaRPr sz="1750" dirty="0">
              <a:latin typeface="Times New Roman"/>
              <a:cs typeface="Times New Roman"/>
            </a:endParaRPr>
          </a:p>
          <a:p>
            <a:pPr marL="124460">
              <a:lnSpc>
                <a:spcPct val="100000"/>
              </a:lnSpc>
            </a:pPr>
            <a:r>
              <a:rPr sz="1600" dirty="0">
                <a:solidFill>
                  <a:srgbClr val="001F5F"/>
                </a:solidFill>
                <a:latin typeface="Arial"/>
                <a:cs typeface="Arial"/>
              </a:rPr>
              <a:t>Lead</a:t>
            </a:r>
            <a:r>
              <a:rPr sz="1600" spc="-45" dirty="0">
                <a:solidFill>
                  <a:srgbClr val="001F5F"/>
                </a:solidFill>
                <a:latin typeface="Arial"/>
                <a:cs typeface="Arial"/>
              </a:rPr>
              <a:t> </a:t>
            </a:r>
            <a:r>
              <a:rPr sz="1600" spc="-10" dirty="0">
                <a:solidFill>
                  <a:srgbClr val="001F5F"/>
                </a:solidFill>
                <a:latin typeface="Arial"/>
                <a:cs typeface="Arial"/>
              </a:rPr>
              <a:t>Illness</a:t>
            </a:r>
            <a:endParaRPr lang="en-US" sz="1600" spc="-10" dirty="0">
              <a:solidFill>
                <a:srgbClr val="001F5F"/>
              </a:solidFill>
              <a:latin typeface="Arial"/>
              <a:cs typeface="Arial"/>
            </a:endParaRPr>
          </a:p>
          <a:p>
            <a:pPr marL="124460">
              <a:lnSpc>
                <a:spcPct val="100000"/>
              </a:lnSpc>
            </a:pPr>
            <a:endParaRPr lang="en-US" sz="1600" spc="-10" dirty="0">
              <a:solidFill>
                <a:srgbClr val="001F5F"/>
              </a:solidFill>
              <a:latin typeface="Arial"/>
              <a:cs typeface="Arial"/>
            </a:endParaRPr>
          </a:p>
          <a:p>
            <a:pPr marL="124460">
              <a:lnSpc>
                <a:spcPct val="100000"/>
              </a:lnSpc>
            </a:pPr>
            <a:endParaRPr sz="1600" dirty="0">
              <a:latin typeface="Arial"/>
              <a:cs typeface="Arial"/>
            </a:endParaRPr>
          </a:p>
        </p:txBody>
      </p:sp>
      <p:sp>
        <p:nvSpPr>
          <p:cNvPr id="24" name="object 25">
            <a:extLst>
              <a:ext uri="{FF2B5EF4-FFF2-40B4-BE49-F238E27FC236}">
                <a16:creationId xmlns:a16="http://schemas.microsoft.com/office/drawing/2014/main" id="{084C6AA2-E93F-FC59-C95A-7D2056BCDDEE}"/>
              </a:ext>
            </a:extLst>
          </p:cNvPr>
          <p:cNvSpPr txBox="1"/>
          <p:nvPr/>
        </p:nvSpPr>
        <p:spPr>
          <a:xfrm>
            <a:off x="7345025" y="3970729"/>
            <a:ext cx="1338580" cy="1038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9865" rIns="0" bIns="0" rtlCol="0">
            <a:spAutoFit/>
          </a:bodyPr>
          <a:lstStyle/>
          <a:p>
            <a:pPr marL="279400" marR="180340" indent="-93345">
              <a:lnSpc>
                <a:spcPts val="1660"/>
              </a:lnSpc>
              <a:spcBef>
                <a:spcPts val="1495"/>
              </a:spcBef>
            </a:pPr>
            <a:r>
              <a:rPr sz="1600" spc="-10" dirty="0">
                <a:solidFill>
                  <a:srgbClr val="001F5F"/>
                </a:solidFill>
                <a:latin typeface="Arial"/>
                <a:cs typeface="Arial"/>
              </a:rPr>
              <a:t>Waste</a:t>
            </a:r>
            <a:r>
              <a:rPr sz="1600" spc="-80" dirty="0">
                <a:solidFill>
                  <a:srgbClr val="001F5F"/>
                </a:solidFill>
                <a:latin typeface="Arial"/>
                <a:cs typeface="Arial"/>
              </a:rPr>
              <a:t> </a:t>
            </a:r>
            <a:r>
              <a:rPr sz="1600" spc="-20" dirty="0">
                <a:solidFill>
                  <a:srgbClr val="001F5F"/>
                </a:solidFill>
                <a:latin typeface="Arial"/>
                <a:cs typeface="Arial"/>
              </a:rPr>
              <a:t>Tire </a:t>
            </a:r>
            <a:r>
              <a:rPr sz="1600" spc="-10" dirty="0">
                <a:solidFill>
                  <a:srgbClr val="001F5F"/>
                </a:solidFill>
                <a:latin typeface="Arial"/>
                <a:cs typeface="Arial"/>
              </a:rPr>
              <a:t>Program</a:t>
            </a:r>
            <a:endParaRPr lang="en-US" sz="1600" spc="-10" dirty="0">
              <a:solidFill>
                <a:srgbClr val="001F5F"/>
              </a:solidFill>
              <a:latin typeface="Arial"/>
              <a:cs typeface="Arial"/>
            </a:endParaRPr>
          </a:p>
          <a:p>
            <a:pPr marL="279400" marR="180340" indent="-93345">
              <a:lnSpc>
                <a:spcPts val="1660"/>
              </a:lnSpc>
              <a:spcBef>
                <a:spcPts val="1495"/>
              </a:spcBef>
            </a:pPr>
            <a:endParaRPr sz="1600" dirty="0">
              <a:latin typeface="Arial"/>
              <a:cs typeface="Arial"/>
            </a:endParaRPr>
          </a:p>
        </p:txBody>
      </p:sp>
      <p:sp>
        <p:nvSpPr>
          <p:cNvPr id="25" name="object 26">
            <a:extLst>
              <a:ext uri="{FF2B5EF4-FFF2-40B4-BE49-F238E27FC236}">
                <a16:creationId xmlns:a16="http://schemas.microsoft.com/office/drawing/2014/main" id="{CBE47C4A-7613-CA19-3DC8-450049F510B7}"/>
              </a:ext>
            </a:extLst>
          </p:cNvPr>
          <p:cNvSpPr txBox="1"/>
          <p:nvPr/>
        </p:nvSpPr>
        <p:spPr>
          <a:xfrm>
            <a:off x="2938907" y="5147915"/>
            <a:ext cx="1338580" cy="1011815"/>
          </a:xfrm>
          <a:prstGeom prst="rect">
            <a:avLst/>
          </a:prstGeom>
          <a:solidFill>
            <a:schemeClr val="accent1">
              <a:lumMod val="20000"/>
              <a:lumOff val="80000"/>
            </a:schemeClr>
          </a:solidFill>
          <a:ln w="25907">
            <a:solidFill>
              <a:srgbClr val="FFFFFF"/>
            </a:solidFill>
          </a:ln>
        </p:spPr>
        <p:txBody>
          <a:bodyPr vert="horz" wrap="square" lIns="0" tIns="3810" rIns="0" bIns="0" rtlCol="0">
            <a:spAutoFit/>
          </a:bodyPr>
          <a:lstStyle/>
          <a:p>
            <a:pPr>
              <a:lnSpc>
                <a:spcPct val="100000"/>
              </a:lnSpc>
              <a:spcBef>
                <a:spcPts val="30"/>
              </a:spcBef>
            </a:pPr>
            <a:endParaRPr sz="1750" dirty="0">
              <a:latin typeface="Times New Roman"/>
              <a:cs typeface="Times New Roman"/>
            </a:endParaRPr>
          </a:p>
          <a:p>
            <a:pPr marL="284480">
              <a:lnSpc>
                <a:spcPct val="100000"/>
              </a:lnSpc>
            </a:pPr>
            <a:r>
              <a:rPr sz="1600" spc="-10" dirty="0">
                <a:solidFill>
                  <a:srgbClr val="001F5F"/>
                </a:solidFill>
                <a:latin typeface="Arial"/>
                <a:cs typeface="Arial"/>
              </a:rPr>
              <a:t>Body</a:t>
            </a:r>
            <a:r>
              <a:rPr sz="1600" spc="-90" dirty="0">
                <a:solidFill>
                  <a:srgbClr val="001F5F"/>
                </a:solidFill>
                <a:latin typeface="Arial"/>
                <a:cs typeface="Arial"/>
              </a:rPr>
              <a:t> </a:t>
            </a:r>
            <a:r>
              <a:rPr sz="1600" spc="-25" dirty="0">
                <a:solidFill>
                  <a:srgbClr val="001F5F"/>
                </a:solidFill>
                <a:latin typeface="Arial"/>
                <a:cs typeface="Arial"/>
              </a:rPr>
              <a:t>Art</a:t>
            </a:r>
            <a:endParaRPr lang="en-US" sz="1600" spc="-25" dirty="0">
              <a:solidFill>
                <a:srgbClr val="001F5F"/>
              </a:solidFill>
              <a:latin typeface="Arial"/>
              <a:cs typeface="Arial"/>
            </a:endParaRPr>
          </a:p>
          <a:p>
            <a:pPr marL="284480">
              <a:lnSpc>
                <a:spcPct val="100000"/>
              </a:lnSpc>
            </a:pPr>
            <a:endParaRPr lang="en-US" sz="1600" spc="-25" dirty="0">
              <a:solidFill>
                <a:srgbClr val="001F5F"/>
              </a:solidFill>
              <a:latin typeface="Arial"/>
              <a:cs typeface="Arial"/>
            </a:endParaRPr>
          </a:p>
          <a:p>
            <a:pPr marL="284480">
              <a:lnSpc>
                <a:spcPct val="100000"/>
              </a:lnSpc>
            </a:pPr>
            <a:endParaRPr sz="1600" dirty="0">
              <a:latin typeface="Arial"/>
              <a:cs typeface="Arial"/>
            </a:endParaRPr>
          </a:p>
        </p:txBody>
      </p:sp>
      <p:sp>
        <p:nvSpPr>
          <p:cNvPr id="26" name="object 27">
            <a:extLst>
              <a:ext uri="{FF2B5EF4-FFF2-40B4-BE49-F238E27FC236}">
                <a16:creationId xmlns:a16="http://schemas.microsoft.com/office/drawing/2014/main" id="{E7F88989-67F4-3847-1B0B-B878CBD3FD13}"/>
              </a:ext>
            </a:extLst>
          </p:cNvPr>
          <p:cNvSpPr txBox="1"/>
          <p:nvPr/>
        </p:nvSpPr>
        <p:spPr>
          <a:xfrm>
            <a:off x="4422493" y="5147915"/>
            <a:ext cx="1338580" cy="10118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3810" rIns="0" bIns="0" rtlCol="0">
            <a:spAutoFit/>
          </a:bodyPr>
          <a:lstStyle/>
          <a:p>
            <a:pPr>
              <a:lnSpc>
                <a:spcPct val="100000"/>
              </a:lnSpc>
              <a:spcBef>
                <a:spcPts val="30"/>
              </a:spcBef>
            </a:pPr>
            <a:endParaRPr sz="1750" dirty="0">
              <a:latin typeface="Times New Roman"/>
              <a:cs typeface="Times New Roman"/>
            </a:endParaRPr>
          </a:p>
          <a:p>
            <a:pPr marL="101600">
              <a:lnSpc>
                <a:spcPct val="100000"/>
              </a:lnSpc>
              <a:spcBef>
                <a:spcPts val="5"/>
              </a:spcBef>
            </a:pPr>
            <a:r>
              <a:rPr sz="1600" dirty="0">
                <a:solidFill>
                  <a:srgbClr val="001F5F"/>
                </a:solidFill>
                <a:latin typeface="Arial"/>
                <a:cs typeface="Arial"/>
              </a:rPr>
              <a:t>Storm</a:t>
            </a:r>
            <a:r>
              <a:rPr sz="1600" spc="-40" dirty="0">
                <a:solidFill>
                  <a:srgbClr val="001F5F"/>
                </a:solidFill>
                <a:latin typeface="Arial"/>
                <a:cs typeface="Arial"/>
              </a:rPr>
              <a:t> </a:t>
            </a:r>
            <a:r>
              <a:rPr sz="1600" spc="-10" dirty="0">
                <a:solidFill>
                  <a:srgbClr val="001F5F"/>
                </a:solidFill>
                <a:latin typeface="Arial"/>
                <a:cs typeface="Arial"/>
              </a:rPr>
              <a:t>Water</a:t>
            </a:r>
            <a:endParaRPr lang="en-US" sz="1600" spc="-10" dirty="0">
              <a:solidFill>
                <a:srgbClr val="001F5F"/>
              </a:solidFill>
              <a:latin typeface="Arial"/>
              <a:cs typeface="Arial"/>
            </a:endParaRPr>
          </a:p>
          <a:p>
            <a:pPr marL="101600">
              <a:lnSpc>
                <a:spcPct val="100000"/>
              </a:lnSpc>
              <a:spcBef>
                <a:spcPts val="5"/>
              </a:spcBef>
            </a:pPr>
            <a:endParaRPr lang="en-US" sz="1600" spc="-10" dirty="0">
              <a:solidFill>
                <a:srgbClr val="001F5F"/>
              </a:solidFill>
              <a:latin typeface="Arial"/>
              <a:cs typeface="Arial"/>
            </a:endParaRPr>
          </a:p>
          <a:p>
            <a:pPr marL="101600">
              <a:lnSpc>
                <a:spcPct val="100000"/>
              </a:lnSpc>
              <a:spcBef>
                <a:spcPts val="5"/>
              </a:spcBef>
            </a:pPr>
            <a:endParaRPr sz="1600" dirty="0">
              <a:latin typeface="Arial"/>
              <a:cs typeface="Arial"/>
            </a:endParaRPr>
          </a:p>
        </p:txBody>
      </p:sp>
      <p:sp>
        <p:nvSpPr>
          <p:cNvPr id="27" name="object 28">
            <a:extLst>
              <a:ext uri="{FF2B5EF4-FFF2-40B4-BE49-F238E27FC236}">
                <a16:creationId xmlns:a16="http://schemas.microsoft.com/office/drawing/2014/main" id="{C9A58D93-FA4E-1B96-36D4-E795E60434EE}"/>
              </a:ext>
            </a:extLst>
          </p:cNvPr>
          <p:cNvSpPr txBox="1">
            <a:spLocks noGrp="1"/>
          </p:cNvSpPr>
          <p:nvPr>
            <p:ph type="title" idx="4294967295"/>
          </p:nvPr>
        </p:nvSpPr>
        <p:spPr>
          <a:xfrm>
            <a:off x="5867063" y="5117989"/>
            <a:ext cx="1338580" cy="10368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prstDash/>
          </a:ln>
          <a:effectLst/>
        </p:spPr>
        <p:txBody>
          <a:bodyPr rot="0" spcFirstLastPara="0" vertOverflow="overflow" horzOverflow="overflow" vert="horz" wrap="square" lIns="0" tIns="188595" rIns="0" bIns="0" numCol="1" spcCol="0" rtlCol="0" fromWordArt="0" anchor="t" anchorCtr="0" forceAA="0" compatLnSpc="1">
            <a:prstTxWarp prst="textNoShape">
              <a:avLst/>
            </a:prstTxWarp>
            <a:spAutoFit/>
          </a:bodyPr>
          <a:lstStyle/>
          <a:p>
            <a:pPr marL="340995" marR="266700" lvl="0" indent="-68580" algn="l" defTabSz="457200" rtl="0" eaLnBrk="1" fontAlgn="auto" latinLnBrk="0" hangingPunct="1">
              <a:lnSpc>
                <a:spcPts val="1660"/>
              </a:lnSpc>
              <a:spcBef>
                <a:spcPts val="1485"/>
              </a:spcBef>
              <a:spcAft>
                <a:spcPts val="0"/>
              </a:spcAft>
              <a:buClrTx/>
              <a:buSzTx/>
              <a:buFontTx/>
              <a:buNone/>
              <a:tabLst/>
              <a:defRPr/>
            </a:pPr>
            <a:r>
              <a:rPr kumimoji="0" lang="en-US" sz="1600" b="0" i="0" u="none" strike="noStrike" kern="1200" cap="none" spc="-10" normalizeH="0" baseline="0" noProof="0" dirty="0">
                <a:ln>
                  <a:noFill/>
                </a:ln>
                <a:solidFill>
                  <a:srgbClr val="001F5F"/>
                </a:solidFill>
                <a:effectLst/>
                <a:uLnTx/>
                <a:uFillTx/>
                <a:latin typeface="Arial"/>
                <a:ea typeface="+mn-ea"/>
                <a:cs typeface="Arial"/>
              </a:rPr>
              <a:t>Smoking Control</a:t>
            </a:r>
          </a:p>
          <a:p>
            <a:pPr marL="340995" marR="266700" lvl="0" indent="-68580" algn="l" defTabSz="457200" rtl="0" eaLnBrk="1" fontAlgn="auto" latinLnBrk="0" hangingPunct="1">
              <a:lnSpc>
                <a:spcPts val="1660"/>
              </a:lnSpc>
              <a:spcBef>
                <a:spcPts val="1485"/>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Arial"/>
            </a:endParaRPr>
          </a:p>
        </p:txBody>
      </p:sp>
      <p:sp>
        <p:nvSpPr>
          <p:cNvPr id="28" name="object 28">
            <a:extLst>
              <a:ext uri="{FF2B5EF4-FFF2-40B4-BE49-F238E27FC236}">
                <a16:creationId xmlns:a16="http://schemas.microsoft.com/office/drawing/2014/main" id="{0DBB92BB-DD85-AE65-730A-FA1088C2C5E4}"/>
              </a:ext>
            </a:extLst>
          </p:cNvPr>
          <p:cNvSpPr txBox="1"/>
          <p:nvPr/>
        </p:nvSpPr>
        <p:spPr>
          <a:xfrm>
            <a:off x="7364599" y="5116274"/>
            <a:ext cx="1338580" cy="10368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907">
            <a:solidFill>
              <a:srgbClr val="FFFFFF"/>
            </a:solidFill>
          </a:ln>
        </p:spPr>
        <p:txBody>
          <a:bodyPr vert="horz" wrap="square" lIns="0" tIns="188595" rIns="0" bIns="0" rtlCol="0">
            <a:spAutoFit/>
          </a:bodyPr>
          <a:lstStyle/>
          <a:p>
            <a:pPr marL="340995" marR="266700" indent="-68580">
              <a:lnSpc>
                <a:spcPts val="1660"/>
              </a:lnSpc>
              <a:spcBef>
                <a:spcPts val="1485"/>
              </a:spcBef>
            </a:pPr>
            <a:r>
              <a:rPr lang="en-US" sz="1600" spc="-10" dirty="0">
                <a:solidFill>
                  <a:srgbClr val="001F5F"/>
                </a:solidFill>
                <a:latin typeface="Arial"/>
                <a:cs typeface="Arial"/>
              </a:rPr>
              <a:t>Medical         </a:t>
            </a:r>
            <a:r>
              <a:rPr sz="1600" spc="-10" dirty="0">
                <a:solidFill>
                  <a:srgbClr val="001F5F"/>
                </a:solidFill>
                <a:latin typeface="Arial"/>
                <a:cs typeface="Arial"/>
              </a:rPr>
              <a:t> </a:t>
            </a:r>
            <a:r>
              <a:rPr lang="en-US" sz="1600" spc="-10" dirty="0">
                <a:solidFill>
                  <a:srgbClr val="001F5F"/>
                </a:solidFill>
                <a:latin typeface="Arial"/>
                <a:cs typeface="Arial"/>
              </a:rPr>
              <a:t>Waste </a:t>
            </a:r>
          </a:p>
          <a:p>
            <a:pPr marL="340995" marR="266700" indent="-68580">
              <a:lnSpc>
                <a:spcPts val="1660"/>
              </a:lnSpc>
              <a:spcBef>
                <a:spcPts val="1485"/>
              </a:spcBef>
            </a:pPr>
            <a:endParaRPr sz="1600" dirty="0">
              <a:latin typeface="Arial"/>
              <a:cs typeface="Arial"/>
            </a:endParaRPr>
          </a:p>
        </p:txBody>
      </p:sp>
    </p:spTree>
    <p:extLst>
      <p:ext uri="{BB962C8B-B14F-4D97-AF65-F5344CB8AC3E}">
        <p14:creationId xmlns:p14="http://schemas.microsoft.com/office/powerpoint/2010/main" val="181254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sldNum" sz="quarter" idx="12"/>
          </p:nvPr>
        </p:nvSpPr>
        <p:spPr>
          <a:prstGeom prst="rect">
            <a:avLst/>
          </a:prstGeom>
        </p:spPr>
        <p:txBody>
          <a:bodyPr vert="horz" wrap="square" lIns="0" tIns="59690" rIns="0" bIns="0" rtlCol="0">
            <a:spAutoFit/>
          </a:bodyPr>
          <a:lstStyle/>
          <a:p>
            <a:pPr marL="38100">
              <a:lnSpc>
                <a:spcPct val="100000"/>
              </a:lnSpc>
              <a:spcBef>
                <a:spcPts val="470"/>
              </a:spcBef>
            </a:pPr>
            <a:fld id="{81D60167-4931-47E6-BA6A-407CBD079E47}" type="slidenum">
              <a:rPr spc="-25" dirty="0"/>
              <a:t>4</a:t>
            </a:fld>
            <a:endParaRPr spc="-25" dirty="0"/>
          </a:p>
        </p:txBody>
      </p:sp>
      <p:grpSp>
        <p:nvGrpSpPr>
          <p:cNvPr id="3" name="object 3" descr="Title Sacramento County Environmental Management Department."/>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8" name="object 8"/>
          <p:cNvSpPr txBox="1">
            <a:spLocks noGrp="1"/>
          </p:cNvSpPr>
          <p:nvPr>
            <p:ph type="title" idx="4294967295"/>
          </p:nvPr>
        </p:nvSpPr>
        <p:spPr>
          <a:xfrm>
            <a:off x="823660" y="1911201"/>
            <a:ext cx="7484614" cy="2007216"/>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algn="just"/>
            <a:r>
              <a:rPr lang="en-US" sz="2400" dirty="0">
                <a:solidFill>
                  <a:schemeClr val="tx1"/>
                </a:solidFill>
                <a:latin typeface="Arial" panose="020B0604020202020204" pitchFamily="34" charset="0"/>
              </a:rPr>
              <a:t>Swimming pools and spas can be sources of diseases such as Giardia, Cryptosporidium, Pseudomonas and Legionella. These are also areas where injuries such as slips, falls, accidental entrapment and drowning can occur, if public pools and spas are not properly maintained and monitored. </a:t>
            </a:r>
          </a:p>
        </p:txBody>
      </p:sp>
      <p:pic>
        <p:nvPicPr>
          <p:cNvPr id="2" name="Picture 1">
            <a:extLst>
              <a:ext uri="{FF2B5EF4-FFF2-40B4-BE49-F238E27FC236}">
                <a16:creationId xmlns:a16="http://schemas.microsoft.com/office/drawing/2014/main" id="{BFFA1160-C280-62AD-7BE7-7F29343C30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657" t="17617" r="8309" b="32754"/>
          <a:stretch/>
        </p:blipFill>
        <p:spPr>
          <a:xfrm>
            <a:off x="2590800" y="4113213"/>
            <a:ext cx="4303444" cy="242570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9" name="TextBox 8">
            <a:extLst>
              <a:ext uri="{FF2B5EF4-FFF2-40B4-BE49-F238E27FC236}">
                <a16:creationId xmlns:a16="http://schemas.microsoft.com/office/drawing/2014/main" id="{0957E187-0865-1F05-E1DC-C20425A50E5A}"/>
              </a:ext>
            </a:extLst>
          </p:cNvPr>
          <p:cNvSpPr txBox="1"/>
          <p:nvPr/>
        </p:nvSpPr>
        <p:spPr>
          <a:xfrm>
            <a:off x="3575952" y="1225465"/>
            <a:ext cx="1980030" cy="461665"/>
          </a:xfrm>
          <a:prstGeom prst="rect">
            <a:avLst/>
          </a:prstGeom>
          <a:noFill/>
        </p:spPr>
        <p:txBody>
          <a:bodyPr wrap="none" rtlCol="0">
            <a:spAutoFit/>
          </a:bodyPr>
          <a:lstStyle/>
          <a:p>
            <a:pPr algn="ctr"/>
            <a:r>
              <a:rPr lang="en-US" sz="2400" b="1" u="sng" dirty="0">
                <a:latin typeface="Arial" panose="020B0604020202020204" pitchFamily="34" charset="0"/>
                <a:cs typeface="Arial"/>
              </a:rPr>
              <a:t>Background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descr="Ttile Sacramento County Environmetal Management Department."/>
          <p:cNvGrpSpPr/>
          <p:nvPr/>
        </p:nvGrpSpPr>
        <p:grpSpPr>
          <a:xfrm>
            <a:off x="-4572" y="-4572"/>
            <a:ext cx="9141460" cy="1010919"/>
            <a:chOff x="-4572" y="-4572"/>
            <a:chExt cx="9141460" cy="1010919"/>
          </a:xfrm>
          <a:solidFill>
            <a:srgbClr val="0070C0"/>
          </a:solidFill>
        </p:grpSpPr>
        <p:sp>
          <p:nvSpPr>
            <p:cNvPr id="4" name="object 4"/>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5" name="object 5"/>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12420" y="188976"/>
              <a:ext cx="2438399" cy="510539"/>
            </a:xfrm>
            <a:prstGeom prst="rect">
              <a:avLst/>
            </a:prstGeom>
            <a:grpFill/>
          </p:spPr>
        </p:pic>
      </p:grpSp>
      <p:sp>
        <p:nvSpPr>
          <p:cNvPr id="7" name="object 7"/>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dirty="0">
              <a:latin typeface="Century Gothic"/>
              <a:cs typeface="Century Gothic"/>
            </a:endParaRPr>
          </a:p>
        </p:txBody>
      </p:sp>
      <p:sp>
        <p:nvSpPr>
          <p:cNvPr id="10" name="TextBox 9">
            <a:extLst>
              <a:ext uri="{FF2B5EF4-FFF2-40B4-BE49-F238E27FC236}">
                <a16:creationId xmlns:a16="http://schemas.microsoft.com/office/drawing/2014/main" id="{8C39A1B8-0804-41CB-AE56-B6BAA647740B}"/>
              </a:ext>
            </a:extLst>
          </p:cNvPr>
          <p:cNvSpPr txBox="1"/>
          <p:nvPr/>
        </p:nvSpPr>
        <p:spPr>
          <a:xfrm>
            <a:off x="2051367" y="1421891"/>
            <a:ext cx="5029200" cy="461665"/>
          </a:xfrm>
          <a:prstGeom prst="rect">
            <a:avLst/>
          </a:prstGeom>
          <a:noFill/>
        </p:spPr>
        <p:txBody>
          <a:bodyPr wrap="square" rtlCol="0">
            <a:spAutoFit/>
          </a:bodyPr>
          <a:lstStyle/>
          <a:p>
            <a:pPr algn="ctr"/>
            <a:r>
              <a:rPr lang="en-US" sz="2400" b="1" u="sng" dirty="0">
                <a:latin typeface="Arial" panose="020B0604020202020204" pitchFamily="34" charset="0"/>
              </a:rPr>
              <a:t>Recreational Health Program</a:t>
            </a:r>
          </a:p>
        </p:txBody>
      </p:sp>
      <p:sp>
        <p:nvSpPr>
          <p:cNvPr id="11" name="TextBox 10">
            <a:extLst>
              <a:ext uri="{FF2B5EF4-FFF2-40B4-BE49-F238E27FC236}">
                <a16:creationId xmlns:a16="http://schemas.microsoft.com/office/drawing/2014/main" id="{8240C70E-18B1-32E6-18A2-8DBB4A9E8A55}"/>
              </a:ext>
            </a:extLst>
          </p:cNvPr>
          <p:cNvSpPr txBox="1"/>
          <p:nvPr/>
        </p:nvSpPr>
        <p:spPr>
          <a:xfrm>
            <a:off x="609600" y="2189066"/>
            <a:ext cx="7543800" cy="3247043"/>
          </a:xfrm>
          <a:prstGeom prst="rect">
            <a:avLst/>
          </a:prstGeom>
          <a:noFill/>
        </p:spPr>
        <p:txBody>
          <a:bodyPr wrap="square">
            <a:spAutoFit/>
          </a:bodyPr>
          <a:lstStyle/>
          <a:p>
            <a:pPr>
              <a:spcBef>
                <a:spcPts val="600"/>
              </a:spcBef>
            </a:pPr>
            <a:r>
              <a:rPr lang="en-US" sz="2000" dirty="0">
                <a:latin typeface="Arial" panose="020B0604020202020204" pitchFamily="34" charset="0"/>
              </a:rPr>
              <a:t>The Recreational Health Program has primary responsibility for enforcement of the State laws that apply to “public swimming pools and spas.” The laws governing public swimming pool sanitation and safety are in the following:</a:t>
            </a:r>
          </a:p>
          <a:p>
            <a:pPr marL="342900" indent="-342900">
              <a:spcBef>
                <a:spcPts val="600"/>
              </a:spcBef>
              <a:buFont typeface="Courier New" panose="02070309020205020404" pitchFamily="49" charset="0"/>
              <a:buChar char="o"/>
            </a:pPr>
            <a:r>
              <a:rPr lang="en-US" sz="2000" dirty="0">
                <a:latin typeface="Arial" panose="020B0604020202020204" pitchFamily="34" charset="0"/>
              </a:rPr>
              <a:t>The California Health and Safety Code</a:t>
            </a:r>
          </a:p>
          <a:p>
            <a:pPr marL="342900" indent="-342900">
              <a:spcBef>
                <a:spcPts val="600"/>
              </a:spcBef>
              <a:buFont typeface="Courier New" panose="02070309020205020404" pitchFamily="49" charset="0"/>
              <a:buChar char="o"/>
            </a:pPr>
            <a:r>
              <a:rPr lang="en-US" sz="2000" dirty="0">
                <a:latin typeface="Arial" panose="020B0604020202020204" pitchFamily="34" charset="0"/>
              </a:rPr>
              <a:t>The California Code of Regulations</a:t>
            </a:r>
          </a:p>
          <a:p>
            <a:pPr marL="342900" indent="-342900">
              <a:spcBef>
                <a:spcPts val="600"/>
              </a:spcBef>
              <a:buFont typeface="Courier New" panose="02070309020205020404" pitchFamily="49" charset="0"/>
              <a:buChar char="o"/>
            </a:pPr>
            <a:r>
              <a:rPr lang="en-US" sz="2000" dirty="0">
                <a:latin typeface="Arial" panose="020B0604020202020204" pitchFamily="34" charset="0"/>
              </a:rPr>
              <a:t>The California Building Code</a:t>
            </a:r>
          </a:p>
          <a:p>
            <a:pPr marL="342900" indent="-342900">
              <a:spcBef>
                <a:spcPts val="600"/>
              </a:spcBef>
              <a:buFont typeface="Courier New" panose="02070309020205020404" pitchFamily="49" charset="0"/>
              <a:buChar char="o"/>
            </a:pPr>
            <a:r>
              <a:rPr lang="en-US" sz="2000" dirty="0">
                <a:latin typeface="Arial" panose="020B0604020202020204" pitchFamily="34" charset="0"/>
              </a:rPr>
              <a:t>The California Electrical Code </a:t>
            </a:r>
          </a:p>
          <a:p>
            <a:pPr marL="342900" indent="-342900">
              <a:spcBef>
                <a:spcPts val="600"/>
              </a:spcBef>
              <a:buFont typeface="Courier New" panose="02070309020205020404" pitchFamily="49" charset="0"/>
              <a:buChar char="o"/>
            </a:pPr>
            <a:r>
              <a:rPr lang="en-US" sz="2000" dirty="0">
                <a:latin typeface="Arial" panose="020B0604020202020204" pitchFamily="34" charset="0"/>
              </a:rPr>
              <a:t>SCC 6.99.310 Public Swimming Pool, Wading Pool, Spa Pool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42886" y="1949525"/>
            <a:ext cx="7391400" cy="1751762"/>
          </a:xfrm>
          <a:prstGeom prst="rect">
            <a:avLst/>
          </a:prstGeom>
        </p:spPr>
        <p:txBody>
          <a:bodyPr vert="horz" wrap="square" lIns="0" tIns="12700" rIns="0" bIns="0" rtlCol="0">
            <a:spAutoFit/>
          </a:bodyPr>
          <a:lstStyle/>
          <a:p>
            <a:pPr marL="342900" indent="-342900">
              <a:spcBef>
                <a:spcPts val="600"/>
              </a:spcBef>
              <a:buFont typeface="Courier New" panose="02070309020205020404" pitchFamily="49" charset="0"/>
              <a:buChar char="o"/>
            </a:pPr>
            <a:r>
              <a:rPr lang="en-US" sz="1800" dirty="0">
                <a:latin typeface="Arial" panose="020B0604020202020204" pitchFamily="34" charset="0"/>
              </a:rPr>
              <a:t>Conducts annual inspections at public pools, spas, spray grounds and water parks throughout Sacramento County (including all incorporated cities) to ensure compliance with state and local health and safety codes.</a:t>
            </a:r>
          </a:p>
          <a:p>
            <a:pPr marL="342900" indent="-342900">
              <a:spcBef>
                <a:spcPts val="600"/>
              </a:spcBef>
              <a:buFont typeface="Courier New" panose="02070309020205020404" pitchFamily="49" charset="0"/>
              <a:buChar char="o"/>
            </a:pPr>
            <a:r>
              <a:rPr lang="en-US" sz="1800" dirty="0">
                <a:latin typeface="Arial" panose="020B0604020202020204" pitchFamily="34" charset="0"/>
              </a:rPr>
              <a:t>Respond to complaints of suspected pool related illnesses or unsafe conditions.</a:t>
            </a:r>
          </a:p>
        </p:txBody>
      </p:sp>
      <p:grpSp>
        <p:nvGrpSpPr>
          <p:cNvPr id="4" name="object 4" descr="Title Sacramento County Environmental Management Department."/>
          <p:cNvGrpSpPr/>
          <p:nvPr/>
        </p:nvGrpSpPr>
        <p:grpSpPr>
          <a:xfrm>
            <a:off x="-4572" y="-4572"/>
            <a:ext cx="9141460" cy="1010919"/>
            <a:chOff x="-4572" y="-4572"/>
            <a:chExt cx="9141460" cy="1010919"/>
          </a:xfrm>
          <a:solidFill>
            <a:srgbClr val="0070C0"/>
          </a:solidFill>
        </p:grpSpPr>
        <p:sp>
          <p:nvSpPr>
            <p:cNvPr id="5" name="object 5"/>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6" name="object 6"/>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312420" y="188976"/>
              <a:ext cx="2438399" cy="510539"/>
            </a:xfrm>
            <a:prstGeom prst="rect">
              <a:avLst/>
            </a:prstGeom>
            <a:grpFill/>
          </p:spPr>
        </p:pic>
      </p:grpSp>
      <p:sp>
        <p:nvSpPr>
          <p:cNvPr id="8" name="object 8"/>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11" name="object 11">
            <a:extLst>
              <a:ext uri="{FF2B5EF4-FFF2-40B4-BE49-F238E27FC236}">
                <a16:creationId xmlns:a16="http://schemas.microsoft.com/office/drawing/2014/main" id="{3DAC3F59-7E28-7A58-0B51-5593685DEB39}"/>
              </a:ext>
            </a:extLst>
          </p:cNvPr>
          <p:cNvSpPr txBox="1"/>
          <p:nvPr/>
        </p:nvSpPr>
        <p:spPr>
          <a:xfrm>
            <a:off x="1496079" y="4625034"/>
            <a:ext cx="3083561" cy="1131079"/>
          </a:xfrm>
          <a:prstGeom prst="rect">
            <a:avLst/>
          </a:prstGeom>
          <a:ln w="12700">
            <a:solidFill>
              <a:srgbClr val="FFC000"/>
            </a:solidFill>
          </a:ln>
        </p:spPr>
        <p:txBody>
          <a:bodyPr vert="horz" wrap="square" lIns="0" tIns="144780" rIns="0" bIns="0" rtlCol="0">
            <a:spAutoFit/>
          </a:bodyPr>
          <a:lstStyle/>
          <a:p>
            <a:pPr marL="285750" indent="-285750">
              <a:lnSpc>
                <a:spcPct val="100000"/>
              </a:lnSpc>
              <a:spcBef>
                <a:spcPts val="600"/>
              </a:spcBef>
              <a:buFont typeface="Wingdings" panose="05000000000000000000" pitchFamily="2" charset="2"/>
              <a:buChar char="§"/>
            </a:pPr>
            <a:r>
              <a:rPr lang="en-US" dirty="0">
                <a:latin typeface="Arial" panose="020B0604020202020204" pitchFamily="34" charset="0"/>
                <a:cs typeface="Arial"/>
              </a:rPr>
              <a:t> Routine</a:t>
            </a:r>
            <a:r>
              <a:rPr lang="en-US" spc="5" dirty="0">
                <a:latin typeface="Arial" panose="020B0604020202020204" pitchFamily="34" charset="0"/>
                <a:cs typeface="Arial"/>
              </a:rPr>
              <a:t> </a:t>
            </a:r>
            <a:r>
              <a:rPr lang="en-US" spc="-10" dirty="0">
                <a:latin typeface="Arial" panose="020B0604020202020204" pitchFamily="34" charset="0"/>
                <a:cs typeface="Arial"/>
              </a:rPr>
              <a:t>inspections: 2,230</a:t>
            </a:r>
            <a:endParaRPr lang="en-US" dirty="0">
              <a:latin typeface="Arial" panose="020B0604020202020204" pitchFamily="34" charset="0"/>
              <a:cs typeface="Arial"/>
            </a:endParaRPr>
          </a:p>
          <a:p>
            <a:pPr marL="285750" indent="-285750">
              <a:lnSpc>
                <a:spcPct val="100000"/>
              </a:lnSpc>
              <a:spcBef>
                <a:spcPts val="600"/>
              </a:spcBef>
              <a:buFont typeface="Wingdings" panose="05000000000000000000" pitchFamily="2" charset="2"/>
              <a:buChar char="§"/>
            </a:pPr>
            <a:r>
              <a:rPr lang="en-US" spc="-10" dirty="0">
                <a:latin typeface="Arial" panose="020B0604020202020204" pitchFamily="34" charset="0"/>
                <a:cs typeface="Arial"/>
              </a:rPr>
              <a:t> </a:t>
            </a:r>
            <a:r>
              <a:rPr spc="-10" dirty="0">
                <a:latin typeface="Arial" panose="020B0604020202020204" pitchFamily="34" charset="0"/>
                <a:cs typeface="Arial"/>
              </a:rPr>
              <a:t>Re</a:t>
            </a:r>
            <a:r>
              <a:rPr lang="en-US" spc="-10" dirty="0">
                <a:latin typeface="Arial" panose="020B0604020202020204" pitchFamily="34" charset="0"/>
                <a:cs typeface="Arial"/>
              </a:rPr>
              <a:t>-</a:t>
            </a:r>
            <a:r>
              <a:rPr spc="-10" dirty="0">
                <a:latin typeface="Arial" panose="020B0604020202020204" pitchFamily="34" charset="0"/>
                <a:cs typeface="Arial"/>
              </a:rPr>
              <a:t>inspections</a:t>
            </a:r>
            <a:r>
              <a:rPr lang="en-US" spc="-10" dirty="0">
                <a:latin typeface="Arial" panose="020B0604020202020204" pitchFamily="34" charset="0"/>
                <a:cs typeface="Arial"/>
              </a:rPr>
              <a:t>: 379</a:t>
            </a:r>
          </a:p>
          <a:p>
            <a:pPr marL="285750" indent="-285750">
              <a:lnSpc>
                <a:spcPct val="100000"/>
              </a:lnSpc>
              <a:spcBef>
                <a:spcPts val="600"/>
              </a:spcBef>
              <a:buFont typeface="Wingdings" panose="05000000000000000000" pitchFamily="2" charset="2"/>
              <a:buChar char="§"/>
            </a:pPr>
            <a:r>
              <a:rPr lang="en-US" spc="-10" dirty="0">
                <a:latin typeface="Arial" panose="020B0604020202020204" pitchFamily="34" charset="0"/>
                <a:cs typeface="Arial"/>
              </a:rPr>
              <a:t> Complaints: 135</a:t>
            </a:r>
          </a:p>
        </p:txBody>
      </p:sp>
      <p:sp>
        <p:nvSpPr>
          <p:cNvPr id="10" name="Title 9">
            <a:extLst>
              <a:ext uri="{FF2B5EF4-FFF2-40B4-BE49-F238E27FC236}">
                <a16:creationId xmlns:a16="http://schemas.microsoft.com/office/drawing/2014/main" id="{360E06F4-46A8-4E87-179A-19D2234EC589}"/>
              </a:ext>
            </a:extLst>
          </p:cNvPr>
          <p:cNvSpPr txBox="1">
            <a:spLocks noGrp="1"/>
          </p:cNvSpPr>
          <p:nvPr>
            <p:ph type="title" idx="4294967295"/>
          </p:nvPr>
        </p:nvSpPr>
        <p:spPr>
          <a:xfrm>
            <a:off x="2165667" y="1300850"/>
            <a:ext cx="48006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rial" panose="020B0604020202020204" pitchFamily="34" charset="0"/>
                <a:ea typeface="+mn-ea"/>
                <a:cs typeface="+mn-cs"/>
              </a:rPr>
              <a:t>Recreational Health Program</a:t>
            </a:r>
          </a:p>
        </p:txBody>
      </p:sp>
      <p:pic>
        <p:nvPicPr>
          <p:cNvPr id="2" name="Picture 1" descr="C:\Users\talusikj\AppData\Local\Microsoft\Windows\Temporary Internet Files\Content.Word\glencole FA5310.jpg">
            <a:extLst>
              <a:ext uri="{FF2B5EF4-FFF2-40B4-BE49-F238E27FC236}">
                <a16:creationId xmlns:a16="http://schemas.microsoft.com/office/drawing/2014/main" id="{68CD0C9B-753A-8A76-4893-8A51E2504083}"/>
              </a:ext>
            </a:extLst>
          </p:cNvPr>
          <p:cNvPicPr>
            <a:picLocks noChangeAspect="1"/>
          </p:cNvPicPr>
          <p:nvPr/>
        </p:nvPicPr>
        <p:blipFill rotWithShape="1">
          <a:blip r:embed="rId4">
            <a:extLst>
              <a:ext uri="{28A0092B-C50C-407E-A947-70E740481C1C}">
                <a14:useLocalDpi xmlns:a14="http://schemas.microsoft.com/office/drawing/2010/main" val="0"/>
              </a:ext>
            </a:extLst>
          </a:blip>
          <a:srcRect t="11031" b="17257"/>
          <a:stretch/>
        </p:blipFill>
        <p:spPr bwMode="auto">
          <a:xfrm>
            <a:off x="5181600" y="3620473"/>
            <a:ext cx="2667000" cy="2562766"/>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9" name="TextBox 8">
            <a:extLst>
              <a:ext uri="{FF2B5EF4-FFF2-40B4-BE49-F238E27FC236}">
                <a16:creationId xmlns:a16="http://schemas.microsoft.com/office/drawing/2014/main" id="{50666332-3D98-4C0F-ED94-4E25F4DDCC21}"/>
              </a:ext>
            </a:extLst>
          </p:cNvPr>
          <p:cNvSpPr txBox="1"/>
          <p:nvPr/>
        </p:nvSpPr>
        <p:spPr>
          <a:xfrm>
            <a:off x="2153867" y="4163192"/>
            <a:ext cx="1767984" cy="738664"/>
          </a:xfrm>
          <a:prstGeom prst="rect">
            <a:avLst/>
          </a:prstGeom>
          <a:noFill/>
        </p:spPr>
        <p:txBody>
          <a:bodyPr wrap="none" rtlCol="0">
            <a:spAutoFit/>
          </a:bodyPr>
          <a:lstStyle/>
          <a:p>
            <a:pPr algn="ctr"/>
            <a:r>
              <a:rPr lang="en-US" sz="2400" b="1" u="sng" dirty="0">
                <a:uFill>
                  <a:solidFill>
                    <a:srgbClr val="000000"/>
                  </a:solidFill>
                </a:uFill>
                <a:latin typeface="Arial" panose="020B0604020202020204" pitchFamily="34" charset="0"/>
                <a:cs typeface="Arial"/>
              </a:rPr>
              <a:t>In</a:t>
            </a:r>
            <a:r>
              <a:rPr lang="en-US" sz="2400" b="1" u="sng" spc="-35" dirty="0">
                <a:uFill>
                  <a:solidFill>
                    <a:srgbClr val="000000"/>
                  </a:solidFill>
                </a:uFill>
                <a:latin typeface="Arial" panose="020B0604020202020204" pitchFamily="34" charset="0"/>
                <a:cs typeface="Arial"/>
              </a:rPr>
              <a:t> </a:t>
            </a:r>
            <a:r>
              <a:rPr lang="en-US" sz="2400" b="1" u="sng" dirty="0">
                <a:uFill>
                  <a:solidFill>
                    <a:srgbClr val="000000"/>
                  </a:solidFill>
                </a:uFill>
                <a:latin typeface="Arial" panose="020B0604020202020204" pitchFamily="34" charset="0"/>
                <a:cs typeface="Arial"/>
              </a:rPr>
              <a:t>FY</a:t>
            </a:r>
            <a:r>
              <a:rPr lang="en-US" sz="2400" b="1" u="sng" spc="-50" dirty="0">
                <a:uFill>
                  <a:solidFill>
                    <a:srgbClr val="000000"/>
                  </a:solidFill>
                </a:uFill>
                <a:latin typeface="Arial" panose="020B0604020202020204" pitchFamily="34" charset="0"/>
                <a:cs typeface="Arial"/>
              </a:rPr>
              <a:t> </a:t>
            </a:r>
            <a:r>
              <a:rPr lang="en-US" sz="2400" b="1" u="sng" spc="-10" dirty="0">
                <a:uFill>
                  <a:solidFill>
                    <a:srgbClr val="000000"/>
                  </a:solidFill>
                </a:uFill>
                <a:latin typeface="Arial" panose="020B0604020202020204" pitchFamily="34" charset="0"/>
                <a:cs typeface="Arial"/>
              </a:rPr>
              <a:t>24/25</a:t>
            </a:r>
            <a:endParaRPr lang="en-US" sz="2400" dirty="0">
              <a:latin typeface="Arial" panose="020B0604020202020204" pitchFamily="34" charset="0"/>
              <a:cs typeface="Arial"/>
            </a:endParaRPr>
          </a:p>
          <a:p>
            <a:pPr algn="ctr"/>
            <a:endParaRPr lang="en-US" dirty="0"/>
          </a:p>
        </p:txBody>
      </p:sp>
    </p:spTree>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1905000"/>
            <a:ext cx="8458200" cy="4521751"/>
          </a:xfrm>
          <a:prstGeom prst="rect">
            <a:avLst/>
          </a:prstGeom>
        </p:spPr>
        <p:txBody>
          <a:bodyPr vert="horz" wrap="square" lIns="0" tIns="12700" rIns="0" bIns="0" rtlCol="0">
            <a:spAutoFit/>
          </a:bodyPr>
          <a:lstStyle/>
          <a:p>
            <a:pPr marL="298450" marR="5080" indent="-285750">
              <a:lnSpc>
                <a:spcPct val="100000"/>
              </a:lnSpc>
              <a:spcBef>
                <a:spcPts val="100"/>
              </a:spcBef>
              <a:buFont typeface="Courier New" panose="02070309020205020404" pitchFamily="49" charset="0"/>
              <a:buChar char="o"/>
              <a:tabLst>
                <a:tab pos="705485" algn="l"/>
              </a:tabLst>
            </a:pPr>
            <a:r>
              <a:rPr lang="en-US" sz="2400" dirty="0">
                <a:latin typeface="Arial" panose="020B0604020202020204" pitchFamily="34" charset="0"/>
                <a:cs typeface="Arial"/>
              </a:rPr>
              <a:t>Recreational Health Program is 100% fee supported and does not receive general fund</a:t>
            </a:r>
          </a:p>
          <a:p>
            <a:pPr marL="298450" marR="5080" indent="-285750">
              <a:lnSpc>
                <a:spcPct val="100000"/>
              </a:lnSpc>
              <a:spcBef>
                <a:spcPts val="100"/>
              </a:spcBef>
              <a:buFont typeface="Courier New" panose="02070309020205020404" pitchFamily="49" charset="0"/>
              <a:buChar char="o"/>
              <a:tabLst>
                <a:tab pos="705485" algn="l"/>
              </a:tabLst>
            </a:pPr>
            <a:r>
              <a:rPr lang="en-US" sz="2400" dirty="0">
                <a:latin typeface="Arial" panose="020B0604020202020204" pitchFamily="34" charset="0"/>
                <a:cs typeface="Arial"/>
              </a:rPr>
              <a:t>SCC 6.99.170 Allows for full cost recovery for the administering the program:</a:t>
            </a:r>
          </a:p>
          <a:p>
            <a:pPr marL="755650" marR="5080" lvl="1" indent="-285750">
              <a:spcBef>
                <a:spcPts val="100"/>
              </a:spcBef>
              <a:buFont typeface="Wingdings" panose="05000000000000000000" pitchFamily="2" charset="2"/>
              <a:buChar char="§"/>
              <a:tabLst>
                <a:tab pos="705485" algn="l"/>
              </a:tabLst>
            </a:pPr>
            <a:r>
              <a:rPr lang="en-US" sz="2400" dirty="0">
                <a:latin typeface="Arial" panose="020B0604020202020204" pitchFamily="34" charset="0"/>
                <a:cs typeface="Arial"/>
              </a:rPr>
              <a:t>Permitting</a:t>
            </a:r>
          </a:p>
          <a:p>
            <a:pPr marL="755650" marR="5080" lvl="1" indent="-285750">
              <a:spcBef>
                <a:spcPts val="100"/>
              </a:spcBef>
              <a:buFont typeface="Wingdings" panose="05000000000000000000" pitchFamily="2" charset="2"/>
              <a:buChar char="§"/>
              <a:tabLst>
                <a:tab pos="705485" algn="l"/>
              </a:tabLst>
            </a:pPr>
            <a:r>
              <a:rPr lang="en-US" sz="2400" dirty="0">
                <a:latin typeface="Arial" panose="020B0604020202020204" pitchFamily="34" charset="0"/>
                <a:cs typeface="Arial"/>
              </a:rPr>
              <a:t>Inspection</a:t>
            </a:r>
          </a:p>
          <a:p>
            <a:pPr marL="298450" marR="5080" indent="-285750">
              <a:spcBef>
                <a:spcPts val="100"/>
              </a:spcBef>
              <a:buFont typeface="Courier New" panose="02070309020205020404" pitchFamily="49" charset="0"/>
              <a:buChar char="o"/>
              <a:tabLst>
                <a:tab pos="705485" algn="l"/>
              </a:tabLst>
            </a:pPr>
            <a:r>
              <a:rPr lang="en-US" sz="2400" dirty="0">
                <a:latin typeface="Arial" panose="020B0604020202020204" pitchFamily="34" charset="0"/>
                <a:cs typeface="Arial"/>
              </a:rPr>
              <a:t>California Code of Regulations, Title 22, Division 4, Environmental Health, Chapter 20 Public Swimming Pools:</a:t>
            </a:r>
          </a:p>
          <a:p>
            <a:pPr marL="298450" marR="5080" indent="-285750">
              <a:lnSpc>
                <a:spcPct val="100000"/>
              </a:lnSpc>
              <a:spcBef>
                <a:spcPts val="100"/>
              </a:spcBef>
              <a:buFont typeface="Courier New" panose="02070309020205020404" pitchFamily="49" charset="0"/>
              <a:buChar char="o"/>
              <a:tabLst>
                <a:tab pos="705485" algn="l"/>
              </a:tabLst>
            </a:pPr>
            <a:r>
              <a:rPr lang="en-US" sz="2400" dirty="0">
                <a:latin typeface="Arial" panose="020B0604020202020204" pitchFamily="34" charset="0"/>
                <a:cs typeface="Arial"/>
              </a:rPr>
              <a:t>Dedicated Environmental Specialist</a:t>
            </a:r>
          </a:p>
          <a:p>
            <a:pPr marL="298450" marR="5080" indent="-285750">
              <a:lnSpc>
                <a:spcPct val="100000"/>
              </a:lnSpc>
              <a:spcBef>
                <a:spcPts val="100"/>
              </a:spcBef>
              <a:buFont typeface="Courier New" panose="02070309020205020404" pitchFamily="49" charset="0"/>
              <a:buChar char="o"/>
              <a:tabLst>
                <a:tab pos="705485" algn="l"/>
              </a:tabLst>
            </a:pPr>
            <a:r>
              <a:rPr lang="en-US" sz="2400" dirty="0">
                <a:latin typeface="Arial" panose="020B0604020202020204" pitchFamily="34" charset="0"/>
                <a:cs typeface="Arial"/>
              </a:rPr>
              <a:t>Public Pool and Spa Inspections must be conducted by a Registered Environmental Health Specialist and must maintain their registration through the State of California</a:t>
            </a:r>
          </a:p>
        </p:txBody>
      </p:sp>
      <p:grpSp>
        <p:nvGrpSpPr>
          <p:cNvPr id="4" name="object 4" descr="Title Sacramento County Environmental Management Department."/>
          <p:cNvGrpSpPr/>
          <p:nvPr/>
        </p:nvGrpSpPr>
        <p:grpSpPr>
          <a:xfrm>
            <a:off x="-4572" y="-4572"/>
            <a:ext cx="9141460" cy="1010919"/>
            <a:chOff x="-4572" y="-4572"/>
            <a:chExt cx="9141460" cy="1010919"/>
          </a:xfrm>
          <a:solidFill>
            <a:srgbClr val="0070C0"/>
          </a:solidFill>
        </p:grpSpPr>
        <p:sp>
          <p:nvSpPr>
            <p:cNvPr id="5" name="object 5"/>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6" name="object 6"/>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312420" y="188976"/>
              <a:ext cx="2438399" cy="510539"/>
            </a:xfrm>
            <a:prstGeom prst="rect">
              <a:avLst/>
            </a:prstGeom>
            <a:grpFill/>
          </p:spPr>
        </p:pic>
      </p:grpSp>
      <p:sp>
        <p:nvSpPr>
          <p:cNvPr id="8" name="object 8"/>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10" name="Title 9">
            <a:extLst>
              <a:ext uri="{FF2B5EF4-FFF2-40B4-BE49-F238E27FC236}">
                <a16:creationId xmlns:a16="http://schemas.microsoft.com/office/drawing/2014/main" id="{3A9C6CD7-99E7-ECBE-AD6C-DFC4F8496B0B}"/>
              </a:ext>
            </a:extLst>
          </p:cNvPr>
          <p:cNvSpPr txBox="1">
            <a:spLocks noGrp="1"/>
          </p:cNvSpPr>
          <p:nvPr>
            <p:ph type="title" idx="4294967295"/>
          </p:nvPr>
        </p:nvSpPr>
        <p:spPr>
          <a:xfrm>
            <a:off x="1790700" y="1267321"/>
            <a:ext cx="59436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rial" panose="020B0604020202020204" pitchFamily="34" charset="0"/>
                <a:ea typeface="+mn-ea"/>
                <a:cs typeface="+mn-cs"/>
              </a:rPr>
              <a:t>Recreational Health Cost Recovery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3CA25-FAA1-D505-4E7E-AB3FDD5A7163}"/>
            </a:ext>
          </a:extLst>
        </p:cNvPr>
        <p:cNvGrpSpPr/>
        <p:nvPr/>
      </p:nvGrpSpPr>
      <p:grpSpPr>
        <a:xfrm>
          <a:off x="0" y="0"/>
          <a:ext cx="0" cy="0"/>
          <a:chOff x="0" y="0"/>
          <a:chExt cx="0" cy="0"/>
        </a:xfrm>
      </p:grpSpPr>
      <p:grpSp>
        <p:nvGrpSpPr>
          <p:cNvPr id="4" name="object 4" descr="Title Sacramento County Environmental Management Department.">
            <a:extLst>
              <a:ext uri="{FF2B5EF4-FFF2-40B4-BE49-F238E27FC236}">
                <a16:creationId xmlns:a16="http://schemas.microsoft.com/office/drawing/2014/main" id="{0C4F378B-8D3D-7193-93A3-286063600B17}"/>
              </a:ext>
            </a:extLst>
          </p:cNvPr>
          <p:cNvGrpSpPr/>
          <p:nvPr/>
        </p:nvGrpSpPr>
        <p:grpSpPr>
          <a:xfrm>
            <a:off x="-4572" y="-4572"/>
            <a:ext cx="9141460" cy="1010919"/>
            <a:chOff x="-4572" y="-4572"/>
            <a:chExt cx="9141460" cy="1010919"/>
          </a:xfrm>
          <a:solidFill>
            <a:srgbClr val="0070C0"/>
          </a:solidFill>
        </p:grpSpPr>
        <p:sp>
          <p:nvSpPr>
            <p:cNvPr id="5" name="object 5">
              <a:extLst>
                <a:ext uri="{FF2B5EF4-FFF2-40B4-BE49-F238E27FC236}">
                  <a16:creationId xmlns:a16="http://schemas.microsoft.com/office/drawing/2014/main" id="{A669EA2E-C523-DAA1-D04B-1CAB8C7A4135}"/>
                </a:ext>
              </a:extLst>
            </p:cNvPr>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6" name="object 6">
              <a:extLst>
                <a:ext uri="{FF2B5EF4-FFF2-40B4-BE49-F238E27FC236}">
                  <a16:creationId xmlns:a16="http://schemas.microsoft.com/office/drawing/2014/main" id="{43866FAA-BCA8-79A2-751C-821B08F01EBB}"/>
                </a:ext>
              </a:extLst>
            </p:cNvPr>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7" name="object 7">
              <a:extLst>
                <a:ext uri="{FF2B5EF4-FFF2-40B4-BE49-F238E27FC236}">
                  <a16:creationId xmlns:a16="http://schemas.microsoft.com/office/drawing/2014/main" id="{CBD11709-FA31-01F5-65FC-B283F631F96F}"/>
                </a:ext>
              </a:extLst>
            </p:cNvPr>
            <p:cNvPicPr/>
            <p:nvPr/>
          </p:nvPicPr>
          <p:blipFill>
            <a:blip r:embed="rId2" cstate="print"/>
            <a:stretch>
              <a:fillRect/>
            </a:stretch>
          </p:blipFill>
          <p:spPr>
            <a:xfrm>
              <a:off x="312420" y="188976"/>
              <a:ext cx="2438399" cy="510539"/>
            </a:xfrm>
            <a:prstGeom prst="rect">
              <a:avLst/>
            </a:prstGeom>
            <a:grpFill/>
          </p:spPr>
        </p:pic>
      </p:grpSp>
      <p:sp>
        <p:nvSpPr>
          <p:cNvPr id="8" name="object 8">
            <a:extLst>
              <a:ext uri="{FF2B5EF4-FFF2-40B4-BE49-F238E27FC236}">
                <a16:creationId xmlns:a16="http://schemas.microsoft.com/office/drawing/2014/main" id="{64D79E72-5BA3-4C20-5B66-0584CEB228FB}"/>
              </a:ext>
            </a:extLst>
          </p:cNvPr>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9" name="Title 8">
            <a:extLst>
              <a:ext uri="{FF2B5EF4-FFF2-40B4-BE49-F238E27FC236}">
                <a16:creationId xmlns:a16="http://schemas.microsoft.com/office/drawing/2014/main" id="{E9419A99-DC90-2166-9F70-EF9A69F7B212}"/>
              </a:ext>
            </a:extLst>
          </p:cNvPr>
          <p:cNvSpPr txBox="1">
            <a:spLocks noGrp="1"/>
          </p:cNvSpPr>
          <p:nvPr>
            <p:ph type="title" idx="4294967295"/>
          </p:nvPr>
        </p:nvSpPr>
        <p:spPr>
          <a:xfrm>
            <a:off x="2448400" y="1267321"/>
            <a:ext cx="423513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rial" panose="020B0604020202020204" pitchFamily="34" charset="0"/>
                <a:ea typeface="+mn-ea"/>
                <a:cs typeface="+mn-cs"/>
              </a:rPr>
              <a:t>Program Enhancements</a:t>
            </a:r>
          </a:p>
        </p:txBody>
      </p:sp>
      <p:sp>
        <p:nvSpPr>
          <p:cNvPr id="3" name="TextBox 2">
            <a:extLst>
              <a:ext uri="{FF2B5EF4-FFF2-40B4-BE49-F238E27FC236}">
                <a16:creationId xmlns:a16="http://schemas.microsoft.com/office/drawing/2014/main" id="{05B6542C-F667-513E-EF43-C612EBD42CC5}"/>
              </a:ext>
            </a:extLst>
          </p:cNvPr>
          <p:cNvSpPr txBox="1"/>
          <p:nvPr/>
        </p:nvSpPr>
        <p:spPr>
          <a:xfrm>
            <a:off x="565467" y="1828800"/>
            <a:ext cx="6496208" cy="3477875"/>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latin typeface="Arial" panose="020B0604020202020204" pitchFamily="34" charset="0"/>
              </a:rPr>
              <a:t>Provide Annual Workshops for Pool and Spa Operators, Owners, and HOAs</a:t>
            </a:r>
          </a:p>
          <a:p>
            <a:pPr marL="285750" indent="-285750">
              <a:buFont typeface="Courier New" panose="02070309020205020404" pitchFamily="49" charset="0"/>
              <a:buChar char="o"/>
            </a:pPr>
            <a:r>
              <a:rPr lang="en-US" sz="2000" dirty="0">
                <a:latin typeface="Arial" panose="020B0604020202020204" pitchFamily="34" charset="0"/>
              </a:rPr>
              <a:t>Added tracking features in the current data management systems to track pool equipment to help pool service companies</a:t>
            </a:r>
          </a:p>
          <a:p>
            <a:pPr marL="285750" indent="-285750">
              <a:buFont typeface="Courier New" panose="02070309020205020404" pitchFamily="49" charset="0"/>
              <a:buChar char="o"/>
            </a:pPr>
            <a:r>
              <a:rPr lang="en-US" sz="2000" dirty="0">
                <a:latin typeface="Arial" panose="020B0604020202020204" pitchFamily="34" charset="0"/>
              </a:rPr>
              <a:t>Comprehensive program reviews</a:t>
            </a:r>
          </a:p>
          <a:p>
            <a:pPr marL="285750" indent="-285750">
              <a:buFont typeface="Courier New" panose="02070309020205020404" pitchFamily="49" charset="0"/>
              <a:buChar char="o"/>
            </a:pPr>
            <a:r>
              <a:rPr lang="en-US" sz="2000" dirty="0">
                <a:latin typeface="Arial" panose="020B0604020202020204" pitchFamily="34" charset="0"/>
              </a:rPr>
              <a:t>Online payments</a:t>
            </a:r>
          </a:p>
          <a:p>
            <a:pPr marL="285750" indent="-285750">
              <a:buFont typeface="Courier New" panose="02070309020205020404" pitchFamily="49" charset="0"/>
              <a:buChar char="o"/>
            </a:pPr>
            <a:r>
              <a:rPr lang="en-US" sz="2000" dirty="0">
                <a:latin typeface="Arial" panose="020B0604020202020204" pitchFamily="34" charset="0"/>
              </a:rPr>
              <a:t>Use GIS for resource deployment</a:t>
            </a:r>
          </a:p>
          <a:p>
            <a:pPr marL="285750" indent="-285750">
              <a:buFont typeface="Courier New" panose="02070309020205020404" pitchFamily="49" charset="0"/>
              <a:buChar char="o"/>
            </a:pPr>
            <a:r>
              <a:rPr lang="en-US" sz="2000" dirty="0">
                <a:latin typeface="Arial" panose="020B0604020202020204" pitchFamily="34" charset="0"/>
              </a:rPr>
              <a:t>Use of technology</a:t>
            </a:r>
          </a:p>
          <a:p>
            <a:pPr marL="285750" indent="-285750">
              <a:buFont typeface="Courier New" panose="02070309020205020404" pitchFamily="49" charset="0"/>
              <a:buChar char="o"/>
            </a:pPr>
            <a:r>
              <a:rPr lang="en-US" sz="2000" dirty="0">
                <a:latin typeface="Arial" panose="020B0604020202020204" pitchFamily="34" charset="0"/>
              </a:rPr>
              <a:t>Emailing of reports</a:t>
            </a:r>
          </a:p>
          <a:p>
            <a:pPr marL="285750" indent="-285750">
              <a:buFont typeface="Courier New" panose="02070309020205020404" pitchFamily="49" charset="0"/>
              <a:buChar char="o"/>
            </a:pPr>
            <a:r>
              <a:rPr lang="en-US" sz="2000" dirty="0">
                <a:latin typeface="Arial" panose="020B0604020202020204" pitchFamily="34" charset="0"/>
              </a:rPr>
              <a:t>Home to field inspections to reduce office time</a:t>
            </a:r>
          </a:p>
        </p:txBody>
      </p:sp>
    </p:spTree>
    <p:extLst>
      <p:ext uri="{BB962C8B-B14F-4D97-AF65-F5344CB8AC3E}">
        <p14:creationId xmlns:p14="http://schemas.microsoft.com/office/powerpoint/2010/main" val="64597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09073-4BA4-5F5C-3771-47693254AB83}"/>
            </a:ext>
          </a:extLst>
        </p:cNvPr>
        <p:cNvGrpSpPr/>
        <p:nvPr/>
      </p:nvGrpSpPr>
      <p:grpSpPr>
        <a:xfrm>
          <a:off x="0" y="0"/>
          <a:ext cx="0" cy="0"/>
          <a:chOff x="0" y="0"/>
          <a:chExt cx="0" cy="0"/>
        </a:xfrm>
      </p:grpSpPr>
      <p:grpSp>
        <p:nvGrpSpPr>
          <p:cNvPr id="4" name="object 4" descr="Title Sacramento County Environmental Management Department.">
            <a:extLst>
              <a:ext uri="{FF2B5EF4-FFF2-40B4-BE49-F238E27FC236}">
                <a16:creationId xmlns:a16="http://schemas.microsoft.com/office/drawing/2014/main" id="{72864709-C2FB-BF42-9615-02571EEF707C}"/>
              </a:ext>
            </a:extLst>
          </p:cNvPr>
          <p:cNvGrpSpPr/>
          <p:nvPr/>
        </p:nvGrpSpPr>
        <p:grpSpPr>
          <a:xfrm>
            <a:off x="-4572" y="-4572"/>
            <a:ext cx="9141460" cy="1010919"/>
            <a:chOff x="-4572" y="-4572"/>
            <a:chExt cx="9141460" cy="1010919"/>
          </a:xfrm>
          <a:solidFill>
            <a:srgbClr val="0070C0"/>
          </a:solidFill>
        </p:grpSpPr>
        <p:sp>
          <p:nvSpPr>
            <p:cNvPr id="5" name="object 5">
              <a:extLst>
                <a:ext uri="{FF2B5EF4-FFF2-40B4-BE49-F238E27FC236}">
                  <a16:creationId xmlns:a16="http://schemas.microsoft.com/office/drawing/2014/main" id="{A4542A87-E01F-7792-BCBE-1A3BBB6E48A6}"/>
                </a:ext>
              </a:extLst>
            </p:cNvPr>
            <p:cNvSpPr/>
            <p:nvPr/>
          </p:nvSpPr>
          <p:spPr>
            <a:xfrm>
              <a:off x="0" y="0"/>
              <a:ext cx="9131935" cy="1001394"/>
            </a:xfrm>
            <a:custGeom>
              <a:avLst/>
              <a:gdLst/>
              <a:ahLst/>
              <a:cxnLst/>
              <a:rect l="l" t="t" r="r" b="b"/>
              <a:pathLst>
                <a:path w="9131935" h="1001394">
                  <a:moveTo>
                    <a:pt x="9131808" y="0"/>
                  </a:moveTo>
                  <a:lnTo>
                    <a:pt x="0" y="0"/>
                  </a:lnTo>
                  <a:lnTo>
                    <a:pt x="0" y="1001267"/>
                  </a:lnTo>
                  <a:lnTo>
                    <a:pt x="9131808" y="1001267"/>
                  </a:lnTo>
                  <a:lnTo>
                    <a:pt x="9131808" y="0"/>
                  </a:lnTo>
                  <a:close/>
                </a:path>
              </a:pathLst>
            </a:custGeom>
            <a:grpFill/>
          </p:spPr>
          <p:txBody>
            <a:bodyPr wrap="square" lIns="0" tIns="0" rIns="0" bIns="0" rtlCol="0"/>
            <a:lstStyle/>
            <a:p>
              <a:endParaRPr/>
            </a:p>
          </p:txBody>
        </p:sp>
        <p:sp>
          <p:nvSpPr>
            <p:cNvPr id="6" name="object 6">
              <a:extLst>
                <a:ext uri="{FF2B5EF4-FFF2-40B4-BE49-F238E27FC236}">
                  <a16:creationId xmlns:a16="http://schemas.microsoft.com/office/drawing/2014/main" id="{FBA77C08-BE3D-A6C4-1A61-877E5DC62D7E}"/>
                </a:ext>
              </a:extLst>
            </p:cNvPr>
            <p:cNvSpPr/>
            <p:nvPr/>
          </p:nvSpPr>
          <p:spPr>
            <a:xfrm>
              <a:off x="0" y="0"/>
              <a:ext cx="9131935" cy="1001394"/>
            </a:xfrm>
            <a:custGeom>
              <a:avLst/>
              <a:gdLst/>
              <a:ahLst/>
              <a:cxnLst/>
              <a:rect l="l" t="t" r="r" b="b"/>
              <a:pathLst>
                <a:path w="9131935" h="1001394">
                  <a:moveTo>
                    <a:pt x="0" y="0"/>
                  </a:moveTo>
                  <a:lnTo>
                    <a:pt x="9131808" y="0"/>
                  </a:lnTo>
                  <a:lnTo>
                    <a:pt x="9131808" y="1001268"/>
                  </a:lnTo>
                  <a:lnTo>
                    <a:pt x="0" y="1001268"/>
                  </a:lnTo>
                  <a:lnTo>
                    <a:pt x="0" y="0"/>
                  </a:lnTo>
                  <a:close/>
                </a:path>
              </a:pathLst>
            </a:custGeom>
            <a:grpFill/>
            <a:ln w="9144">
              <a:solidFill>
                <a:srgbClr val="000000"/>
              </a:solidFill>
            </a:ln>
          </p:spPr>
          <p:txBody>
            <a:bodyPr wrap="square" lIns="0" tIns="0" rIns="0" bIns="0" rtlCol="0"/>
            <a:lstStyle/>
            <a:p>
              <a:endParaRPr/>
            </a:p>
          </p:txBody>
        </p:sp>
        <p:pic>
          <p:nvPicPr>
            <p:cNvPr id="7" name="object 7">
              <a:extLst>
                <a:ext uri="{FF2B5EF4-FFF2-40B4-BE49-F238E27FC236}">
                  <a16:creationId xmlns:a16="http://schemas.microsoft.com/office/drawing/2014/main" id="{01DC84E0-185A-9F3B-7E9A-1B611114D589}"/>
                </a:ext>
              </a:extLst>
            </p:cNvPr>
            <p:cNvPicPr/>
            <p:nvPr/>
          </p:nvPicPr>
          <p:blipFill>
            <a:blip r:embed="rId2" cstate="print"/>
            <a:stretch>
              <a:fillRect/>
            </a:stretch>
          </p:blipFill>
          <p:spPr>
            <a:xfrm>
              <a:off x="312420" y="188976"/>
              <a:ext cx="2438399" cy="510539"/>
            </a:xfrm>
            <a:prstGeom prst="rect">
              <a:avLst/>
            </a:prstGeom>
            <a:grpFill/>
          </p:spPr>
        </p:pic>
      </p:grpSp>
      <p:sp>
        <p:nvSpPr>
          <p:cNvPr id="8" name="object 8">
            <a:extLst>
              <a:ext uri="{FF2B5EF4-FFF2-40B4-BE49-F238E27FC236}">
                <a16:creationId xmlns:a16="http://schemas.microsoft.com/office/drawing/2014/main" id="{5A76AE9D-F2F0-17B6-24A6-58431E86F78C}"/>
              </a:ext>
            </a:extLst>
          </p:cNvPr>
          <p:cNvSpPr txBox="1"/>
          <p:nvPr/>
        </p:nvSpPr>
        <p:spPr>
          <a:xfrm>
            <a:off x="383540" y="685736"/>
            <a:ext cx="377444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Century Gothic"/>
                <a:cs typeface="Century Gothic"/>
              </a:rPr>
              <a:t>Environmental</a:t>
            </a:r>
            <a:r>
              <a:rPr sz="1400" spc="409" dirty="0">
                <a:solidFill>
                  <a:srgbClr val="FFFFFF"/>
                </a:solidFill>
                <a:latin typeface="Century Gothic"/>
                <a:cs typeface="Century Gothic"/>
              </a:rPr>
              <a:t> </a:t>
            </a:r>
            <a:r>
              <a:rPr sz="1400" dirty="0">
                <a:solidFill>
                  <a:srgbClr val="FFFFFF"/>
                </a:solidFill>
                <a:latin typeface="Century Gothic"/>
                <a:cs typeface="Century Gothic"/>
              </a:rPr>
              <a:t>Management</a:t>
            </a:r>
            <a:r>
              <a:rPr sz="1400" spc="465" dirty="0">
                <a:solidFill>
                  <a:srgbClr val="FFFFFF"/>
                </a:solidFill>
                <a:latin typeface="Century Gothic"/>
                <a:cs typeface="Century Gothic"/>
              </a:rPr>
              <a:t> </a:t>
            </a:r>
            <a:r>
              <a:rPr sz="1400" spc="-10" dirty="0">
                <a:solidFill>
                  <a:srgbClr val="FFFFFF"/>
                </a:solidFill>
                <a:latin typeface="Century Gothic"/>
                <a:cs typeface="Century Gothic"/>
              </a:rPr>
              <a:t>Department</a:t>
            </a:r>
            <a:endParaRPr sz="1400">
              <a:latin typeface="Century Gothic"/>
              <a:cs typeface="Century Gothic"/>
            </a:endParaRPr>
          </a:p>
        </p:txBody>
      </p:sp>
      <p:sp>
        <p:nvSpPr>
          <p:cNvPr id="9" name="Title 8">
            <a:extLst>
              <a:ext uri="{FF2B5EF4-FFF2-40B4-BE49-F238E27FC236}">
                <a16:creationId xmlns:a16="http://schemas.microsoft.com/office/drawing/2014/main" id="{34073804-33D0-362F-FB50-2485B233669E}"/>
              </a:ext>
            </a:extLst>
          </p:cNvPr>
          <p:cNvSpPr txBox="1">
            <a:spLocks noGrp="1"/>
          </p:cNvSpPr>
          <p:nvPr>
            <p:ph type="title" idx="4294967295"/>
          </p:nvPr>
        </p:nvSpPr>
        <p:spPr>
          <a:xfrm>
            <a:off x="1441766" y="1421891"/>
            <a:ext cx="678783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rial" panose="020B0604020202020204" pitchFamily="34" charset="0"/>
                <a:ea typeface="+mn-ea"/>
                <a:cs typeface="+mn-cs"/>
              </a:rPr>
              <a:t>Proposed Recreational Health Fee Schedule</a:t>
            </a:r>
          </a:p>
        </p:txBody>
      </p:sp>
      <p:sp>
        <p:nvSpPr>
          <p:cNvPr id="11" name="TextBox 10">
            <a:extLst>
              <a:ext uri="{FF2B5EF4-FFF2-40B4-BE49-F238E27FC236}">
                <a16:creationId xmlns:a16="http://schemas.microsoft.com/office/drawing/2014/main" id="{E65FA630-BC09-24EF-1A49-A0BFC4F0BB87}"/>
              </a:ext>
            </a:extLst>
          </p:cNvPr>
          <p:cNvSpPr txBox="1"/>
          <p:nvPr/>
        </p:nvSpPr>
        <p:spPr>
          <a:xfrm>
            <a:off x="424180" y="6018375"/>
            <a:ext cx="74676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panose="020B0604020202020204" pitchFamily="34" charset="0"/>
              </a:rPr>
              <a:t>*Fees are adjusted based on US Western Consumer Price Index which is at 2.9%</a:t>
            </a:r>
          </a:p>
        </p:txBody>
      </p:sp>
      <p:graphicFrame>
        <p:nvGraphicFramePr>
          <p:cNvPr id="3" name="Table 2">
            <a:extLst>
              <a:ext uri="{FF2B5EF4-FFF2-40B4-BE49-F238E27FC236}">
                <a16:creationId xmlns:a16="http://schemas.microsoft.com/office/drawing/2014/main" id="{90B080C9-2308-02D5-0C4D-92825BFDDA7B}"/>
              </a:ext>
            </a:extLst>
          </p:cNvPr>
          <p:cNvGraphicFramePr>
            <a:graphicFrameLocks noGrp="1"/>
          </p:cNvGraphicFramePr>
          <p:nvPr>
            <p:extLst>
              <p:ext uri="{D42A27DB-BD31-4B8C-83A1-F6EECF244321}">
                <p14:modId xmlns:p14="http://schemas.microsoft.com/office/powerpoint/2010/main" val="2584661819"/>
              </p:ext>
            </p:extLst>
          </p:nvPr>
        </p:nvGraphicFramePr>
        <p:xfrm>
          <a:off x="464363" y="2242498"/>
          <a:ext cx="7916826" cy="2768215"/>
        </p:xfrm>
        <a:graphic>
          <a:graphicData uri="http://schemas.openxmlformats.org/drawingml/2006/table">
            <a:tbl>
              <a:tblPr firstRow="1" bandRow="1">
                <a:effectLst/>
                <a:tableStyleId>{5C22544A-7EE6-4342-B048-85BDC9FD1C3A}</a:tableStyleId>
              </a:tblPr>
              <a:tblGrid>
                <a:gridCol w="4402885">
                  <a:extLst>
                    <a:ext uri="{9D8B030D-6E8A-4147-A177-3AD203B41FA5}">
                      <a16:colId xmlns:a16="http://schemas.microsoft.com/office/drawing/2014/main" val="235941427"/>
                    </a:ext>
                  </a:extLst>
                </a:gridCol>
                <a:gridCol w="1505975">
                  <a:extLst>
                    <a:ext uri="{9D8B030D-6E8A-4147-A177-3AD203B41FA5}">
                      <a16:colId xmlns:a16="http://schemas.microsoft.com/office/drawing/2014/main" val="617450367"/>
                    </a:ext>
                  </a:extLst>
                </a:gridCol>
                <a:gridCol w="2007966">
                  <a:extLst>
                    <a:ext uri="{9D8B030D-6E8A-4147-A177-3AD203B41FA5}">
                      <a16:colId xmlns:a16="http://schemas.microsoft.com/office/drawing/2014/main" val="3894007625"/>
                    </a:ext>
                  </a:extLst>
                </a:gridCol>
              </a:tblGrid>
              <a:tr h="272103">
                <a:tc>
                  <a:txBody>
                    <a:bodyPr/>
                    <a:lstStyle/>
                    <a:p>
                      <a:pPr algn="ctr"/>
                      <a:r>
                        <a:rPr lang="en-US" sz="1600" b="0" dirty="0">
                          <a:solidFill>
                            <a:schemeClr val="tx1"/>
                          </a:solidFill>
                          <a:latin typeface="Arial" panose="020B0604020202020204" pitchFamily="34" charset="0"/>
                        </a:rPr>
                        <a:t>Fee Description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rPr>
                        <a:t>Current Fee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rPr>
                        <a:t>Effective July 1, 2026</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76479013"/>
                  </a:ext>
                </a:extLst>
              </a:tr>
              <a:tr h="268855">
                <a:tc>
                  <a:txBody>
                    <a:bodyPr/>
                    <a:lstStyle/>
                    <a:p>
                      <a:pPr lvl="0" algn="l" fontAlgn="b"/>
                      <a:r>
                        <a:rPr lang="en-US" sz="1600" u="none" strike="noStrike" dirty="0">
                          <a:effectLst/>
                          <a:latin typeface="Arial" panose="020B0604020202020204" pitchFamily="34" charset="0"/>
                        </a:rPr>
                        <a:t> Recreational Health Permit – Pool </a:t>
                      </a:r>
                      <a:endParaRPr lang="en-US"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Arial" panose="020B0604020202020204" pitchFamily="34" charset="0"/>
                        </a:rPr>
                        <a:t>$ 700</a:t>
                      </a:r>
                      <a:endParaRPr lang="en-US"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Arial" panose="020B0604020202020204" pitchFamily="34" charset="0"/>
                        </a:rPr>
                        <a:t>$ 720</a:t>
                      </a:r>
                      <a:endParaRPr lang="en-US"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79839933"/>
                  </a:ext>
                </a:extLst>
              </a:tr>
              <a:tr h="243317">
                <a:tc>
                  <a:txBody>
                    <a:bodyPr/>
                    <a:lstStyle/>
                    <a:p>
                      <a:pPr lvl="0" algn="l" fontAlgn="b"/>
                      <a:r>
                        <a:rPr lang="en-US" sz="1600" u="none" strike="noStrike" dirty="0">
                          <a:effectLst/>
                          <a:latin typeface="Arial" panose="020B0604020202020204" pitchFamily="34" charset="0"/>
                        </a:rPr>
                        <a:t> Recreational Health Permit – Spa </a:t>
                      </a:r>
                      <a:endParaRPr lang="en-US"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Arial" panose="020B0604020202020204" pitchFamily="34" charset="0"/>
                        </a:rPr>
                        <a:t> $ 638</a:t>
                      </a:r>
                      <a:endParaRPr lang="en-US"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Arial" panose="020B0604020202020204" pitchFamily="34" charset="0"/>
                        </a:rPr>
                        <a:t>$ 657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618548518"/>
                  </a:ext>
                </a:extLst>
              </a:tr>
              <a:tr h="243317">
                <a:tc>
                  <a:txBody>
                    <a:bodyPr/>
                    <a:lstStyle/>
                    <a:p>
                      <a:pPr lvl="0" algn="l"/>
                      <a:r>
                        <a:rPr lang="en-US" sz="1600" dirty="0">
                          <a:latin typeface="Arial" panose="020B0604020202020204" pitchFamily="34" charset="0"/>
                        </a:rPr>
                        <a:t>Swimming Pool on</a:t>
                      </a:r>
                      <a:r>
                        <a:rPr lang="en-US" sz="1600" baseline="0" dirty="0">
                          <a:latin typeface="Arial" panose="020B0604020202020204" pitchFamily="34" charset="0"/>
                        </a:rPr>
                        <a:t> Single Recirculating System</a:t>
                      </a:r>
                      <a:endParaRPr lang="en-US" sz="1600" dirty="0">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Arial" panose="020B0604020202020204" pitchFamily="34" charset="0"/>
                        </a:rPr>
                        <a:t>$ 700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Arial" panose="020B0604020202020204" pitchFamily="34" charset="0"/>
                        </a:rPr>
                        <a:t>$ 720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23022819"/>
                  </a:ext>
                </a:extLst>
              </a:tr>
              <a:tr h="296833">
                <a:tc>
                  <a:txBody>
                    <a:bodyPr/>
                    <a:lstStyle/>
                    <a:p>
                      <a:r>
                        <a:rPr lang="en-US" sz="1600" dirty="0">
                          <a:latin typeface="Arial" panose="020B0604020202020204" pitchFamily="34" charset="0"/>
                        </a:rPr>
                        <a:t>Recreational</a:t>
                      </a:r>
                      <a:r>
                        <a:rPr lang="en-US" sz="1600" baseline="0" dirty="0">
                          <a:latin typeface="Arial" panose="020B0604020202020204" pitchFamily="34" charset="0"/>
                        </a:rPr>
                        <a:t> Health Permit – Wading Pool</a:t>
                      </a:r>
                      <a:endParaRPr lang="en-US" sz="1600" dirty="0">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Arial" panose="020B0604020202020204" pitchFamily="34" charset="0"/>
                        </a:rPr>
                        <a:t>$ 494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Arial" panose="020B0604020202020204" pitchFamily="34" charset="0"/>
                        </a:rPr>
                        <a:t>$ 508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955978807"/>
                  </a:ext>
                </a:extLst>
              </a:tr>
              <a:tr h="243317">
                <a:tc>
                  <a:txBody>
                    <a:bodyPr/>
                    <a:lstStyle/>
                    <a:p>
                      <a:r>
                        <a:rPr lang="en-US" sz="1600" dirty="0">
                          <a:latin typeface="Arial" panose="020B0604020202020204" pitchFamily="34" charset="0"/>
                        </a:rPr>
                        <a:t>Spray Grounds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Arial" panose="020B0604020202020204" pitchFamily="34" charset="0"/>
                        </a:rPr>
                        <a:t>$</a:t>
                      </a:r>
                      <a:r>
                        <a:rPr lang="en-US" sz="1600" baseline="0" dirty="0">
                          <a:latin typeface="Arial" panose="020B0604020202020204" pitchFamily="34" charset="0"/>
                        </a:rPr>
                        <a:t> 432</a:t>
                      </a:r>
                      <a:endParaRPr lang="en-US" sz="1600" dirty="0">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Arial" panose="020B0604020202020204" pitchFamily="34" charset="0"/>
                        </a:rPr>
                        <a:t>$ 445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931429513"/>
                  </a:ext>
                </a:extLst>
              </a:tr>
              <a:tr h="243317">
                <a:tc>
                  <a:txBody>
                    <a:bodyPr/>
                    <a:lstStyle/>
                    <a:p>
                      <a:r>
                        <a:rPr lang="en-US" sz="1600" dirty="0">
                          <a:latin typeface="Arial" panose="020B0604020202020204" pitchFamily="34" charset="0"/>
                        </a:rPr>
                        <a:t>Temporarily Inactive 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Arial" panose="020B0604020202020204" pitchFamily="34" charset="0"/>
                        </a:rPr>
                        <a:t>$ 212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Arial" panose="020B0604020202020204" pitchFamily="34" charset="0"/>
                        </a:rPr>
                        <a:t>$ 218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600249539"/>
                  </a:ext>
                </a:extLst>
              </a:tr>
            </a:tbl>
          </a:graphicData>
        </a:graphic>
      </p:graphicFrame>
    </p:spTree>
    <p:extLst>
      <p:ext uri="{BB962C8B-B14F-4D97-AF65-F5344CB8AC3E}">
        <p14:creationId xmlns:p14="http://schemas.microsoft.com/office/powerpoint/2010/main" val="58490795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DB024D75E4F34884279265BDC3F91D" ma:contentTypeVersion="14" ma:contentTypeDescription="Create a new document." ma:contentTypeScope="" ma:versionID="51868eb51dec20a442039d880c38f802">
  <xsd:schema xmlns:xsd="http://www.w3.org/2001/XMLSchema" xmlns:xs="http://www.w3.org/2001/XMLSchema" xmlns:p="http://schemas.microsoft.com/office/2006/metadata/properties" xmlns:ns2="b3cb70b8-acdc-4da1-842c-8d1055a48e19" xmlns:ns3="11cba8c2-896b-4b2f-a5cf-5e73b5e1e3a5" targetNamespace="http://schemas.microsoft.com/office/2006/metadata/properties" ma:root="true" ma:fieldsID="6d515856d1f09529b5640f284aee30ba" ns2:_="" ns3:_="">
    <xsd:import namespace="b3cb70b8-acdc-4da1-842c-8d1055a48e19"/>
    <xsd:import namespace="11cba8c2-896b-4b2f-a5cf-5e73b5e1e3a5"/>
    <xsd:element name="properties">
      <xsd:complexType>
        <xsd:sequence>
          <xsd:element name="documentManagement">
            <xsd:complexType>
              <xsd:all>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b70b8-acdc-4da1-842c-8d1055a48e19" elementFormDefault="qualified">
    <xsd:import namespace="http://schemas.microsoft.com/office/2006/documentManagement/types"/>
    <xsd:import namespace="http://schemas.microsoft.com/office/infopath/2007/PartnerControls"/>
    <xsd:element name="MediaServiceFastMetadata" ma:index="8" nillable="true" ma:displayName="MediaServiceFastMetadata" ma:hidden="true" ma:internalName="MediaServiceFastMetadata" ma:readOnly="true">
      <xsd:simpleType>
        <xsd:restriction base="dms:Note"/>
      </xsd:simpleType>
    </xsd:element>
    <xsd:element name="MediaServiceObjectDetectorVersions" ma:index="9" nillable="true" ma:displayName="MediaServiceObjectDetectorVersions" ma:hidden="true" ma:indexed="true" ma:internalName="MediaServiceObjectDetectorVersions" ma:readOnly="true">
      <xsd:simpleType>
        <xsd:restriction base="dms:Text"/>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98c877-21d6-4d2f-ae8b-1e560ecaa81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Metadata" ma:index="21" nillable="true" ma:displayName="MediaServiceMetadata" ma:hidden="true" ma:internalName="MediaService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cba8c2-896b-4b2f-a5cf-5e73b5e1e3a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f6179b-be0b-41ae-8093-d8b1fb4ce6a1}" ma:internalName="TaxCatchAll" ma:showField="CatchAllData" ma:web="11cba8c2-896b-4b2f-a5cf-5e73b5e1e3a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33D50016F05F0942A13FD22570CE8AFE" ma:contentTypeVersion="2" ma:contentTypeDescription="Create a new document." ma:contentTypeScope="" ma:versionID="6532c086e65d20ed46e62194708c609a">
  <xsd:schema xmlns:xsd="http://www.w3.org/2001/XMLSchema" xmlns:xs="http://www.w3.org/2001/XMLSchema" xmlns:p="http://schemas.microsoft.com/office/2006/metadata/properties" xmlns:ns1="http://schemas.microsoft.com/sharepoint/v3" targetNamespace="http://schemas.microsoft.com/office/2006/metadata/properties" ma:root="true" ma:fieldsID="18623f1c1f06a6864f74772fcc109f8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B2E58F-C687-48E2-9A77-7375A4B6B419}">
  <ds:schemaRefs>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b3cb70b8-acdc-4da1-842c-8d1055a48e19"/>
    <ds:schemaRef ds:uri="http://schemas.microsoft.com/office/2006/metadata/properties"/>
    <ds:schemaRef ds:uri="http://www.w3.org/XML/1998/namespace"/>
    <ds:schemaRef ds:uri="11cba8c2-896b-4b2f-a5cf-5e73b5e1e3a5"/>
  </ds:schemaRefs>
</ds:datastoreItem>
</file>

<file path=customXml/itemProps2.xml><?xml version="1.0" encoding="utf-8"?>
<ds:datastoreItem xmlns:ds="http://schemas.openxmlformats.org/officeDocument/2006/customXml" ds:itemID="{2E25D9A4-CF25-497D-B2BC-880E9986B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b70b8-acdc-4da1-842c-8d1055a48e19"/>
    <ds:schemaRef ds:uri="11cba8c2-896b-4b2f-a5cf-5e73b5e1e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5EEC6F-5782-46EE-B4E5-312BE82FE0E4}"/>
</file>

<file path=customXml/itemProps4.xml><?xml version="1.0" encoding="utf-8"?>
<ds:datastoreItem xmlns:ds="http://schemas.openxmlformats.org/officeDocument/2006/customXml" ds:itemID="{3EA6AB56-168F-45F2-9D87-3ECEC71CE73D}">
  <ds:schemaRefs>
    <ds:schemaRef ds:uri="http://schemas.microsoft.com/sharepoint/v3/contenttype/forms"/>
  </ds:schemaRefs>
</ds:datastoreItem>
</file>

<file path=docMetadata/LabelInfo.xml><?xml version="1.0" encoding="utf-8"?>
<clbl:labelList xmlns:clbl="http://schemas.microsoft.com/office/2020/mipLabelMetadata">
  <clbl:label id="{c13dd1c7-22d1-431c-a46c-2d140b414506}" enabled="1" method="Standard" siteId="{2b077431-a3b0-4b1c-bb77-f66a1132daa2}" removed="0"/>
</clbl:labelList>
</file>

<file path=docProps/app.xml><?xml version="1.0" encoding="utf-8"?>
<Properties xmlns="http://schemas.openxmlformats.org/officeDocument/2006/extended-properties" xmlns:vt="http://schemas.openxmlformats.org/officeDocument/2006/docPropsVTypes">
  <Template>TM03457475[[fn=Frame]]</Template>
  <TotalTime>1485</TotalTime>
  <Words>559</Words>
  <Application>Microsoft Office PowerPoint</Application>
  <PresentationFormat>On-screen Show (4:3)</PresentationFormat>
  <Paragraphs>100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Century Gothic</vt:lpstr>
      <vt:lpstr>Corbel</vt:lpstr>
      <vt:lpstr>Courier New</vt:lpstr>
      <vt:lpstr>Times New Roman</vt:lpstr>
      <vt:lpstr>Wingdings</vt:lpstr>
      <vt:lpstr>Wingdings 2</vt:lpstr>
      <vt:lpstr>Frame</vt:lpstr>
      <vt:lpstr>Special Fund Department- 100% Fee Supported - $21 Million Budget Conducted 27,000 Countywide Inspections in FY 2025 114 FTE Specially Trained, Registered Environmental Health Specialists and Support Staff 31 Programs</vt:lpstr>
      <vt:lpstr>FY 2026 - FY 2027 Recreational Health  Fee Proposal Outreach</vt:lpstr>
      <vt:lpstr>Smoking Control </vt:lpstr>
      <vt:lpstr>Swimming pools and spas can be sources of diseases such as Giardia, Cryptosporidium, Pseudomonas and Legionella. These are also areas where injuries such as slips, falls, accidental entrapment and drowning can occur, if public pools and spas are not properly maintained and monitored. </vt:lpstr>
      <vt:lpstr>PowerPoint Presentation</vt:lpstr>
      <vt:lpstr>Recreational Health Program</vt:lpstr>
      <vt:lpstr>Recreational Health Cost Recovery</vt:lpstr>
      <vt:lpstr>Program Enhancements</vt:lpstr>
      <vt:lpstr>Proposed Recreational Health Fee Schedule</vt:lpstr>
      <vt:lpstr>Visit our website at EMD.saccounty.gov</vt:lpstr>
    </vt:vector>
  </TitlesOfParts>
  <Company>County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AielloK</dc:creator>
  <cp:lastModifiedBy>Villareal. Rolando</cp:lastModifiedBy>
  <cp:revision>139</cp:revision>
  <dcterms:created xsi:type="dcterms:W3CDTF">2023-05-17T20:34:28Z</dcterms:created>
  <dcterms:modified xsi:type="dcterms:W3CDTF">2026-02-10T18:30:20Z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2021-02-01T00:00:00Z</vt:filetime>
  </property>
  <property fmtid="{D5CDD505-2E9C-101B-9397-08002B2CF9AE}" pid="3" name="Creator">
    <vt:lpwstr>Acrobat PDFMaker 20 for PowerPoint</vt:lpwstr>
  </property>
  <property fmtid="{D5CDD505-2E9C-101B-9397-08002B2CF9AE}" pid="4" name="LastSaved">
    <vt:filetime>2023-05-17T00:00:00Z</vt:filetime>
  </property>
  <property fmtid="{D5CDD505-2E9C-101B-9397-08002B2CF9AE}" pid="5" name="Producer">
    <vt:lpwstr>Adobe PDF Library 20.13.106</vt:lpwstr>
  </property>
  <property fmtid="{D5CDD505-2E9C-101B-9397-08002B2CF9AE}" pid="6" name="ContentTypeId">
    <vt:lpwstr>0x01010033D50016F05F0942A13FD22570CE8AFE</vt:lpwstr>
  </property>
  <property fmtid="{D5CDD505-2E9C-101B-9397-08002B2CF9AE}" pid="7" name="MediaServiceImageTags">
    <vt:lpwstr/>
  </property>
</Properties>
</file>