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79" r:id="rId5"/>
  </p:sldMasterIdLst>
  <p:sldIdLst>
    <p:sldId id="296" r:id="rId6"/>
    <p:sldId id="278" r:id="rId7"/>
    <p:sldId id="291" r:id="rId8"/>
    <p:sldId id="292" r:id="rId9"/>
    <p:sldId id="293" r:id="rId10"/>
    <p:sldId id="294" r:id="rId11"/>
    <p:sldId id="295" r:id="rId12"/>
    <p:sldId id="285" r:id="rId13"/>
  </p:sldIdLst>
  <p:sldSz cx="9144000" cy="6858000" type="screen4x3"/>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2B1922F-20C3-D3D7-4B53-70DFE9B08288}" name="Peterson. Danica" initials="DP" userId="S::petersonda@saccounty.gov::05229fae-1d18-458a-b065-2ab7c54d28a2" providerId="AD"/>
  <p188:author id="{DA103CEF-DDE5-4938-E790-CB6BCD5E231E}" name="Cheung. Hiu Sze" initials="HC" userId="S::cheungh@saccounty.gov::dabddeac-6b57-4bdb-8466-29c04b65637e" providerId="AD"/>
  <p188:author id="{D4EF60F9-3509-B6ED-91A9-22190C1CFCB0}" name="Gibson. Angela" initials="AG" userId="S::GibsonA@saccounty.gov::193bfa5f-65a1-406a-ab3a-b592ea69e99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7D301"/>
    <a:srgbClr val="40BAD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002" autoAdjust="0"/>
    <p:restoredTop sz="94660"/>
  </p:normalViewPr>
  <p:slideViewPr>
    <p:cSldViewPr>
      <p:cViewPr varScale="1">
        <p:scale>
          <a:sx n="112" d="100"/>
          <a:sy n="112" d="100"/>
        </p:scale>
        <p:origin x="2022" y="32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microsoft.com/office/2018/10/relationships/authors" Target="author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ableStyles" Target="tableStyles.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viewProps" Target="viewProps.xml"/><Relationship Id="rId10" Type="http://schemas.openxmlformats.org/officeDocument/2006/relationships/slide" Target="slides/slide5.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762000"/>
            <a:ext cx="6856214"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6952697" y="762000"/>
            <a:ext cx="2193989" cy="5334001"/>
          </a:xfrm>
          <a:prstGeom prst="rect">
            <a:avLst/>
          </a:prstGeom>
          <a:solidFill>
            <a:srgbClr val="C3C3C3">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02386" y="1298448"/>
            <a:ext cx="5486400" cy="3255264"/>
          </a:xfrm>
        </p:spPr>
        <p:txBody>
          <a:bodyPr anchor="b">
            <a:normAutofit/>
          </a:bodyPr>
          <a:lstStyle>
            <a:lvl1pPr algn="l">
              <a:defRPr sz="54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825011" y="4670246"/>
            <a:ext cx="5486400" cy="914400"/>
          </a:xfrm>
        </p:spPr>
        <p:txBody>
          <a:bodyPr anchor="t">
            <a:normAutofit/>
          </a:bodyPr>
          <a:lstStyle>
            <a:lvl1pPr marL="0" indent="0" algn="l">
              <a:buNone/>
              <a:defRPr sz="2000" cap="none" spc="0" baseline="0">
                <a:solidFill>
                  <a:schemeClr val="accent1">
                    <a:lumMod val="20000"/>
                    <a:lumOff val="80000"/>
                  </a:schemeClr>
                </a:solidFill>
              </a:defRPr>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2/24/2026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123189">
              <a:lnSpc>
                <a:spcPts val="1425"/>
              </a:lnSpc>
            </a:pPr>
            <a:fld id="{81D60167-4931-47E6-BA6A-407CBD079E47}" type="slidenum">
              <a:rPr lang="en-US" smtClean="0">
                <a:solidFill>
                  <a:srgbClr val="000000"/>
                </a:solidFill>
              </a:rPr>
              <a:t>‹#›</a:t>
            </a:fld>
            <a:endParaRPr lang="en-US" dirty="0">
              <a:solidFill>
                <a:srgbClr val="000000"/>
              </a:solidFill>
            </a:endParaRPr>
          </a:p>
        </p:txBody>
      </p:sp>
    </p:spTree>
    <p:extLst>
      <p:ext uri="{BB962C8B-B14F-4D97-AF65-F5344CB8AC3E}">
        <p14:creationId xmlns:p14="http://schemas.microsoft.com/office/powerpoint/2010/main" val="9735937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t>2/24/2026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pPr marL="123189">
              <a:lnSpc>
                <a:spcPts val="1425"/>
              </a:lnSpc>
            </a:pPr>
            <a:fld id="{81D60167-4931-47E6-BA6A-407CBD079E47}" type="slidenum">
              <a:rPr lang="en-US" smtClean="0">
                <a:solidFill>
                  <a:srgbClr val="000000"/>
                </a:solidFill>
              </a:rPr>
              <a:t>‹#›</a:t>
            </a:fld>
            <a:endParaRPr lang="en-US" dirty="0">
              <a:solidFill>
                <a:srgbClr val="000000"/>
              </a:solidFill>
            </a:endParaRPr>
          </a:p>
        </p:txBody>
      </p:sp>
    </p:spTree>
    <p:extLst>
      <p:ext uri="{BB962C8B-B14F-4D97-AF65-F5344CB8AC3E}">
        <p14:creationId xmlns:p14="http://schemas.microsoft.com/office/powerpoint/2010/main" val="24936146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85750" y="990600"/>
            <a:ext cx="211455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900934" y="868680"/>
            <a:ext cx="54864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t>2/24/2026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pPr marL="123189">
              <a:lnSpc>
                <a:spcPts val="1425"/>
              </a:lnSpc>
            </a:pPr>
            <a:fld id="{81D60167-4931-47E6-BA6A-407CBD079E47}" type="slidenum">
              <a:rPr lang="en-US" smtClean="0">
                <a:solidFill>
                  <a:srgbClr val="000000"/>
                </a:solidFill>
              </a:rPr>
              <a:t>‹#›</a:t>
            </a:fld>
            <a:endParaRPr lang="en-US" dirty="0">
              <a:solidFill>
                <a:srgbClr val="000000"/>
              </a:solidFill>
            </a:endParaRPr>
          </a:p>
        </p:txBody>
      </p:sp>
    </p:spTree>
    <p:extLst>
      <p:ext uri="{BB962C8B-B14F-4D97-AF65-F5344CB8AC3E}">
        <p14:creationId xmlns:p14="http://schemas.microsoft.com/office/powerpoint/2010/main" val="27219079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999360" y="1107255"/>
            <a:ext cx="5133340" cy="1174114"/>
          </a:xfrm>
          <a:prstGeom prst="rect">
            <a:avLst/>
          </a:prstGeom>
        </p:spPr>
        <p:txBody>
          <a:bodyPr wrap="square" lIns="0" tIns="0" rIns="0" bIns="0">
            <a:spAutoFit/>
          </a:bodyPr>
          <a:lstStyle>
            <a:lvl1pPr>
              <a:defRPr sz="1800" b="0" i="0" u="sng">
                <a:solidFill>
                  <a:schemeClr val="tx1"/>
                </a:solidFill>
                <a:latin typeface="Arial"/>
                <a:cs typeface="Arial"/>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2/24/2026</a:t>
            </a:fld>
            <a:endParaRPr lang="en-US" dirty="0"/>
          </a:p>
        </p:txBody>
      </p:sp>
      <p:sp>
        <p:nvSpPr>
          <p:cNvPr id="6" name="Holder 6"/>
          <p:cNvSpPr>
            <a:spLocks noGrp="1"/>
          </p:cNvSpPr>
          <p:nvPr>
            <p:ph type="sldNum" sz="quarter" idx="7"/>
          </p:nvPr>
        </p:nvSpPr>
        <p:spPr/>
        <p:txBody>
          <a:bodyPr lIns="0" tIns="0" rIns="0" bIns="0"/>
          <a:lstStyle>
            <a:lvl1pPr>
              <a:defRPr sz="1200" b="0" i="0">
                <a:solidFill>
                  <a:schemeClr val="bg1"/>
                </a:solidFill>
                <a:latin typeface="Arial"/>
                <a:cs typeface="Arial"/>
              </a:defRPr>
            </a:lvl1pPr>
          </a:lstStyle>
          <a:p>
            <a:pPr marL="123189">
              <a:lnSpc>
                <a:spcPts val="1425"/>
              </a:lnSpc>
            </a:pPr>
            <a:fld id="{81D60167-4931-47E6-BA6A-407CBD079E47}" type="slidenum">
              <a:rPr>
                <a:solidFill>
                  <a:srgbClr val="000000"/>
                </a:solidFill>
              </a:rPr>
              <a:t>‹#›</a:t>
            </a:fld>
            <a:endParaRPr dirty="0">
              <a:solidFill>
                <a:srgbClr val="000000"/>
              </a:solidFill>
            </a:endParaRPr>
          </a:p>
        </p:txBody>
      </p:sp>
    </p:spTree>
    <p:extLst>
      <p:ext uri="{BB962C8B-B14F-4D97-AF65-F5344CB8AC3E}">
        <p14:creationId xmlns:p14="http://schemas.microsoft.com/office/powerpoint/2010/main" val="26462340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2/24/2026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123189">
              <a:lnSpc>
                <a:spcPts val="1425"/>
              </a:lnSpc>
            </a:pPr>
            <a:fld id="{81D60167-4931-47E6-BA6A-407CBD079E47}" type="slidenum">
              <a:rPr lang="en-US" smtClean="0">
                <a:solidFill>
                  <a:srgbClr val="000000"/>
                </a:solidFill>
              </a:rPr>
              <a:t>‹#›</a:t>
            </a:fld>
            <a:endParaRPr lang="en-US" dirty="0">
              <a:solidFill>
                <a:srgbClr val="000000"/>
              </a:solidFill>
            </a:endParaRPr>
          </a:p>
        </p:txBody>
      </p:sp>
    </p:spTree>
    <p:extLst>
      <p:ext uri="{BB962C8B-B14F-4D97-AF65-F5344CB8AC3E}">
        <p14:creationId xmlns:p14="http://schemas.microsoft.com/office/powerpoint/2010/main" val="18516684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00934" y="1298448"/>
            <a:ext cx="5486400" cy="3255264"/>
          </a:xfrm>
        </p:spPr>
        <p:txBody>
          <a:bodyPr anchor="b">
            <a:normAutofit/>
          </a:bodyPr>
          <a:lstStyle>
            <a:lvl1pPr>
              <a:defRPr sz="54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2914650" y="4672584"/>
            <a:ext cx="5486400" cy="914400"/>
          </a:xfrm>
        </p:spPr>
        <p:txBody>
          <a:bodyPr anchor="t">
            <a:normAutofit/>
          </a:bodyPr>
          <a:lstStyle>
            <a:lvl1pPr marL="0" indent="0">
              <a:buNone/>
              <a:defRPr sz="20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t>2/24/2026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123189">
              <a:lnSpc>
                <a:spcPts val="1425"/>
              </a:lnSpc>
            </a:pPr>
            <a:fld id="{81D60167-4931-47E6-BA6A-407CBD079E47}" type="slidenum">
              <a:rPr lang="en-US" smtClean="0">
                <a:solidFill>
                  <a:srgbClr val="000000"/>
                </a:solidFill>
              </a:rPr>
              <a:t>‹#›</a:t>
            </a:fld>
            <a:endParaRPr lang="en-US" dirty="0">
              <a:solidFill>
                <a:srgbClr val="000000"/>
              </a:solidFill>
            </a:endParaRPr>
          </a:p>
        </p:txBody>
      </p:sp>
    </p:spTree>
    <p:extLst>
      <p:ext uri="{BB962C8B-B14F-4D97-AF65-F5344CB8AC3E}">
        <p14:creationId xmlns:p14="http://schemas.microsoft.com/office/powerpoint/2010/main" val="10933844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900934" y="868680"/>
            <a:ext cx="2606040" cy="512064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63590" y="868680"/>
            <a:ext cx="2606040" cy="512064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1D8BD707-D9CF-40AE-B4C6-C98DA3205C09}" type="datetimeFigureOut">
              <a:rPr lang="en-US" smtClean="0"/>
              <a:t>2/24/2026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pPr marL="123189">
              <a:lnSpc>
                <a:spcPts val="1425"/>
              </a:lnSpc>
            </a:pPr>
            <a:fld id="{81D60167-4931-47E6-BA6A-407CBD079E47}" type="slidenum">
              <a:rPr lang="en-US" smtClean="0">
                <a:solidFill>
                  <a:srgbClr val="000000"/>
                </a:solidFill>
              </a:rPr>
              <a:t>‹#›</a:t>
            </a:fld>
            <a:endParaRPr lang="en-US" dirty="0">
              <a:solidFill>
                <a:srgbClr val="000000"/>
              </a:solidFill>
            </a:endParaRPr>
          </a:p>
        </p:txBody>
      </p:sp>
    </p:spTree>
    <p:extLst>
      <p:ext uri="{BB962C8B-B14F-4D97-AF65-F5344CB8AC3E}">
        <p14:creationId xmlns:p14="http://schemas.microsoft.com/office/powerpoint/2010/main" val="18842519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00934" y="1023586"/>
            <a:ext cx="2606040" cy="807720"/>
          </a:xfrm>
        </p:spPr>
        <p:txBody>
          <a:bodyPr anchor="b">
            <a:normAutofit/>
          </a:bodyPr>
          <a:lstStyle>
            <a:lvl1pPr marL="0" indent="0">
              <a:spcBef>
                <a:spcPts val="0"/>
              </a:spcBef>
              <a:buNone/>
              <a:defRPr sz="1900" b="1">
                <a:solidFill>
                  <a:schemeClr val="tx1">
                    <a:lumMod val="65000"/>
                    <a:lumOff val="3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900934" y="1930936"/>
            <a:ext cx="2606040" cy="402336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63847" y="1023587"/>
            <a:ext cx="2606040" cy="813171"/>
          </a:xfrm>
        </p:spPr>
        <p:txBody>
          <a:bodyPr anchor="b">
            <a:normAutofit/>
          </a:bodyPr>
          <a:lstStyle>
            <a:lvl1pPr marL="0" indent="0">
              <a:spcBef>
                <a:spcPts val="0"/>
              </a:spcBef>
              <a:buNone/>
              <a:defRPr sz="1900" b="1">
                <a:solidFill>
                  <a:schemeClr val="tx1">
                    <a:lumMod val="65000"/>
                    <a:lumOff val="3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63847" y="1930936"/>
            <a:ext cx="2606040" cy="402336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1D8BD707-D9CF-40AE-B4C6-C98DA3205C09}" type="datetimeFigureOut">
              <a:rPr lang="en-US" smtClean="0"/>
              <a:t>2/24/2026</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pPr marL="123189">
              <a:lnSpc>
                <a:spcPts val="1425"/>
              </a:lnSpc>
            </a:pPr>
            <a:fld id="{81D60167-4931-47E6-BA6A-407CBD079E47}" type="slidenum">
              <a:rPr lang="en-US" smtClean="0">
                <a:solidFill>
                  <a:srgbClr val="000000"/>
                </a:solidFill>
              </a:rPr>
              <a:t>‹#›</a:t>
            </a:fld>
            <a:endParaRPr lang="en-US" dirty="0">
              <a:solidFill>
                <a:srgbClr val="000000"/>
              </a:solidFill>
            </a:endParaRPr>
          </a:p>
        </p:txBody>
      </p:sp>
    </p:spTree>
    <p:extLst>
      <p:ext uri="{BB962C8B-B14F-4D97-AF65-F5344CB8AC3E}">
        <p14:creationId xmlns:p14="http://schemas.microsoft.com/office/powerpoint/2010/main" val="37780755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1D8BD707-D9CF-40AE-B4C6-C98DA3205C09}" type="datetimeFigureOut">
              <a:rPr lang="en-US" smtClean="0"/>
              <a:t>2/24/2026</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pPr marL="123189">
              <a:lnSpc>
                <a:spcPts val="1425"/>
              </a:lnSpc>
            </a:pPr>
            <a:fld id="{81D60167-4931-47E6-BA6A-407CBD079E47}" type="slidenum">
              <a:rPr lang="en-US" smtClean="0">
                <a:solidFill>
                  <a:srgbClr val="000000"/>
                </a:solidFill>
              </a:rPr>
              <a:t>‹#›</a:t>
            </a:fld>
            <a:endParaRPr lang="en-US" dirty="0">
              <a:solidFill>
                <a:srgbClr val="000000"/>
              </a:solidFill>
            </a:endParaRPr>
          </a:p>
        </p:txBody>
      </p:sp>
    </p:spTree>
    <p:extLst>
      <p:ext uri="{BB962C8B-B14F-4D97-AF65-F5344CB8AC3E}">
        <p14:creationId xmlns:p14="http://schemas.microsoft.com/office/powerpoint/2010/main" val="37340121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D8BD707-D9CF-40AE-B4C6-C98DA3205C09}" type="datetimeFigureOut">
              <a:rPr lang="en-US" smtClean="0"/>
              <a:t>2/24/2026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marL="123189">
              <a:lnSpc>
                <a:spcPts val="1425"/>
              </a:lnSpc>
            </a:pPr>
            <a:fld id="{81D60167-4931-47E6-BA6A-407CBD079E47}" type="slidenum">
              <a:rPr lang="en-US" smtClean="0">
                <a:solidFill>
                  <a:srgbClr val="000000"/>
                </a:solidFill>
              </a:rPr>
              <a:t>‹#›</a:t>
            </a:fld>
            <a:endParaRPr lang="en-US" dirty="0">
              <a:solidFill>
                <a:srgbClr val="000000"/>
              </a:solidFill>
            </a:endParaRPr>
          </a:p>
        </p:txBody>
      </p:sp>
    </p:spTree>
    <p:extLst>
      <p:ext uri="{BB962C8B-B14F-4D97-AF65-F5344CB8AC3E}">
        <p14:creationId xmlns:p14="http://schemas.microsoft.com/office/powerpoint/2010/main" val="4502539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2024" y="1143000"/>
            <a:ext cx="2125980" cy="2194560"/>
          </a:xfrm>
        </p:spPr>
        <p:txBody>
          <a:bodyPr anchor="b">
            <a:normAutofit/>
          </a:bodyPr>
          <a:lstStyle>
            <a:lvl1pPr>
              <a:defRPr sz="2800" b="0" baseline="0"/>
            </a:lvl1pPr>
          </a:lstStyle>
          <a:p>
            <a:r>
              <a:rPr lang="en-US"/>
              <a:t>Click to edit Master title style</a:t>
            </a:r>
            <a:endParaRPr lang="en-US" dirty="0"/>
          </a:p>
        </p:txBody>
      </p:sp>
      <p:sp>
        <p:nvSpPr>
          <p:cNvPr id="3" name="Content Placeholder 2"/>
          <p:cNvSpPr>
            <a:spLocks noGrp="1"/>
          </p:cNvSpPr>
          <p:nvPr>
            <p:ph idx="1"/>
          </p:nvPr>
        </p:nvSpPr>
        <p:spPr>
          <a:xfrm>
            <a:off x="2900934" y="868680"/>
            <a:ext cx="54864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2024" y="3337560"/>
            <a:ext cx="2125980" cy="2560320"/>
          </a:xfrm>
        </p:spPr>
        <p:txBody>
          <a:bodyPr anchor="t">
            <a:normAutofit/>
          </a:bodyPr>
          <a:lstStyle>
            <a:lvl1pPr marL="0" indent="0">
              <a:lnSpc>
                <a:spcPct val="100000"/>
              </a:lnSpc>
              <a:spcBef>
                <a:spcPts val="800"/>
              </a:spcBef>
              <a:buNone/>
              <a:defRPr sz="125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1D8BD707-D9CF-40AE-B4C6-C98DA3205C09}" type="datetimeFigureOut">
              <a:rPr lang="en-US" smtClean="0"/>
              <a:t>2/24/2026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pPr marL="123189">
              <a:lnSpc>
                <a:spcPts val="1425"/>
              </a:lnSpc>
            </a:pPr>
            <a:fld id="{81D60167-4931-47E6-BA6A-407CBD079E47}" type="slidenum">
              <a:rPr lang="en-US" smtClean="0">
                <a:solidFill>
                  <a:srgbClr val="000000"/>
                </a:solidFill>
              </a:rPr>
              <a:t>‹#›</a:t>
            </a:fld>
            <a:endParaRPr lang="en-US" dirty="0">
              <a:solidFill>
                <a:srgbClr val="000000"/>
              </a:solidFill>
            </a:endParaRPr>
          </a:p>
        </p:txBody>
      </p:sp>
    </p:spTree>
    <p:extLst>
      <p:ext uri="{BB962C8B-B14F-4D97-AF65-F5344CB8AC3E}">
        <p14:creationId xmlns:p14="http://schemas.microsoft.com/office/powerpoint/2010/main" val="33496309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2024" y="1143000"/>
            <a:ext cx="2125980" cy="2194560"/>
          </a:xfrm>
        </p:spPr>
        <p:txBody>
          <a:bodyPr anchor="b">
            <a:normAutofit/>
          </a:bodyPr>
          <a:lstStyle>
            <a:lvl1pPr>
              <a:defRPr sz="28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677983" y="767419"/>
            <a:ext cx="6086423"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92024" y="3340602"/>
            <a:ext cx="2125980" cy="2560320"/>
          </a:xfrm>
        </p:spPr>
        <p:txBody>
          <a:bodyPr anchor="t">
            <a:normAutofit/>
          </a:bodyPr>
          <a:lstStyle>
            <a:lvl1pPr marL="0" indent="0">
              <a:lnSpc>
                <a:spcPct val="100000"/>
              </a:lnSpc>
              <a:spcBef>
                <a:spcPts val="800"/>
              </a:spcBef>
              <a:buNone/>
              <a:defRPr sz="125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1D8BD707-D9CF-40AE-B4C6-C98DA3205C09}" type="datetimeFigureOut">
              <a:rPr lang="en-US" smtClean="0"/>
              <a:t>2/24/2026</a:t>
            </a:fld>
            <a:endParaRPr lang="en-US" dirty="0"/>
          </a:p>
        </p:txBody>
      </p:sp>
      <p:sp>
        <p:nvSpPr>
          <p:cNvPr id="9" name="Footer Placeholder 8"/>
          <p:cNvSpPr>
            <a:spLocks noGrp="1"/>
          </p:cNvSpPr>
          <p:nvPr>
            <p:ph type="ftr" sz="quarter" idx="11"/>
          </p:nvPr>
        </p:nvSpPr>
        <p:spPr>
          <a:xfrm>
            <a:off x="2624326" y="6356351"/>
            <a:ext cx="4433638" cy="365125"/>
          </a:xfrm>
        </p:spPr>
        <p:txBody>
          <a:bodyPr/>
          <a:lstStyle/>
          <a:p>
            <a:endParaRPr lang="en-US" dirty="0"/>
          </a:p>
        </p:txBody>
      </p:sp>
      <p:sp>
        <p:nvSpPr>
          <p:cNvPr id="10" name="Slide Number Placeholder 9"/>
          <p:cNvSpPr>
            <a:spLocks noGrp="1"/>
          </p:cNvSpPr>
          <p:nvPr>
            <p:ph type="sldNum" sz="quarter" idx="12"/>
          </p:nvPr>
        </p:nvSpPr>
        <p:spPr/>
        <p:txBody>
          <a:bodyPr/>
          <a:lstStyle/>
          <a:p>
            <a:pPr marL="123189">
              <a:lnSpc>
                <a:spcPts val="1425"/>
              </a:lnSpc>
            </a:pPr>
            <a:fld id="{81D60167-4931-47E6-BA6A-407CBD079E47}" type="slidenum">
              <a:rPr lang="en-US" smtClean="0">
                <a:solidFill>
                  <a:srgbClr val="000000"/>
                </a:solidFill>
              </a:rPr>
              <a:t>‹#›</a:t>
            </a:fld>
            <a:endParaRPr lang="en-US" dirty="0">
              <a:solidFill>
                <a:srgbClr val="000000"/>
              </a:solidFill>
            </a:endParaRPr>
          </a:p>
        </p:txBody>
      </p:sp>
    </p:spTree>
    <p:extLst>
      <p:ext uri="{BB962C8B-B14F-4D97-AF65-F5344CB8AC3E}">
        <p14:creationId xmlns:p14="http://schemas.microsoft.com/office/powerpoint/2010/main" val="8722752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2582693"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Placeholder 1"/>
          <p:cNvSpPr>
            <a:spLocks noGrp="1"/>
          </p:cNvSpPr>
          <p:nvPr>
            <p:ph type="title"/>
          </p:nvPr>
        </p:nvSpPr>
        <p:spPr>
          <a:xfrm>
            <a:off x="189689" y="1123838"/>
            <a:ext cx="221061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8861898" y="758952"/>
            <a:ext cx="288036"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Text Placeholder 2"/>
          <p:cNvSpPr>
            <a:spLocks noGrp="1"/>
          </p:cNvSpPr>
          <p:nvPr>
            <p:ph type="body" idx="1"/>
          </p:nvPr>
        </p:nvSpPr>
        <p:spPr>
          <a:xfrm>
            <a:off x="2901951" y="864108"/>
            <a:ext cx="54864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96849" y="6356351"/>
            <a:ext cx="2057400" cy="365125"/>
          </a:xfrm>
          <a:prstGeom prst="rect">
            <a:avLst/>
          </a:prstGeom>
        </p:spPr>
        <p:txBody>
          <a:bodyPr vert="horz" lIns="91440" tIns="45720" rIns="91440" bIns="45720" rtlCol="0" anchor="ctr"/>
          <a:lstStyle>
            <a:lvl1pPr algn="l">
              <a:defRPr sz="1000">
                <a:solidFill>
                  <a:schemeClr val="tx1">
                    <a:lumMod val="50000"/>
                    <a:lumOff val="50000"/>
                  </a:schemeClr>
                </a:solidFill>
              </a:defRPr>
            </a:lvl1pPr>
          </a:lstStyle>
          <a:p>
            <a:fld id="{1D8BD707-D9CF-40AE-B4C6-C98DA3205C09}" type="datetimeFigureOut">
              <a:rPr lang="en-US" smtClean="0"/>
              <a:t>2/24/2026</a:t>
            </a:fld>
            <a:endParaRPr lang="en-US" dirty="0"/>
          </a:p>
        </p:txBody>
      </p:sp>
      <p:sp>
        <p:nvSpPr>
          <p:cNvPr id="5" name="Footer Placeholder 4"/>
          <p:cNvSpPr>
            <a:spLocks noGrp="1"/>
          </p:cNvSpPr>
          <p:nvPr>
            <p:ph type="ftr" sz="quarter" idx="3"/>
          </p:nvPr>
        </p:nvSpPr>
        <p:spPr>
          <a:xfrm>
            <a:off x="2901951" y="6356351"/>
            <a:ext cx="4433638" cy="365125"/>
          </a:xfrm>
          <a:prstGeom prst="rect">
            <a:avLst/>
          </a:prstGeom>
        </p:spPr>
        <p:txBody>
          <a:bodyPr vert="horz" lIns="91440" tIns="45720" rIns="91440" bIns="45720" rtlCol="0" anchor="ctr"/>
          <a:lstStyle>
            <a:lvl1pPr algn="l">
              <a:defRPr sz="10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7975602" y="6356351"/>
            <a:ext cx="1148195" cy="365125"/>
          </a:xfrm>
          <a:prstGeom prst="rect">
            <a:avLst/>
          </a:prstGeom>
        </p:spPr>
        <p:txBody>
          <a:bodyPr vert="horz" lIns="91440" tIns="45720" rIns="91440" bIns="45720" rtlCol="0" anchor="ctr"/>
          <a:lstStyle>
            <a:lvl1pPr algn="r">
              <a:defRPr sz="1100" b="1">
                <a:solidFill>
                  <a:schemeClr val="accent1"/>
                </a:solidFill>
              </a:defRPr>
            </a:lvl1pPr>
          </a:lstStyle>
          <a:p>
            <a:pPr marL="123189">
              <a:lnSpc>
                <a:spcPts val="1425"/>
              </a:lnSpc>
            </a:pPr>
            <a:fld id="{81D60167-4931-47E6-BA6A-407CBD079E47}" type="slidenum">
              <a:rPr lang="en-US" smtClean="0">
                <a:solidFill>
                  <a:srgbClr val="000000"/>
                </a:solidFill>
              </a:rPr>
              <a:t>‹#›</a:t>
            </a:fld>
            <a:endParaRPr lang="en-US" dirty="0">
              <a:solidFill>
                <a:srgbClr val="000000"/>
              </a:solidFill>
            </a:endParaRPr>
          </a:p>
        </p:txBody>
      </p:sp>
    </p:spTree>
    <p:extLst>
      <p:ext uri="{BB962C8B-B14F-4D97-AF65-F5344CB8AC3E}">
        <p14:creationId xmlns:p14="http://schemas.microsoft.com/office/powerpoint/2010/main" val="2761744751"/>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 id="2147483691" r:id="rId12"/>
  </p:sldLayoutIdLst>
  <p:txStyles>
    <p:titleStyle>
      <a:lvl1pPr algn="l" defTabSz="914400" rtl="0" eaLnBrk="1" latinLnBrk="0" hangingPunct="1">
        <a:lnSpc>
          <a:spcPct val="90000"/>
        </a:lnSpc>
        <a:spcBef>
          <a:spcPct val="0"/>
        </a:spcBef>
        <a:buNone/>
        <a:defRPr sz="30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19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7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5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object 3" descr="It is a title that says Sacramento County Environmetal Managment Department."/>
          <p:cNvGrpSpPr/>
          <p:nvPr/>
        </p:nvGrpSpPr>
        <p:grpSpPr>
          <a:xfrm>
            <a:off x="-4572" y="-4572"/>
            <a:ext cx="9141460" cy="1010919"/>
            <a:chOff x="-4572" y="-4572"/>
            <a:chExt cx="9141460" cy="1010919"/>
          </a:xfrm>
          <a:solidFill>
            <a:srgbClr val="0070C0"/>
          </a:solidFill>
        </p:grpSpPr>
        <p:sp>
          <p:nvSpPr>
            <p:cNvPr id="4" name="object 4"/>
            <p:cNvSpPr/>
            <p:nvPr/>
          </p:nvSpPr>
          <p:spPr>
            <a:xfrm>
              <a:off x="0" y="0"/>
              <a:ext cx="9131935" cy="1001394"/>
            </a:xfrm>
            <a:custGeom>
              <a:avLst/>
              <a:gdLst/>
              <a:ahLst/>
              <a:cxnLst/>
              <a:rect l="l" t="t" r="r" b="b"/>
              <a:pathLst>
                <a:path w="9131935" h="1001394">
                  <a:moveTo>
                    <a:pt x="9131808" y="0"/>
                  </a:moveTo>
                  <a:lnTo>
                    <a:pt x="0" y="0"/>
                  </a:lnTo>
                  <a:lnTo>
                    <a:pt x="0" y="1001267"/>
                  </a:lnTo>
                  <a:lnTo>
                    <a:pt x="9131808" y="1001267"/>
                  </a:lnTo>
                  <a:lnTo>
                    <a:pt x="9131808" y="0"/>
                  </a:lnTo>
                  <a:close/>
                </a:path>
              </a:pathLst>
            </a:custGeom>
            <a:grpFill/>
          </p:spPr>
          <p:txBody>
            <a:bodyPr wrap="square" lIns="0" tIns="0" rIns="0" bIns="0" rtlCol="0"/>
            <a:lstStyle/>
            <a:p>
              <a:endParaRPr/>
            </a:p>
          </p:txBody>
        </p:sp>
        <p:sp>
          <p:nvSpPr>
            <p:cNvPr id="5" name="object 5"/>
            <p:cNvSpPr/>
            <p:nvPr/>
          </p:nvSpPr>
          <p:spPr>
            <a:xfrm>
              <a:off x="0" y="0"/>
              <a:ext cx="9131935" cy="1001394"/>
            </a:xfrm>
            <a:custGeom>
              <a:avLst/>
              <a:gdLst/>
              <a:ahLst/>
              <a:cxnLst/>
              <a:rect l="l" t="t" r="r" b="b"/>
              <a:pathLst>
                <a:path w="9131935" h="1001394">
                  <a:moveTo>
                    <a:pt x="0" y="0"/>
                  </a:moveTo>
                  <a:lnTo>
                    <a:pt x="9131808" y="0"/>
                  </a:lnTo>
                  <a:lnTo>
                    <a:pt x="9131808" y="1001268"/>
                  </a:lnTo>
                  <a:lnTo>
                    <a:pt x="0" y="1001268"/>
                  </a:lnTo>
                  <a:lnTo>
                    <a:pt x="0" y="0"/>
                  </a:lnTo>
                  <a:close/>
                </a:path>
              </a:pathLst>
            </a:custGeom>
            <a:grpFill/>
            <a:ln w="9144">
              <a:solidFill>
                <a:srgbClr val="000000"/>
              </a:solidFill>
            </a:ln>
          </p:spPr>
          <p:txBody>
            <a:bodyPr wrap="square" lIns="0" tIns="0" rIns="0" bIns="0" rtlCol="0"/>
            <a:lstStyle/>
            <a:p>
              <a:endParaRPr/>
            </a:p>
          </p:txBody>
        </p:sp>
        <p:pic>
          <p:nvPicPr>
            <p:cNvPr id="6" name="object 6"/>
            <p:cNvPicPr/>
            <p:nvPr/>
          </p:nvPicPr>
          <p:blipFill>
            <a:blip r:embed="rId2" cstate="print"/>
            <a:stretch>
              <a:fillRect/>
            </a:stretch>
          </p:blipFill>
          <p:spPr>
            <a:xfrm>
              <a:off x="312420" y="188976"/>
              <a:ext cx="2438399" cy="510539"/>
            </a:xfrm>
            <a:prstGeom prst="rect">
              <a:avLst/>
            </a:prstGeom>
            <a:grpFill/>
          </p:spPr>
        </p:pic>
      </p:grpSp>
      <p:sp>
        <p:nvSpPr>
          <p:cNvPr id="7" name="object 7"/>
          <p:cNvSpPr txBox="1"/>
          <p:nvPr/>
        </p:nvSpPr>
        <p:spPr>
          <a:xfrm>
            <a:off x="383540" y="685736"/>
            <a:ext cx="3774440" cy="239395"/>
          </a:xfrm>
          <a:prstGeom prst="rect">
            <a:avLst/>
          </a:prstGeom>
        </p:spPr>
        <p:txBody>
          <a:bodyPr vert="horz" wrap="square" lIns="0" tIns="13335" rIns="0" bIns="0" rtlCol="0">
            <a:spAutoFit/>
          </a:bodyPr>
          <a:lstStyle/>
          <a:p>
            <a:pPr marL="12700">
              <a:lnSpc>
                <a:spcPct val="100000"/>
              </a:lnSpc>
              <a:spcBef>
                <a:spcPts val="105"/>
              </a:spcBef>
            </a:pPr>
            <a:r>
              <a:rPr sz="1400" dirty="0">
                <a:solidFill>
                  <a:srgbClr val="FFFFFF"/>
                </a:solidFill>
                <a:latin typeface="Century Gothic"/>
                <a:cs typeface="Century Gothic"/>
              </a:rPr>
              <a:t>Environmental</a:t>
            </a:r>
            <a:r>
              <a:rPr sz="1400" spc="409" dirty="0">
                <a:solidFill>
                  <a:srgbClr val="FFFFFF"/>
                </a:solidFill>
                <a:latin typeface="Century Gothic"/>
                <a:cs typeface="Century Gothic"/>
              </a:rPr>
              <a:t> </a:t>
            </a:r>
            <a:r>
              <a:rPr sz="1400" dirty="0">
                <a:solidFill>
                  <a:srgbClr val="FFFFFF"/>
                </a:solidFill>
                <a:latin typeface="Century Gothic"/>
                <a:cs typeface="Century Gothic"/>
              </a:rPr>
              <a:t>Management</a:t>
            </a:r>
            <a:r>
              <a:rPr sz="1400" spc="465" dirty="0">
                <a:solidFill>
                  <a:srgbClr val="FFFFFF"/>
                </a:solidFill>
                <a:latin typeface="Century Gothic"/>
                <a:cs typeface="Century Gothic"/>
              </a:rPr>
              <a:t> </a:t>
            </a:r>
            <a:r>
              <a:rPr sz="1400" spc="-10" dirty="0">
                <a:solidFill>
                  <a:srgbClr val="FFFFFF"/>
                </a:solidFill>
                <a:latin typeface="Century Gothic"/>
                <a:cs typeface="Century Gothic"/>
              </a:rPr>
              <a:t>Department</a:t>
            </a:r>
            <a:endParaRPr sz="1400">
              <a:latin typeface="Century Gothic"/>
              <a:cs typeface="Century Gothic"/>
            </a:endParaRPr>
          </a:p>
        </p:txBody>
      </p:sp>
      <p:pic>
        <p:nvPicPr>
          <p:cNvPr id="10" name="Picture 9" descr="A large group of people posing for a photo">
            <a:extLst>
              <a:ext uri="{FF2B5EF4-FFF2-40B4-BE49-F238E27FC236}">
                <a16:creationId xmlns:a16="http://schemas.microsoft.com/office/drawing/2014/main" id="{1D471741-1E2F-E0EA-4A9A-97C5CC3BF3F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60867" y="1636493"/>
            <a:ext cx="5410200" cy="2591626"/>
          </a:xfrm>
          <a:prstGeom prst="rect">
            <a:avLst/>
          </a:prstGeom>
        </p:spPr>
      </p:pic>
      <p:sp>
        <p:nvSpPr>
          <p:cNvPr id="17" name="Title 16">
            <a:extLst>
              <a:ext uri="{FF2B5EF4-FFF2-40B4-BE49-F238E27FC236}">
                <a16:creationId xmlns:a16="http://schemas.microsoft.com/office/drawing/2014/main" id="{E8663476-B781-31F1-E8BD-740154D3F85A}"/>
              </a:ext>
            </a:extLst>
          </p:cNvPr>
          <p:cNvSpPr txBox="1">
            <a:spLocks noGrp="1"/>
          </p:cNvSpPr>
          <p:nvPr>
            <p:ph type="title" idx="4294967295"/>
          </p:nvPr>
        </p:nvSpPr>
        <p:spPr>
          <a:xfrm>
            <a:off x="1" y="4357315"/>
            <a:ext cx="9131934" cy="250068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98450" marR="78105" lvl="0" indent="-285750" algn="l" defTabSz="457200" rtl="0" eaLnBrk="1" fontAlgn="auto" latinLnBrk="0" hangingPunct="1">
              <a:lnSpc>
                <a:spcPct val="100000"/>
              </a:lnSpc>
              <a:spcBef>
                <a:spcPts val="105"/>
              </a:spcBef>
              <a:spcAft>
                <a:spcPts val="0"/>
              </a:spcAft>
              <a:buClrTx/>
              <a:buSzTx/>
              <a:buFont typeface="Arial" panose="020B0604020202020204" pitchFamily="34" charset="0"/>
              <a:buChar char="•"/>
              <a:tabLst>
                <a:tab pos="354965" algn="l"/>
                <a:tab pos="355600" algn="l"/>
              </a:tabLst>
              <a:defRPr/>
            </a:pPr>
            <a:r>
              <a:rPr kumimoji="0" lang="en-US" sz="24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Special</a:t>
            </a:r>
            <a:r>
              <a:rPr kumimoji="0" lang="en-US" sz="2400" b="0" i="0" u="none" strike="noStrike" kern="1200" cap="none" spc="-1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24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Fund</a:t>
            </a:r>
            <a:r>
              <a:rPr kumimoji="0" lang="en-US" sz="2400" b="0" i="0" u="none" strike="noStrike" kern="1200" cap="none" spc="-2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2400" b="0" i="0" u="none" strike="noStrike" kern="1200" cap="none" spc="-1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Department- </a:t>
            </a:r>
            <a:r>
              <a:rPr kumimoji="0" lang="en-US" sz="24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100%</a:t>
            </a:r>
            <a:r>
              <a:rPr kumimoji="0" lang="en-US" sz="2400" b="0" i="0" u="none" strike="noStrike" kern="1200" cap="none" spc="-4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24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Fee</a:t>
            </a:r>
            <a:r>
              <a:rPr kumimoji="0" lang="en-US" sz="2400" b="0" i="0" u="none" strike="noStrike" kern="1200" cap="none" spc="-2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24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Supported</a:t>
            </a:r>
            <a:r>
              <a:rPr kumimoji="0" lang="en-US" sz="2400" b="0" i="0" u="none" strike="noStrike" kern="1200" cap="none" spc="-3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24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a:t>
            </a:r>
            <a:r>
              <a:rPr kumimoji="0" lang="en-US" sz="2400" b="0" i="0" u="none" strike="noStrike" kern="1200" cap="none" spc="-2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24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21</a:t>
            </a:r>
            <a:r>
              <a:rPr kumimoji="0" lang="en-US" sz="2400" b="0" i="0" u="none" strike="noStrike" kern="1200" cap="none" spc="-15"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2400" b="0" i="0" u="none" strike="noStrike" kern="1200" cap="none" spc="-5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Million </a:t>
            </a:r>
            <a:r>
              <a:rPr kumimoji="0" lang="en-US" sz="2400" b="0" i="0" u="none" strike="noStrike" kern="1200" cap="none" spc="-1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Budget</a:t>
            </a:r>
            <a:endParaRPr kumimoji="0" lang="en-US" sz="24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298450" marR="314960" lvl="0" indent="-285750" algn="l" defTabSz="457200" rtl="0" eaLnBrk="1" fontAlgn="auto" latinLnBrk="0" hangingPunct="1">
              <a:lnSpc>
                <a:spcPct val="100000"/>
              </a:lnSpc>
              <a:spcBef>
                <a:spcPts val="475"/>
              </a:spcBef>
              <a:spcAft>
                <a:spcPts val="0"/>
              </a:spcAft>
              <a:buClrTx/>
              <a:buSzTx/>
              <a:buFont typeface="Arial" panose="020B0604020202020204" pitchFamily="34" charset="0"/>
              <a:buChar char="•"/>
              <a:tabLst>
                <a:tab pos="354965" algn="l"/>
                <a:tab pos="355600" algn="l"/>
              </a:tabLst>
              <a:defRPr/>
            </a:pPr>
            <a:r>
              <a:rPr kumimoji="0" lang="en-US" sz="24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Conducted </a:t>
            </a:r>
            <a:r>
              <a:rPr kumimoji="0" lang="en-US" sz="2400" b="0" i="0" u="none" strike="noStrike" kern="1200" cap="none" spc="-5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27,000 </a:t>
            </a:r>
            <a:r>
              <a:rPr kumimoji="0" lang="en-US" sz="24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Countywide</a:t>
            </a:r>
            <a:r>
              <a:rPr kumimoji="0" lang="en-US" sz="2400" b="0" i="0" u="none" strike="noStrike" kern="1200" cap="none" spc="-45"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24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Inspections</a:t>
            </a:r>
            <a:r>
              <a:rPr kumimoji="0" lang="en-US" sz="2400" b="0" i="0" u="none" strike="noStrike" kern="1200" cap="none" spc="-6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2400" b="0" i="0" u="none" strike="noStrike" kern="1200" cap="none" spc="-25"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in </a:t>
            </a:r>
            <a:r>
              <a:rPr kumimoji="0" lang="en-US" sz="24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FY</a:t>
            </a:r>
            <a:r>
              <a:rPr kumimoji="0" lang="en-US" sz="2400" b="0" i="0" u="none" strike="noStrike" kern="1200" cap="none" spc="-25"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2400" b="0" i="0" u="none" strike="noStrike" kern="1200" cap="none" spc="-2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2025</a:t>
            </a:r>
            <a:endParaRPr kumimoji="0" lang="en-US" sz="24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298450" marR="5080" lvl="0" indent="-285750" algn="l" defTabSz="457200" rtl="0" eaLnBrk="1" fontAlgn="auto" latinLnBrk="0" hangingPunct="1">
              <a:lnSpc>
                <a:spcPct val="100000"/>
              </a:lnSpc>
              <a:spcBef>
                <a:spcPts val="480"/>
              </a:spcBef>
              <a:spcAft>
                <a:spcPts val="0"/>
              </a:spcAft>
              <a:buClrTx/>
              <a:buSzTx/>
              <a:buFont typeface="Arial" panose="020B0604020202020204" pitchFamily="34" charset="0"/>
              <a:buChar char="•"/>
              <a:tabLst>
                <a:tab pos="354965" algn="l"/>
                <a:tab pos="355600" algn="l"/>
              </a:tabLst>
              <a:defRPr/>
            </a:pPr>
            <a:r>
              <a:rPr kumimoji="0" lang="en-US" sz="24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114</a:t>
            </a:r>
            <a:r>
              <a:rPr kumimoji="0" lang="en-US" sz="2400" b="0" i="0" u="none" strike="noStrike" kern="1200" cap="none" spc="-25"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24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FTE</a:t>
            </a:r>
            <a:r>
              <a:rPr kumimoji="0" lang="en-US" sz="2400" b="0" i="0" u="none" strike="noStrike" kern="1200" cap="none" spc="-2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24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Specially</a:t>
            </a:r>
            <a:r>
              <a:rPr kumimoji="0" lang="en-US" sz="2400" b="0" i="0" u="none" strike="noStrike" kern="1200" cap="none" spc="-5"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2400" b="0" i="0" u="none" strike="noStrike" kern="1200" cap="none" spc="-1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Trained,</a:t>
            </a:r>
            <a:r>
              <a:rPr kumimoji="0" lang="en-US" sz="2400" b="0" i="0" u="none" strike="noStrike" kern="1200" cap="none" spc="-15"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2400" b="0" i="0" u="none" strike="noStrike" kern="1200" cap="none" spc="-1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Registered </a:t>
            </a:r>
            <a:r>
              <a:rPr kumimoji="0" lang="en-US" sz="24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Environmental</a:t>
            </a:r>
            <a:r>
              <a:rPr kumimoji="0" lang="en-US" sz="2400" b="0" i="0" u="none" strike="noStrike" kern="1200" cap="none" spc="-65"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2400" b="0" i="0" u="none" strike="noStrike" kern="1200" cap="none" spc="-1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Health </a:t>
            </a:r>
            <a:r>
              <a:rPr kumimoji="0" lang="en-US" sz="24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Specialists</a:t>
            </a:r>
            <a:r>
              <a:rPr kumimoji="0" lang="en-US" sz="2400" b="0" i="0" u="none" strike="noStrike" kern="1200" cap="none" spc="-2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24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and</a:t>
            </a:r>
            <a:r>
              <a:rPr kumimoji="0" lang="en-US" sz="2400" b="0" i="0" u="none" strike="noStrike" kern="1200" cap="none" spc="-2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24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Support</a:t>
            </a:r>
            <a:r>
              <a:rPr kumimoji="0" lang="en-US" sz="2400" b="0" i="0" u="none" strike="noStrike" kern="1200" cap="none" spc="-4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2400" b="0" i="0" u="none" strike="noStrike" kern="1200" cap="none" spc="-2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Staff</a:t>
            </a:r>
            <a:endParaRPr kumimoji="0" lang="en-US" sz="24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298450" marR="0" lvl="0" indent="-285750" algn="l" defTabSz="457200" rtl="0" eaLnBrk="1" fontAlgn="auto" latinLnBrk="0" hangingPunct="1">
              <a:lnSpc>
                <a:spcPct val="100000"/>
              </a:lnSpc>
              <a:spcBef>
                <a:spcPts val="480"/>
              </a:spcBef>
              <a:spcAft>
                <a:spcPts val="0"/>
              </a:spcAft>
              <a:buClrTx/>
              <a:buSzTx/>
              <a:buFont typeface="Arial" panose="020B0604020202020204" pitchFamily="34" charset="0"/>
              <a:buChar char="•"/>
              <a:tabLst>
                <a:tab pos="354965" algn="l"/>
                <a:tab pos="355600" algn="l"/>
              </a:tabLst>
              <a:defRPr/>
            </a:pPr>
            <a:r>
              <a:rPr kumimoji="0" lang="en-US" sz="24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31</a:t>
            </a:r>
            <a:r>
              <a:rPr kumimoji="0" lang="en-US" sz="2400" b="0" i="0" u="none" strike="noStrike" kern="1200" cap="none" spc="-15"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2400" b="0" i="0" u="none" strike="noStrike" kern="1200" cap="none" spc="-1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Programs</a:t>
            </a:r>
            <a:endParaRPr kumimoji="0" lang="en-US" sz="24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 name="TextBox 1">
            <a:extLst>
              <a:ext uri="{FF2B5EF4-FFF2-40B4-BE49-F238E27FC236}">
                <a16:creationId xmlns:a16="http://schemas.microsoft.com/office/drawing/2014/main" id="{D002C7CD-9669-0EA5-E34E-C299364118A5}"/>
              </a:ext>
            </a:extLst>
          </p:cNvPr>
          <p:cNvSpPr txBox="1"/>
          <p:nvPr/>
        </p:nvSpPr>
        <p:spPr>
          <a:xfrm>
            <a:off x="3422967" y="1045633"/>
            <a:ext cx="2286000" cy="461665"/>
          </a:xfrm>
          <a:prstGeom prst="rect">
            <a:avLst/>
          </a:prstGeom>
          <a:noFill/>
        </p:spPr>
        <p:txBody>
          <a:bodyPr wrap="square" rtlCol="0">
            <a:spAutoFit/>
          </a:bodyPr>
          <a:lstStyle/>
          <a:p>
            <a:r>
              <a:rPr lang="en-US" sz="2400" b="1" dirty="0"/>
              <a:t>Who Are We?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a:extLst>
              <a:ext uri="{C183D7F6-B498-43B3-948B-1728B52AA6E4}">
                <adec:decorative xmlns:adec="http://schemas.microsoft.com/office/drawing/2017/decorative" val="1"/>
              </a:ext>
            </a:extLst>
          </p:cNvPr>
          <p:cNvSpPr/>
          <p:nvPr/>
        </p:nvSpPr>
        <p:spPr>
          <a:xfrm>
            <a:off x="-2625" y="-3164"/>
            <a:ext cx="9149386" cy="1001394"/>
          </a:xfrm>
          <a:custGeom>
            <a:avLst/>
            <a:gdLst/>
            <a:ahLst/>
            <a:cxnLst/>
            <a:rect l="l" t="t" r="r" b="b"/>
            <a:pathLst>
              <a:path w="9131935" h="1001394">
                <a:moveTo>
                  <a:pt x="0" y="0"/>
                </a:moveTo>
                <a:lnTo>
                  <a:pt x="9131808" y="0"/>
                </a:lnTo>
                <a:lnTo>
                  <a:pt x="9131808" y="1001268"/>
                </a:lnTo>
                <a:lnTo>
                  <a:pt x="0" y="1001268"/>
                </a:lnTo>
                <a:lnTo>
                  <a:pt x="0" y="0"/>
                </a:lnTo>
                <a:close/>
              </a:path>
            </a:pathLst>
          </a:custGeom>
          <a:solidFill>
            <a:srgbClr val="0070C0"/>
          </a:solidFill>
          <a:ln w="9144">
            <a:solidFill>
              <a:srgbClr val="000000"/>
            </a:solidFill>
          </a:ln>
        </p:spPr>
        <p:txBody>
          <a:bodyPr wrap="square" lIns="0" tIns="0" rIns="0" bIns="0" rtlCol="0"/>
          <a:lstStyle/>
          <a:p>
            <a:endParaRPr dirty="0"/>
          </a:p>
        </p:txBody>
      </p:sp>
      <p:sp>
        <p:nvSpPr>
          <p:cNvPr id="7" name="object 7"/>
          <p:cNvSpPr txBox="1"/>
          <p:nvPr/>
        </p:nvSpPr>
        <p:spPr>
          <a:xfrm>
            <a:off x="383540" y="685736"/>
            <a:ext cx="3774440" cy="239395"/>
          </a:xfrm>
          <a:prstGeom prst="rect">
            <a:avLst/>
          </a:prstGeom>
        </p:spPr>
        <p:txBody>
          <a:bodyPr vert="horz" wrap="square" lIns="0" tIns="13335" rIns="0" bIns="0" rtlCol="0">
            <a:spAutoFit/>
          </a:bodyPr>
          <a:lstStyle/>
          <a:p>
            <a:pPr marL="12700">
              <a:lnSpc>
                <a:spcPct val="100000"/>
              </a:lnSpc>
              <a:spcBef>
                <a:spcPts val="105"/>
              </a:spcBef>
            </a:pPr>
            <a:r>
              <a:rPr sz="1400" dirty="0">
                <a:solidFill>
                  <a:srgbClr val="FFFFFF"/>
                </a:solidFill>
                <a:latin typeface="Century Gothic"/>
                <a:cs typeface="Century Gothic"/>
              </a:rPr>
              <a:t>Environmental</a:t>
            </a:r>
            <a:r>
              <a:rPr sz="1400" spc="409" dirty="0">
                <a:solidFill>
                  <a:srgbClr val="FFFFFF"/>
                </a:solidFill>
                <a:latin typeface="Century Gothic"/>
                <a:cs typeface="Century Gothic"/>
              </a:rPr>
              <a:t> </a:t>
            </a:r>
            <a:r>
              <a:rPr sz="1400" dirty="0">
                <a:solidFill>
                  <a:srgbClr val="FFFFFF"/>
                </a:solidFill>
                <a:latin typeface="Century Gothic"/>
                <a:cs typeface="Century Gothic"/>
              </a:rPr>
              <a:t>Management</a:t>
            </a:r>
            <a:r>
              <a:rPr sz="1400" spc="465" dirty="0">
                <a:solidFill>
                  <a:srgbClr val="FFFFFF"/>
                </a:solidFill>
                <a:latin typeface="Century Gothic"/>
                <a:cs typeface="Century Gothic"/>
              </a:rPr>
              <a:t> </a:t>
            </a:r>
            <a:r>
              <a:rPr sz="1400" spc="-10" dirty="0">
                <a:solidFill>
                  <a:srgbClr val="FFFFFF"/>
                </a:solidFill>
                <a:latin typeface="Century Gothic"/>
                <a:cs typeface="Century Gothic"/>
              </a:rPr>
              <a:t>Department</a:t>
            </a:r>
            <a:endParaRPr sz="1400" dirty="0">
              <a:latin typeface="Century Gothic"/>
              <a:cs typeface="Century Gothic"/>
            </a:endParaRPr>
          </a:p>
        </p:txBody>
      </p:sp>
      <p:sp>
        <p:nvSpPr>
          <p:cNvPr id="12" name="object 12"/>
          <p:cNvSpPr txBox="1"/>
          <p:nvPr/>
        </p:nvSpPr>
        <p:spPr>
          <a:xfrm>
            <a:off x="1366204" y="1450459"/>
            <a:ext cx="6405378" cy="764312"/>
          </a:xfrm>
          <a:prstGeom prst="rect">
            <a:avLst/>
          </a:prstGeom>
        </p:spPr>
        <p:txBody>
          <a:bodyPr vert="horz" wrap="square" lIns="0" tIns="12700" rIns="0" bIns="0" rtlCol="0" anchor="t">
            <a:spAutoFit/>
          </a:bodyPr>
          <a:lstStyle/>
          <a:p>
            <a:pPr marL="1645920" marR="5080" indent="-1633855" algn="ctr">
              <a:spcBef>
                <a:spcPts val="100"/>
              </a:spcBef>
            </a:pPr>
            <a:r>
              <a:rPr lang="en-US" sz="2400" spc="-25" dirty="0">
                <a:latin typeface="Tw Cen MT" panose="020B0602020104020603" pitchFamily="34" charset="0"/>
                <a:cs typeface="Arial"/>
              </a:rPr>
              <a:t>FY 2026 - FY 2027 Plan Review Program</a:t>
            </a:r>
          </a:p>
          <a:p>
            <a:pPr marL="1645920" marR="5080" indent="-1633855" algn="ctr">
              <a:lnSpc>
                <a:spcPct val="100000"/>
              </a:lnSpc>
              <a:spcBef>
                <a:spcPts val="100"/>
              </a:spcBef>
            </a:pPr>
            <a:r>
              <a:rPr lang="en-US" sz="2400" spc="-25" dirty="0">
                <a:latin typeface="Tw Cen MT" panose="020B0602020104020603" pitchFamily="34" charset="0"/>
                <a:cs typeface="Arial"/>
              </a:rPr>
              <a:t> Fee Proposal Outreach</a:t>
            </a:r>
            <a:endParaRPr sz="2400" dirty="0">
              <a:latin typeface="Tw Cen MT" panose="020B0602020104020603" pitchFamily="34" charset="0"/>
              <a:cs typeface="Arial"/>
            </a:endParaRPr>
          </a:p>
        </p:txBody>
      </p:sp>
      <p:pic>
        <p:nvPicPr>
          <p:cNvPr id="9" name="object 6">
            <a:extLst>
              <a:ext uri="{FF2B5EF4-FFF2-40B4-BE49-F238E27FC236}">
                <a16:creationId xmlns:a16="http://schemas.microsoft.com/office/drawing/2014/main" id="{71334E3E-0896-899C-DE37-992174E5B805}"/>
              </a:ext>
            </a:extLst>
          </p:cNvPr>
          <p:cNvPicPr/>
          <p:nvPr/>
        </p:nvPicPr>
        <p:blipFill>
          <a:blip r:embed="rId2" cstate="print"/>
          <a:stretch>
            <a:fillRect/>
          </a:stretch>
        </p:blipFill>
        <p:spPr>
          <a:xfrm>
            <a:off x="226615" y="85182"/>
            <a:ext cx="2438399" cy="510539"/>
          </a:xfrm>
          <a:prstGeom prst="rect">
            <a:avLst/>
          </a:prstGeom>
          <a:solidFill>
            <a:srgbClr val="0070C0"/>
          </a:solidFill>
        </p:spPr>
      </p:pic>
      <p:pic>
        <p:nvPicPr>
          <p:cNvPr id="2" name="Picture 1">
            <a:extLst>
              <a:ext uri="{FF2B5EF4-FFF2-40B4-BE49-F238E27FC236}">
                <a16:creationId xmlns:a16="http://schemas.microsoft.com/office/drawing/2014/main" id="{04E7465A-9FA2-5676-BB6E-F6F64CECBD3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33600" y="2686940"/>
            <a:ext cx="5202710" cy="2926525"/>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6727560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7343299" y="93027"/>
            <a:ext cx="1607820" cy="199390"/>
          </a:xfrm>
          <a:prstGeom prst="rect">
            <a:avLst/>
          </a:prstGeom>
        </p:spPr>
        <p:txBody>
          <a:bodyPr vert="horz" wrap="square" lIns="0" tIns="0" rIns="0" bIns="0" rtlCol="0">
            <a:spAutoFit/>
          </a:bodyPr>
          <a:lstStyle/>
          <a:p>
            <a:pPr>
              <a:lnSpc>
                <a:spcPts val="1550"/>
              </a:lnSpc>
            </a:pPr>
            <a:r>
              <a:rPr sz="1400" dirty="0">
                <a:latin typeface="Arial"/>
                <a:cs typeface="Arial"/>
              </a:rPr>
              <a:t>September</a:t>
            </a:r>
            <a:r>
              <a:rPr sz="1400" spc="-80" dirty="0">
                <a:latin typeface="Arial"/>
                <a:cs typeface="Arial"/>
              </a:rPr>
              <a:t> </a:t>
            </a:r>
            <a:r>
              <a:rPr sz="1400" dirty="0">
                <a:latin typeface="Arial"/>
                <a:cs typeface="Arial"/>
              </a:rPr>
              <a:t>13,</a:t>
            </a:r>
            <a:r>
              <a:rPr sz="1400" spc="-35" dirty="0">
                <a:latin typeface="Arial"/>
                <a:cs typeface="Arial"/>
              </a:rPr>
              <a:t> </a:t>
            </a:r>
            <a:r>
              <a:rPr sz="1400" spc="-20" dirty="0">
                <a:latin typeface="Arial"/>
                <a:cs typeface="Arial"/>
              </a:rPr>
              <a:t>2016</a:t>
            </a:r>
            <a:endParaRPr sz="1400">
              <a:latin typeface="Arial"/>
              <a:cs typeface="Arial"/>
            </a:endParaRPr>
          </a:p>
        </p:txBody>
      </p:sp>
      <p:grpSp>
        <p:nvGrpSpPr>
          <p:cNvPr id="3" name="object 3"/>
          <p:cNvGrpSpPr/>
          <p:nvPr/>
        </p:nvGrpSpPr>
        <p:grpSpPr>
          <a:xfrm>
            <a:off x="-4572" y="-4572"/>
            <a:ext cx="9141460" cy="1010919"/>
            <a:chOff x="-4572" y="-4572"/>
            <a:chExt cx="9141460" cy="1010919"/>
          </a:xfrm>
          <a:solidFill>
            <a:srgbClr val="0070C0"/>
          </a:solidFill>
        </p:grpSpPr>
        <p:sp>
          <p:nvSpPr>
            <p:cNvPr id="4" name="object 4"/>
            <p:cNvSpPr/>
            <p:nvPr/>
          </p:nvSpPr>
          <p:spPr>
            <a:xfrm>
              <a:off x="0" y="0"/>
              <a:ext cx="9131935" cy="1001394"/>
            </a:xfrm>
            <a:custGeom>
              <a:avLst/>
              <a:gdLst/>
              <a:ahLst/>
              <a:cxnLst/>
              <a:rect l="l" t="t" r="r" b="b"/>
              <a:pathLst>
                <a:path w="9131935" h="1001394">
                  <a:moveTo>
                    <a:pt x="9131808" y="0"/>
                  </a:moveTo>
                  <a:lnTo>
                    <a:pt x="0" y="0"/>
                  </a:lnTo>
                  <a:lnTo>
                    <a:pt x="0" y="1001267"/>
                  </a:lnTo>
                  <a:lnTo>
                    <a:pt x="9131808" y="1001267"/>
                  </a:lnTo>
                  <a:lnTo>
                    <a:pt x="9131808" y="0"/>
                  </a:lnTo>
                  <a:close/>
                </a:path>
              </a:pathLst>
            </a:custGeom>
            <a:grpFill/>
          </p:spPr>
          <p:txBody>
            <a:bodyPr wrap="square" lIns="0" tIns="0" rIns="0" bIns="0" rtlCol="0"/>
            <a:lstStyle/>
            <a:p>
              <a:endParaRPr/>
            </a:p>
          </p:txBody>
        </p:sp>
        <p:sp>
          <p:nvSpPr>
            <p:cNvPr id="5" name="object 5"/>
            <p:cNvSpPr/>
            <p:nvPr/>
          </p:nvSpPr>
          <p:spPr>
            <a:xfrm>
              <a:off x="0" y="0"/>
              <a:ext cx="9131935" cy="1001394"/>
            </a:xfrm>
            <a:custGeom>
              <a:avLst/>
              <a:gdLst/>
              <a:ahLst/>
              <a:cxnLst/>
              <a:rect l="l" t="t" r="r" b="b"/>
              <a:pathLst>
                <a:path w="9131935" h="1001394">
                  <a:moveTo>
                    <a:pt x="0" y="0"/>
                  </a:moveTo>
                  <a:lnTo>
                    <a:pt x="9131808" y="0"/>
                  </a:lnTo>
                  <a:lnTo>
                    <a:pt x="9131808" y="1001268"/>
                  </a:lnTo>
                  <a:lnTo>
                    <a:pt x="0" y="1001268"/>
                  </a:lnTo>
                  <a:lnTo>
                    <a:pt x="0" y="0"/>
                  </a:lnTo>
                  <a:close/>
                </a:path>
              </a:pathLst>
            </a:custGeom>
            <a:grpFill/>
            <a:ln w="9144">
              <a:solidFill>
                <a:srgbClr val="000000"/>
              </a:solidFill>
            </a:ln>
          </p:spPr>
          <p:txBody>
            <a:bodyPr wrap="square" lIns="0" tIns="0" rIns="0" bIns="0" rtlCol="0"/>
            <a:lstStyle/>
            <a:p>
              <a:endParaRPr/>
            </a:p>
          </p:txBody>
        </p:sp>
        <p:pic>
          <p:nvPicPr>
            <p:cNvPr id="6" name="object 6"/>
            <p:cNvPicPr/>
            <p:nvPr/>
          </p:nvPicPr>
          <p:blipFill>
            <a:blip r:embed="rId2" cstate="print"/>
            <a:stretch>
              <a:fillRect/>
            </a:stretch>
          </p:blipFill>
          <p:spPr>
            <a:xfrm>
              <a:off x="312420" y="188976"/>
              <a:ext cx="2438399" cy="510539"/>
            </a:xfrm>
            <a:prstGeom prst="rect">
              <a:avLst/>
            </a:prstGeom>
            <a:grpFill/>
          </p:spPr>
        </p:pic>
      </p:grpSp>
      <p:sp>
        <p:nvSpPr>
          <p:cNvPr id="7" name="object 7"/>
          <p:cNvSpPr txBox="1"/>
          <p:nvPr/>
        </p:nvSpPr>
        <p:spPr>
          <a:xfrm>
            <a:off x="383540" y="685736"/>
            <a:ext cx="3774440" cy="239395"/>
          </a:xfrm>
          <a:prstGeom prst="rect">
            <a:avLst/>
          </a:prstGeom>
        </p:spPr>
        <p:txBody>
          <a:bodyPr vert="horz" wrap="square" lIns="0" tIns="13335" rIns="0" bIns="0" rtlCol="0">
            <a:spAutoFit/>
          </a:bodyPr>
          <a:lstStyle/>
          <a:p>
            <a:pPr marL="12700">
              <a:lnSpc>
                <a:spcPct val="100000"/>
              </a:lnSpc>
              <a:spcBef>
                <a:spcPts val="105"/>
              </a:spcBef>
            </a:pPr>
            <a:r>
              <a:rPr sz="1400" dirty="0">
                <a:solidFill>
                  <a:srgbClr val="FFFFFF"/>
                </a:solidFill>
                <a:latin typeface="Century Gothic"/>
                <a:cs typeface="Century Gothic"/>
              </a:rPr>
              <a:t>Environmental</a:t>
            </a:r>
            <a:r>
              <a:rPr sz="1400" spc="409" dirty="0">
                <a:solidFill>
                  <a:srgbClr val="FFFFFF"/>
                </a:solidFill>
                <a:latin typeface="Century Gothic"/>
                <a:cs typeface="Century Gothic"/>
              </a:rPr>
              <a:t> </a:t>
            </a:r>
            <a:r>
              <a:rPr sz="1400" dirty="0">
                <a:solidFill>
                  <a:srgbClr val="FFFFFF"/>
                </a:solidFill>
                <a:latin typeface="Century Gothic"/>
                <a:cs typeface="Century Gothic"/>
              </a:rPr>
              <a:t>Management</a:t>
            </a:r>
            <a:r>
              <a:rPr sz="1400" spc="465" dirty="0">
                <a:solidFill>
                  <a:srgbClr val="FFFFFF"/>
                </a:solidFill>
                <a:latin typeface="Century Gothic"/>
                <a:cs typeface="Century Gothic"/>
              </a:rPr>
              <a:t> </a:t>
            </a:r>
            <a:r>
              <a:rPr sz="1400" spc="-10" dirty="0">
                <a:solidFill>
                  <a:srgbClr val="FFFFFF"/>
                </a:solidFill>
                <a:latin typeface="Century Gothic"/>
                <a:cs typeface="Century Gothic"/>
              </a:rPr>
              <a:t>Department</a:t>
            </a:r>
            <a:endParaRPr sz="1400">
              <a:latin typeface="Century Gothic"/>
              <a:cs typeface="Century Gothic"/>
            </a:endParaRPr>
          </a:p>
        </p:txBody>
      </p:sp>
      <p:sp>
        <p:nvSpPr>
          <p:cNvPr id="8" name="object 8">
            <a:extLst>
              <a:ext uri="{FF2B5EF4-FFF2-40B4-BE49-F238E27FC236}">
                <a16:creationId xmlns:a16="http://schemas.microsoft.com/office/drawing/2014/main" id="{7EF7589A-0997-820D-4595-9B3DB8BEA72F}"/>
              </a:ext>
            </a:extLst>
          </p:cNvPr>
          <p:cNvSpPr txBox="1">
            <a:spLocks/>
          </p:cNvSpPr>
          <p:nvPr/>
        </p:nvSpPr>
        <p:spPr>
          <a:xfrm>
            <a:off x="76200" y="1001394"/>
            <a:ext cx="2636084" cy="1397819"/>
          </a:xfrm>
          <a:prstGeom prst="rect">
            <a:avLst/>
          </a:prstGeom>
        </p:spPr>
        <p:txBody>
          <a:bodyPr vert="horz" wrap="square" lIns="0" tIns="12700" rIns="0" bIns="0" rtlCol="0" anchor="ctr">
            <a:spAutoFit/>
          </a:bodyPr>
          <a:lstStyle>
            <a:lvl1pPr algn="l" defTabSz="914400" rtl="0" eaLnBrk="1" latinLnBrk="0" hangingPunct="1">
              <a:lnSpc>
                <a:spcPct val="90000"/>
              </a:lnSpc>
              <a:spcBef>
                <a:spcPct val="0"/>
              </a:spcBef>
              <a:buNone/>
              <a:defRPr sz="1800" b="0" i="0" u="sng" kern="1200" spc="-60" baseline="0">
                <a:solidFill>
                  <a:schemeClr val="tx1"/>
                </a:solidFill>
                <a:latin typeface="Arial"/>
                <a:ea typeface="+mj-ea"/>
                <a:cs typeface="Arial"/>
              </a:defRPr>
            </a:lvl1pPr>
          </a:lstStyle>
          <a:p>
            <a:pPr marL="12700" marR="5080">
              <a:lnSpc>
                <a:spcPct val="100000"/>
              </a:lnSpc>
              <a:spcBef>
                <a:spcPts val="100"/>
              </a:spcBef>
            </a:pPr>
            <a:r>
              <a:rPr lang="en-US" sz="3000" u="none" spc="-10" dirty="0">
                <a:solidFill>
                  <a:schemeClr val="bg1"/>
                </a:solidFill>
                <a:latin typeface="Arial" panose="020B0604020202020204" pitchFamily="34" charset="0"/>
                <a:cs typeface="Arial" panose="020B0604020202020204" pitchFamily="34" charset="0"/>
              </a:rPr>
              <a:t>Environmental Health  Division</a:t>
            </a:r>
            <a:endParaRPr lang="en-US" sz="3000" dirty="0">
              <a:solidFill>
                <a:schemeClr val="bg1"/>
              </a:solidFill>
              <a:latin typeface="Arial" panose="020B0604020202020204" pitchFamily="34" charset="0"/>
              <a:cs typeface="Arial" panose="020B0604020202020204" pitchFamily="34" charset="0"/>
            </a:endParaRPr>
          </a:p>
        </p:txBody>
      </p:sp>
      <p:pic>
        <p:nvPicPr>
          <p:cNvPr id="9" name="object 9">
            <a:extLst>
              <a:ext uri="{FF2B5EF4-FFF2-40B4-BE49-F238E27FC236}">
                <a16:creationId xmlns:a16="http://schemas.microsoft.com/office/drawing/2014/main" id="{AD903D92-5630-6A88-C87F-F141DD38C6E7}"/>
              </a:ext>
            </a:extLst>
          </p:cNvPr>
          <p:cNvPicPr/>
          <p:nvPr/>
        </p:nvPicPr>
        <p:blipFill>
          <a:blip r:embed="rId3" cstate="print"/>
          <a:stretch>
            <a:fillRect/>
          </a:stretch>
        </p:blipFill>
        <p:spPr>
          <a:xfrm>
            <a:off x="176237" y="2625422"/>
            <a:ext cx="2383535" cy="2365247"/>
          </a:xfrm>
          <a:prstGeom prst="rect">
            <a:avLst/>
          </a:prstGeom>
        </p:spPr>
      </p:pic>
      <p:sp>
        <p:nvSpPr>
          <p:cNvPr id="10" name="object 13">
            <a:extLst>
              <a:ext uri="{FF2B5EF4-FFF2-40B4-BE49-F238E27FC236}">
                <a16:creationId xmlns:a16="http://schemas.microsoft.com/office/drawing/2014/main" id="{114DDF87-8629-2E7F-7530-2B2B35B4EDD8}"/>
              </a:ext>
            </a:extLst>
          </p:cNvPr>
          <p:cNvSpPr txBox="1"/>
          <p:nvPr/>
        </p:nvSpPr>
        <p:spPr>
          <a:xfrm>
            <a:off x="266128" y="6141642"/>
            <a:ext cx="2735580" cy="259045"/>
          </a:xfrm>
          <a:prstGeom prst="rect">
            <a:avLst/>
          </a:prstGeom>
        </p:spPr>
        <p:txBody>
          <a:bodyPr vert="horz" wrap="square" lIns="0" tIns="12700" rIns="0" bIns="0" rtlCol="0">
            <a:spAutoFit/>
          </a:bodyPr>
          <a:lstStyle/>
          <a:p>
            <a:pPr marL="12700" marR="5080">
              <a:lnSpc>
                <a:spcPct val="100000"/>
              </a:lnSpc>
              <a:spcBef>
                <a:spcPts val="100"/>
              </a:spcBef>
            </a:pPr>
            <a:r>
              <a:rPr lang="en-US" sz="1600" dirty="0">
                <a:latin typeface="Arial" panose="020B0604020202020204" pitchFamily="34" charset="0"/>
                <a:cs typeface="Arial" panose="020B0604020202020204" pitchFamily="34" charset="0"/>
              </a:rPr>
              <a:t>E</a:t>
            </a:r>
            <a:r>
              <a:rPr sz="1600" dirty="0">
                <a:latin typeface="Arial" panose="020B0604020202020204" pitchFamily="34" charset="0"/>
                <a:cs typeface="Arial" panose="020B0604020202020204" pitchFamily="34" charset="0"/>
              </a:rPr>
              <a:t>nvironmental</a:t>
            </a:r>
            <a:r>
              <a:rPr sz="1600" spc="-80" dirty="0">
                <a:latin typeface="Arial" panose="020B0604020202020204" pitchFamily="34" charset="0"/>
                <a:cs typeface="Arial" panose="020B0604020202020204" pitchFamily="34" charset="0"/>
              </a:rPr>
              <a:t> </a:t>
            </a:r>
            <a:r>
              <a:rPr sz="1600" spc="-10" dirty="0">
                <a:latin typeface="Arial" panose="020B0604020202020204" pitchFamily="34" charset="0"/>
                <a:cs typeface="Arial" panose="020B0604020202020204" pitchFamily="34" charset="0"/>
              </a:rPr>
              <a:t>Health</a:t>
            </a:r>
            <a:r>
              <a:rPr lang="en-US" sz="1600" spc="-10" dirty="0">
                <a:latin typeface="Arial" panose="020B0604020202020204" pitchFamily="34" charset="0"/>
                <a:cs typeface="Arial" panose="020B0604020202020204" pitchFamily="34" charset="0"/>
              </a:rPr>
              <a:t> Division</a:t>
            </a:r>
            <a:endParaRPr sz="1600" dirty="0">
              <a:latin typeface="Arial" panose="020B0604020202020204" pitchFamily="34" charset="0"/>
              <a:cs typeface="Arial" panose="020B0604020202020204" pitchFamily="34" charset="0"/>
            </a:endParaRPr>
          </a:p>
        </p:txBody>
      </p:sp>
      <p:sp>
        <p:nvSpPr>
          <p:cNvPr id="11" name="object 14">
            <a:extLst>
              <a:ext uri="{FF2B5EF4-FFF2-40B4-BE49-F238E27FC236}">
                <a16:creationId xmlns:a16="http://schemas.microsoft.com/office/drawing/2014/main" id="{6DF084C5-FCC2-33D8-C8C7-3D22E5D71C32}"/>
              </a:ext>
            </a:extLst>
          </p:cNvPr>
          <p:cNvSpPr txBox="1"/>
          <p:nvPr/>
        </p:nvSpPr>
        <p:spPr>
          <a:xfrm>
            <a:off x="2941307" y="1621663"/>
            <a:ext cx="1338580" cy="1038105"/>
          </a:xfrm>
          <a:prstGeom prst="rect">
            <a:avLst/>
          </a:prstGeom>
          <a:solidFill>
            <a:schemeClr val="accent1">
              <a:lumMod val="20000"/>
              <a:lumOff val="80000"/>
            </a:schemeClr>
          </a:solidFill>
          <a:ln w="25907">
            <a:solidFill>
              <a:srgbClr val="FFFFFF"/>
            </a:solidFill>
          </a:ln>
        </p:spPr>
        <p:txBody>
          <a:bodyPr vert="horz" wrap="square" lIns="0" tIns="189865" rIns="0" bIns="0" rtlCol="0">
            <a:spAutoFit/>
          </a:bodyPr>
          <a:lstStyle/>
          <a:p>
            <a:pPr marL="210820" marR="205104" indent="225425">
              <a:lnSpc>
                <a:spcPts val="1660"/>
              </a:lnSpc>
              <a:spcBef>
                <a:spcPts val="1495"/>
              </a:spcBef>
            </a:pPr>
            <a:r>
              <a:rPr sz="1600" spc="-20" dirty="0">
                <a:solidFill>
                  <a:srgbClr val="001F5F"/>
                </a:solidFill>
                <a:latin typeface="Arial"/>
                <a:cs typeface="Arial"/>
              </a:rPr>
              <a:t>Food </a:t>
            </a:r>
            <a:r>
              <a:rPr sz="1600" spc="-10" dirty="0">
                <a:solidFill>
                  <a:srgbClr val="001F5F"/>
                </a:solidFill>
                <a:latin typeface="Arial"/>
                <a:cs typeface="Arial"/>
              </a:rPr>
              <a:t>Protection</a:t>
            </a:r>
            <a:endParaRPr lang="en-US" sz="1600" spc="-10" dirty="0">
              <a:solidFill>
                <a:srgbClr val="001F5F"/>
              </a:solidFill>
              <a:latin typeface="Arial"/>
              <a:cs typeface="Arial"/>
            </a:endParaRPr>
          </a:p>
          <a:p>
            <a:pPr marL="210820" marR="205104" indent="225425">
              <a:lnSpc>
                <a:spcPts val="1660"/>
              </a:lnSpc>
              <a:spcBef>
                <a:spcPts val="1495"/>
              </a:spcBef>
            </a:pPr>
            <a:endParaRPr sz="1600" dirty="0">
              <a:latin typeface="Arial"/>
              <a:cs typeface="Arial"/>
            </a:endParaRPr>
          </a:p>
        </p:txBody>
      </p:sp>
      <p:sp>
        <p:nvSpPr>
          <p:cNvPr id="12" name="object 15">
            <a:extLst>
              <a:ext uri="{FF2B5EF4-FFF2-40B4-BE49-F238E27FC236}">
                <a16:creationId xmlns:a16="http://schemas.microsoft.com/office/drawing/2014/main" id="{DBBA441F-AF88-C7C3-57B3-692412A515E9}"/>
              </a:ext>
            </a:extLst>
          </p:cNvPr>
          <p:cNvSpPr txBox="1"/>
          <p:nvPr/>
        </p:nvSpPr>
        <p:spPr>
          <a:xfrm>
            <a:off x="4427309" y="1617336"/>
            <a:ext cx="1338580" cy="1038105"/>
          </a:xfrm>
          <a:prstGeom prst="rect">
            <a:avLst/>
          </a:prstGeom>
          <a:solidFill>
            <a:schemeClr val="accent1">
              <a:lumMod val="20000"/>
              <a:lumOff val="80000"/>
            </a:schemeClr>
          </a:solidFill>
          <a:ln w="25907">
            <a:solidFill>
              <a:srgbClr val="FFFFFF"/>
            </a:solidFill>
          </a:ln>
        </p:spPr>
        <p:txBody>
          <a:bodyPr vert="horz" wrap="square" lIns="0" tIns="189865" rIns="0" bIns="0" rtlCol="0">
            <a:spAutoFit/>
          </a:bodyPr>
          <a:lstStyle/>
          <a:p>
            <a:pPr marL="271780" marR="104775" indent="-163195">
              <a:lnSpc>
                <a:spcPts val="1660"/>
              </a:lnSpc>
              <a:spcBef>
                <a:spcPts val="1495"/>
              </a:spcBef>
            </a:pPr>
            <a:r>
              <a:rPr sz="1600" dirty="0">
                <a:solidFill>
                  <a:srgbClr val="001F5F"/>
                </a:solidFill>
                <a:latin typeface="Arial"/>
                <a:cs typeface="Arial"/>
              </a:rPr>
              <a:t>Mobile</a:t>
            </a:r>
            <a:r>
              <a:rPr sz="1600" spc="-55" dirty="0">
                <a:solidFill>
                  <a:srgbClr val="001F5F"/>
                </a:solidFill>
                <a:latin typeface="Arial"/>
                <a:cs typeface="Arial"/>
              </a:rPr>
              <a:t> </a:t>
            </a:r>
            <a:r>
              <a:rPr sz="1600" spc="-20" dirty="0">
                <a:solidFill>
                  <a:srgbClr val="001F5F"/>
                </a:solidFill>
                <a:latin typeface="Arial"/>
                <a:cs typeface="Arial"/>
              </a:rPr>
              <a:t>Food </a:t>
            </a:r>
            <a:r>
              <a:rPr sz="1600" spc="-10" dirty="0">
                <a:solidFill>
                  <a:srgbClr val="001F5F"/>
                </a:solidFill>
                <a:latin typeface="Arial"/>
                <a:cs typeface="Arial"/>
              </a:rPr>
              <a:t>Facilities</a:t>
            </a:r>
            <a:endParaRPr lang="en-US" sz="1600" spc="-10" dirty="0">
              <a:solidFill>
                <a:srgbClr val="001F5F"/>
              </a:solidFill>
              <a:latin typeface="Arial"/>
              <a:cs typeface="Arial"/>
            </a:endParaRPr>
          </a:p>
          <a:p>
            <a:pPr marL="271780" marR="104775" indent="-163195">
              <a:lnSpc>
                <a:spcPts val="1660"/>
              </a:lnSpc>
              <a:spcBef>
                <a:spcPts val="1495"/>
              </a:spcBef>
            </a:pPr>
            <a:endParaRPr sz="1600" dirty="0">
              <a:latin typeface="Arial"/>
              <a:cs typeface="Arial"/>
            </a:endParaRPr>
          </a:p>
        </p:txBody>
      </p:sp>
      <p:sp>
        <p:nvSpPr>
          <p:cNvPr id="13" name="object 16">
            <a:extLst>
              <a:ext uri="{FF2B5EF4-FFF2-40B4-BE49-F238E27FC236}">
                <a16:creationId xmlns:a16="http://schemas.microsoft.com/office/drawing/2014/main" id="{CC7DB62C-F73C-60B8-BDE7-AC1C687B5DED}"/>
              </a:ext>
            </a:extLst>
          </p:cNvPr>
          <p:cNvSpPr txBox="1"/>
          <p:nvPr/>
        </p:nvSpPr>
        <p:spPr>
          <a:xfrm>
            <a:off x="5884152" y="1640848"/>
            <a:ext cx="1338580" cy="1047082"/>
          </a:xfrm>
          <a:prstGeom prst="rect">
            <a:avLst/>
          </a:prstGeom>
          <a:solidFill>
            <a:schemeClr val="accent1">
              <a:lumMod val="20000"/>
              <a:lumOff val="80000"/>
            </a:schemeClr>
          </a:solidFill>
          <a:ln w="25907">
            <a:solidFill>
              <a:srgbClr val="FFFFFF"/>
            </a:solidFill>
          </a:ln>
        </p:spPr>
        <p:txBody>
          <a:bodyPr vert="horz" wrap="square" lIns="0" tIns="84455" rIns="0" bIns="0" rtlCol="0">
            <a:spAutoFit/>
          </a:bodyPr>
          <a:lstStyle/>
          <a:p>
            <a:pPr marL="280035" marR="273050" indent="-635" algn="ctr">
              <a:lnSpc>
                <a:spcPts val="1660"/>
              </a:lnSpc>
              <a:spcBef>
                <a:spcPts val="665"/>
              </a:spcBef>
            </a:pPr>
            <a:r>
              <a:rPr sz="1600" spc="-10" dirty="0">
                <a:solidFill>
                  <a:srgbClr val="001F5F"/>
                </a:solidFill>
                <a:latin typeface="Arial"/>
                <a:cs typeface="Arial"/>
              </a:rPr>
              <a:t>Cottage </a:t>
            </a:r>
            <a:r>
              <a:rPr sz="1600" spc="-20" dirty="0">
                <a:solidFill>
                  <a:srgbClr val="001F5F"/>
                </a:solidFill>
                <a:latin typeface="Arial"/>
                <a:cs typeface="Arial"/>
              </a:rPr>
              <a:t>Food </a:t>
            </a:r>
            <a:r>
              <a:rPr sz="1600" spc="-10" dirty="0">
                <a:solidFill>
                  <a:srgbClr val="001F5F"/>
                </a:solidFill>
                <a:latin typeface="Arial"/>
                <a:cs typeface="Arial"/>
              </a:rPr>
              <a:t>Program</a:t>
            </a:r>
            <a:endParaRPr lang="en-US" sz="1600" spc="-10" dirty="0">
              <a:solidFill>
                <a:srgbClr val="001F5F"/>
              </a:solidFill>
              <a:latin typeface="Arial"/>
              <a:cs typeface="Arial"/>
            </a:endParaRPr>
          </a:p>
          <a:p>
            <a:pPr marL="280035" marR="273050" indent="-635" algn="ctr">
              <a:lnSpc>
                <a:spcPts val="1660"/>
              </a:lnSpc>
              <a:spcBef>
                <a:spcPts val="665"/>
              </a:spcBef>
            </a:pPr>
            <a:endParaRPr sz="1600" dirty="0">
              <a:latin typeface="Arial"/>
              <a:cs typeface="Arial"/>
            </a:endParaRPr>
          </a:p>
        </p:txBody>
      </p:sp>
      <p:sp>
        <p:nvSpPr>
          <p:cNvPr id="15" name="object 17">
            <a:extLst>
              <a:ext uri="{FF2B5EF4-FFF2-40B4-BE49-F238E27FC236}">
                <a16:creationId xmlns:a16="http://schemas.microsoft.com/office/drawing/2014/main" id="{F0CE0855-DD20-A416-D3A5-1B8D42E2FA00}"/>
              </a:ext>
            </a:extLst>
          </p:cNvPr>
          <p:cNvSpPr txBox="1"/>
          <p:nvPr/>
        </p:nvSpPr>
        <p:spPr>
          <a:xfrm>
            <a:off x="7370154" y="1645336"/>
            <a:ext cx="1338580" cy="1038105"/>
          </a:xfrm>
          <a:prstGeom prst="rect">
            <a:avLst/>
          </a:prstGeom>
          <a:solidFill>
            <a:schemeClr val="accent1">
              <a:lumMod val="20000"/>
              <a:lumOff val="80000"/>
            </a:schemeClr>
          </a:solidFill>
          <a:ln w="25907">
            <a:solidFill>
              <a:srgbClr val="FFFFFF"/>
            </a:solidFill>
          </a:ln>
        </p:spPr>
        <p:txBody>
          <a:bodyPr vert="horz" wrap="square" lIns="0" tIns="189865" rIns="0" bIns="0" rtlCol="0">
            <a:spAutoFit/>
          </a:bodyPr>
          <a:lstStyle/>
          <a:p>
            <a:pPr marL="215265" marR="114300" indent="-94615">
              <a:lnSpc>
                <a:spcPts val="1660"/>
              </a:lnSpc>
              <a:spcBef>
                <a:spcPts val="1495"/>
              </a:spcBef>
            </a:pPr>
            <a:r>
              <a:rPr sz="1600" dirty="0">
                <a:solidFill>
                  <a:srgbClr val="001F5F"/>
                </a:solidFill>
                <a:latin typeface="Arial"/>
                <a:cs typeface="Arial"/>
              </a:rPr>
              <a:t>Food</a:t>
            </a:r>
            <a:r>
              <a:rPr sz="1600" spc="-45" dirty="0">
                <a:solidFill>
                  <a:srgbClr val="001F5F"/>
                </a:solidFill>
                <a:latin typeface="Arial"/>
                <a:cs typeface="Arial"/>
              </a:rPr>
              <a:t> </a:t>
            </a:r>
            <a:r>
              <a:rPr sz="1600" spc="-10" dirty="0">
                <a:solidFill>
                  <a:srgbClr val="001F5F"/>
                </a:solidFill>
                <a:latin typeface="Arial"/>
                <a:cs typeface="Arial"/>
              </a:rPr>
              <a:t>Safety Education</a:t>
            </a:r>
            <a:endParaRPr lang="en-US" sz="1600" spc="-10" dirty="0">
              <a:solidFill>
                <a:srgbClr val="001F5F"/>
              </a:solidFill>
              <a:latin typeface="Arial"/>
              <a:cs typeface="Arial"/>
            </a:endParaRPr>
          </a:p>
          <a:p>
            <a:pPr marL="215265" marR="114300" indent="-94615">
              <a:lnSpc>
                <a:spcPts val="1660"/>
              </a:lnSpc>
              <a:spcBef>
                <a:spcPts val="1495"/>
              </a:spcBef>
            </a:pPr>
            <a:endParaRPr sz="1600" dirty="0">
              <a:latin typeface="Arial"/>
              <a:cs typeface="Arial"/>
            </a:endParaRPr>
          </a:p>
        </p:txBody>
      </p:sp>
      <p:sp>
        <p:nvSpPr>
          <p:cNvPr id="16" name="object 18">
            <a:extLst>
              <a:ext uri="{FF2B5EF4-FFF2-40B4-BE49-F238E27FC236}">
                <a16:creationId xmlns:a16="http://schemas.microsoft.com/office/drawing/2014/main" id="{2E847E25-115B-AD2B-8388-A24A0F89B417}"/>
              </a:ext>
            </a:extLst>
          </p:cNvPr>
          <p:cNvSpPr txBox="1"/>
          <p:nvPr/>
        </p:nvSpPr>
        <p:spPr>
          <a:xfrm>
            <a:off x="2963026" y="2874779"/>
            <a:ext cx="1338580" cy="1037463"/>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25907">
            <a:solidFill>
              <a:srgbClr val="FFFFFF"/>
            </a:solidFill>
          </a:ln>
        </p:spPr>
        <p:txBody>
          <a:bodyPr vert="horz" wrap="square" lIns="0" tIns="189230" rIns="0" bIns="0" rtlCol="0">
            <a:spAutoFit/>
          </a:bodyPr>
          <a:lstStyle/>
          <a:p>
            <a:pPr marL="374015" marR="93345" indent="-276225">
              <a:lnSpc>
                <a:spcPts val="1660"/>
              </a:lnSpc>
              <a:spcBef>
                <a:spcPts val="1490"/>
              </a:spcBef>
            </a:pPr>
            <a:r>
              <a:rPr sz="1600" spc="-10" dirty="0">
                <a:solidFill>
                  <a:srgbClr val="001F5F"/>
                </a:solidFill>
                <a:latin typeface="Arial"/>
                <a:cs typeface="Arial"/>
              </a:rPr>
              <a:t>Recreational Health</a:t>
            </a:r>
            <a:endParaRPr lang="en-US" sz="1600" spc="-10" dirty="0">
              <a:solidFill>
                <a:srgbClr val="001F5F"/>
              </a:solidFill>
              <a:latin typeface="Arial"/>
              <a:cs typeface="Arial"/>
            </a:endParaRPr>
          </a:p>
          <a:p>
            <a:pPr marL="374015" marR="93345" indent="-276225">
              <a:lnSpc>
                <a:spcPts val="1660"/>
              </a:lnSpc>
              <a:spcBef>
                <a:spcPts val="1490"/>
              </a:spcBef>
            </a:pPr>
            <a:endParaRPr sz="1600" dirty="0">
              <a:latin typeface="Arial"/>
              <a:cs typeface="Arial"/>
            </a:endParaRPr>
          </a:p>
        </p:txBody>
      </p:sp>
      <p:sp>
        <p:nvSpPr>
          <p:cNvPr id="18" name="object 19">
            <a:extLst>
              <a:ext uri="{FF2B5EF4-FFF2-40B4-BE49-F238E27FC236}">
                <a16:creationId xmlns:a16="http://schemas.microsoft.com/office/drawing/2014/main" id="{A3BA3886-403B-3EBE-E006-1AF7DB0589F3}"/>
              </a:ext>
            </a:extLst>
          </p:cNvPr>
          <p:cNvSpPr txBox="1"/>
          <p:nvPr/>
        </p:nvSpPr>
        <p:spPr>
          <a:xfrm>
            <a:off x="4449685" y="2859031"/>
            <a:ext cx="1338580" cy="104644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25907">
            <a:solidFill>
              <a:srgbClr val="FFFFFF"/>
            </a:solidFill>
          </a:ln>
        </p:spPr>
        <p:txBody>
          <a:bodyPr vert="horz" wrap="square" lIns="0" tIns="83820" rIns="0" bIns="0" rtlCol="0">
            <a:spAutoFit/>
          </a:bodyPr>
          <a:lstStyle/>
          <a:p>
            <a:pPr marL="278765" marR="274320" indent="10160" algn="just">
              <a:lnSpc>
                <a:spcPts val="1660"/>
              </a:lnSpc>
              <a:spcBef>
                <a:spcPts val="660"/>
              </a:spcBef>
            </a:pPr>
            <a:r>
              <a:rPr sz="1600" spc="-25" dirty="0">
                <a:solidFill>
                  <a:srgbClr val="001F5F"/>
                </a:solidFill>
                <a:latin typeface="Arial"/>
                <a:cs typeface="Arial"/>
              </a:rPr>
              <a:t>Tobacco </a:t>
            </a:r>
            <a:r>
              <a:rPr sz="1600" spc="-10" dirty="0">
                <a:solidFill>
                  <a:srgbClr val="001F5F"/>
                </a:solidFill>
                <a:latin typeface="Arial"/>
                <a:cs typeface="Arial"/>
              </a:rPr>
              <a:t>Retailer Program</a:t>
            </a:r>
            <a:endParaRPr lang="en-US" sz="1600" spc="-10" dirty="0">
              <a:solidFill>
                <a:srgbClr val="001F5F"/>
              </a:solidFill>
              <a:latin typeface="Arial"/>
              <a:cs typeface="Arial"/>
            </a:endParaRPr>
          </a:p>
          <a:p>
            <a:pPr marL="278765" marR="274320" indent="10160" algn="just">
              <a:lnSpc>
                <a:spcPts val="1660"/>
              </a:lnSpc>
              <a:spcBef>
                <a:spcPts val="660"/>
              </a:spcBef>
            </a:pPr>
            <a:endParaRPr sz="1600" dirty="0">
              <a:latin typeface="Arial"/>
              <a:cs typeface="Arial"/>
            </a:endParaRPr>
          </a:p>
        </p:txBody>
      </p:sp>
      <p:sp>
        <p:nvSpPr>
          <p:cNvPr id="19" name="object 20">
            <a:extLst>
              <a:ext uri="{FF2B5EF4-FFF2-40B4-BE49-F238E27FC236}">
                <a16:creationId xmlns:a16="http://schemas.microsoft.com/office/drawing/2014/main" id="{2ED50CF6-9EC9-7DAE-3B99-8D49BD0A9F5C}"/>
              </a:ext>
            </a:extLst>
          </p:cNvPr>
          <p:cNvSpPr txBox="1"/>
          <p:nvPr/>
        </p:nvSpPr>
        <p:spPr>
          <a:xfrm>
            <a:off x="5884152" y="2878037"/>
            <a:ext cx="1338580" cy="1036822"/>
          </a:xfrm>
          <a:prstGeom prst="rect">
            <a:avLst/>
          </a:prstGeom>
          <a:solidFill>
            <a:srgbClr val="57D301"/>
          </a:solidFill>
          <a:ln w="25907">
            <a:solidFill>
              <a:srgbClr val="FFFFFF"/>
            </a:solidFill>
          </a:ln>
        </p:spPr>
        <p:txBody>
          <a:bodyPr vert="horz" wrap="square" lIns="0" tIns="188595" rIns="0" bIns="0" rtlCol="0">
            <a:spAutoFit/>
          </a:bodyPr>
          <a:lstStyle/>
          <a:p>
            <a:pPr marL="104775" marR="91440" indent="-6350">
              <a:lnSpc>
                <a:spcPts val="1660"/>
              </a:lnSpc>
              <a:spcBef>
                <a:spcPts val="1485"/>
              </a:spcBef>
            </a:pPr>
            <a:r>
              <a:rPr sz="1600" spc="-10" dirty="0">
                <a:solidFill>
                  <a:srgbClr val="001F5F"/>
                </a:solidFill>
                <a:latin typeface="Arial"/>
                <a:cs typeface="Arial"/>
              </a:rPr>
              <a:t>Construction </a:t>
            </a:r>
            <a:r>
              <a:rPr sz="1600" dirty="0">
                <a:solidFill>
                  <a:srgbClr val="001F5F"/>
                </a:solidFill>
                <a:latin typeface="Arial"/>
                <a:cs typeface="Arial"/>
              </a:rPr>
              <a:t>Plan</a:t>
            </a:r>
            <a:r>
              <a:rPr sz="1600" spc="-40" dirty="0">
                <a:solidFill>
                  <a:srgbClr val="001F5F"/>
                </a:solidFill>
                <a:latin typeface="Arial"/>
                <a:cs typeface="Arial"/>
              </a:rPr>
              <a:t> </a:t>
            </a:r>
            <a:r>
              <a:rPr sz="1600" spc="-10" dirty="0">
                <a:solidFill>
                  <a:srgbClr val="001F5F"/>
                </a:solidFill>
                <a:latin typeface="Arial"/>
                <a:cs typeface="Arial"/>
              </a:rPr>
              <a:t>Review</a:t>
            </a:r>
            <a:endParaRPr lang="en-US" sz="1600" spc="-10" dirty="0">
              <a:solidFill>
                <a:srgbClr val="001F5F"/>
              </a:solidFill>
              <a:latin typeface="Arial"/>
              <a:cs typeface="Arial"/>
            </a:endParaRPr>
          </a:p>
          <a:p>
            <a:pPr marL="104775" marR="91440" indent="-6350">
              <a:lnSpc>
                <a:spcPts val="1660"/>
              </a:lnSpc>
              <a:spcBef>
                <a:spcPts val="1485"/>
              </a:spcBef>
            </a:pPr>
            <a:endParaRPr sz="1600" dirty="0">
              <a:latin typeface="Arial"/>
              <a:cs typeface="Arial"/>
            </a:endParaRPr>
          </a:p>
        </p:txBody>
      </p:sp>
      <p:sp>
        <p:nvSpPr>
          <p:cNvPr id="20" name="object 21">
            <a:extLst>
              <a:ext uri="{FF2B5EF4-FFF2-40B4-BE49-F238E27FC236}">
                <a16:creationId xmlns:a16="http://schemas.microsoft.com/office/drawing/2014/main" id="{F919F864-C99B-1A8F-36DB-17DC01517856}"/>
              </a:ext>
            </a:extLst>
          </p:cNvPr>
          <p:cNvSpPr txBox="1"/>
          <p:nvPr/>
        </p:nvSpPr>
        <p:spPr>
          <a:xfrm>
            <a:off x="7345025" y="2878037"/>
            <a:ext cx="1338580" cy="1011815"/>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25907">
            <a:solidFill>
              <a:srgbClr val="FFFFFF"/>
            </a:solidFill>
          </a:ln>
        </p:spPr>
        <p:txBody>
          <a:bodyPr vert="horz" wrap="square" lIns="0" tIns="3810" rIns="0" bIns="0" rtlCol="0">
            <a:spAutoFit/>
          </a:bodyPr>
          <a:lstStyle/>
          <a:p>
            <a:pPr>
              <a:lnSpc>
                <a:spcPct val="100000"/>
              </a:lnSpc>
              <a:spcBef>
                <a:spcPts val="30"/>
              </a:spcBef>
            </a:pPr>
            <a:endParaRPr sz="1750" dirty="0">
              <a:latin typeface="Times New Roman"/>
              <a:cs typeface="Times New Roman"/>
            </a:endParaRPr>
          </a:p>
          <a:p>
            <a:pPr marL="407670">
              <a:lnSpc>
                <a:spcPct val="100000"/>
              </a:lnSpc>
            </a:pPr>
            <a:r>
              <a:rPr sz="1600" spc="-10" dirty="0">
                <a:solidFill>
                  <a:srgbClr val="001F5F"/>
                </a:solidFill>
                <a:latin typeface="Arial"/>
                <a:cs typeface="Arial"/>
              </a:rPr>
              <a:t>Noise</a:t>
            </a:r>
            <a:endParaRPr lang="en-US" sz="1600" spc="-10" dirty="0">
              <a:solidFill>
                <a:srgbClr val="001F5F"/>
              </a:solidFill>
              <a:latin typeface="Arial"/>
              <a:cs typeface="Arial"/>
            </a:endParaRPr>
          </a:p>
          <a:p>
            <a:pPr marL="407670">
              <a:lnSpc>
                <a:spcPct val="100000"/>
              </a:lnSpc>
            </a:pPr>
            <a:endParaRPr lang="en-US" sz="1600" spc="-10" dirty="0">
              <a:solidFill>
                <a:srgbClr val="001F5F"/>
              </a:solidFill>
              <a:highlight>
                <a:srgbClr val="40BAD2"/>
              </a:highlight>
              <a:latin typeface="Arial"/>
              <a:cs typeface="Arial"/>
            </a:endParaRPr>
          </a:p>
          <a:p>
            <a:pPr marL="407670">
              <a:lnSpc>
                <a:spcPct val="100000"/>
              </a:lnSpc>
            </a:pPr>
            <a:endParaRPr sz="1600" dirty="0">
              <a:latin typeface="Arial"/>
              <a:cs typeface="Arial"/>
            </a:endParaRPr>
          </a:p>
        </p:txBody>
      </p:sp>
      <p:sp>
        <p:nvSpPr>
          <p:cNvPr id="21" name="object 22">
            <a:extLst>
              <a:ext uri="{FF2B5EF4-FFF2-40B4-BE49-F238E27FC236}">
                <a16:creationId xmlns:a16="http://schemas.microsoft.com/office/drawing/2014/main" id="{8A11049D-1925-A05F-14F3-73FF8A3802E3}"/>
              </a:ext>
            </a:extLst>
          </p:cNvPr>
          <p:cNvSpPr txBox="1"/>
          <p:nvPr/>
        </p:nvSpPr>
        <p:spPr>
          <a:xfrm>
            <a:off x="2921143" y="3970728"/>
            <a:ext cx="1338580" cy="1038105"/>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25907">
            <a:solidFill>
              <a:srgbClr val="FFFFFF"/>
            </a:solidFill>
          </a:ln>
        </p:spPr>
        <p:txBody>
          <a:bodyPr vert="horz" wrap="square" lIns="0" tIns="189865" rIns="0" bIns="0" rtlCol="0">
            <a:spAutoFit/>
          </a:bodyPr>
          <a:lstStyle/>
          <a:p>
            <a:pPr marL="294640" marR="212725" indent="-78105">
              <a:lnSpc>
                <a:spcPts val="1660"/>
              </a:lnSpc>
              <a:spcBef>
                <a:spcPts val="1495"/>
              </a:spcBef>
            </a:pPr>
            <a:r>
              <a:rPr sz="1600" spc="-10" dirty="0">
                <a:solidFill>
                  <a:srgbClr val="001F5F"/>
                </a:solidFill>
                <a:latin typeface="Arial"/>
                <a:cs typeface="Arial"/>
              </a:rPr>
              <a:t>Employee Housing</a:t>
            </a:r>
            <a:endParaRPr lang="en-US" sz="1600" spc="-10" dirty="0">
              <a:solidFill>
                <a:srgbClr val="001F5F"/>
              </a:solidFill>
              <a:latin typeface="Arial"/>
              <a:cs typeface="Arial"/>
            </a:endParaRPr>
          </a:p>
          <a:p>
            <a:pPr marL="294640" marR="212725" indent="-78105">
              <a:lnSpc>
                <a:spcPts val="1660"/>
              </a:lnSpc>
              <a:spcBef>
                <a:spcPts val="1495"/>
              </a:spcBef>
            </a:pPr>
            <a:endParaRPr sz="1600" dirty="0">
              <a:latin typeface="Arial"/>
              <a:cs typeface="Arial"/>
            </a:endParaRPr>
          </a:p>
        </p:txBody>
      </p:sp>
      <p:sp>
        <p:nvSpPr>
          <p:cNvPr id="22" name="object 23">
            <a:extLst>
              <a:ext uri="{FF2B5EF4-FFF2-40B4-BE49-F238E27FC236}">
                <a16:creationId xmlns:a16="http://schemas.microsoft.com/office/drawing/2014/main" id="{5E251772-00C6-5839-4195-660959DEAF0E}"/>
              </a:ext>
            </a:extLst>
          </p:cNvPr>
          <p:cNvSpPr txBox="1"/>
          <p:nvPr/>
        </p:nvSpPr>
        <p:spPr>
          <a:xfrm>
            <a:off x="4433143" y="3957520"/>
            <a:ext cx="1338580" cy="1038105"/>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25907">
            <a:solidFill>
              <a:srgbClr val="FFFFFF"/>
            </a:solidFill>
          </a:ln>
        </p:spPr>
        <p:txBody>
          <a:bodyPr vert="horz" wrap="square" lIns="0" tIns="189865" rIns="0" bIns="0" rtlCol="0">
            <a:spAutoFit/>
          </a:bodyPr>
          <a:lstStyle/>
          <a:p>
            <a:pPr marL="271145" marR="228600" indent="-38100">
              <a:lnSpc>
                <a:spcPts val="1660"/>
              </a:lnSpc>
              <a:spcBef>
                <a:spcPts val="1495"/>
              </a:spcBef>
            </a:pPr>
            <a:r>
              <a:rPr sz="1600" spc="-10" dirty="0">
                <a:solidFill>
                  <a:srgbClr val="001F5F"/>
                </a:solidFill>
                <a:latin typeface="Arial"/>
                <a:cs typeface="Arial"/>
              </a:rPr>
              <a:t>Detention Facilities</a:t>
            </a:r>
            <a:endParaRPr lang="en-US" sz="1600" spc="-10" dirty="0">
              <a:solidFill>
                <a:srgbClr val="001F5F"/>
              </a:solidFill>
              <a:latin typeface="Arial"/>
              <a:cs typeface="Arial"/>
            </a:endParaRPr>
          </a:p>
          <a:p>
            <a:pPr marL="271145" marR="228600" indent="-38100">
              <a:lnSpc>
                <a:spcPts val="1660"/>
              </a:lnSpc>
              <a:spcBef>
                <a:spcPts val="1495"/>
              </a:spcBef>
            </a:pPr>
            <a:endParaRPr sz="1600" dirty="0">
              <a:latin typeface="Arial"/>
              <a:cs typeface="Arial"/>
            </a:endParaRPr>
          </a:p>
        </p:txBody>
      </p:sp>
      <p:sp>
        <p:nvSpPr>
          <p:cNvPr id="23" name="object 24">
            <a:extLst>
              <a:ext uri="{FF2B5EF4-FFF2-40B4-BE49-F238E27FC236}">
                <a16:creationId xmlns:a16="http://schemas.microsoft.com/office/drawing/2014/main" id="{304F8D69-DB07-228E-90FE-875C92A89A07}"/>
              </a:ext>
            </a:extLst>
          </p:cNvPr>
          <p:cNvSpPr txBox="1"/>
          <p:nvPr/>
        </p:nvSpPr>
        <p:spPr>
          <a:xfrm>
            <a:off x="5875782" y="3979963"/>
            <a:ext cx="1338580" cy="1012457"/>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25907">
            <a:solidFill>
              <a:srgbClr val="FFFFFF"/>
            </a:solidFill>
          </a:ln>
        </p:spPr>
        <p:txBody>
          <a:bodyPr vert="horz" wrap="square" lIns="0" tIns="4445" rIns="0" bIns="0" rtlCol="0">
            <a:spAutoFit/>
          </a:bodyPr>
          <a:lstStyle/>
          <a:p>
            <a:pPr>
              <a:lnSpc>
                <a:spcPct val="100000"/>
              </a:lnSpc>
              <a:spcBef>
                <a:spcPts val="35"/>
              </a:spcBef>
            </a:pPr>
            <a:endParaRPr sz="1750" dirty="0">
              <a:latin typeface="Times New Roman"/>
              <a:cs typeface="Times New Roman"/>
            </a:endParaRPr>
          </a:p>
          <a:p>
            <a:pPr marL="124460">
              <a:lnSpc>
                <a:spcPct val="100000"/>
              </a:lnSpc>
            </a:pPr>
            <a:r>
              <a:rPr sz="1600" dirty="0">
                <a:solidFill>
                  <a:srgbClr val="001F5F"/>
                </a:solidFill>
                <a:latin typeface="Arial"/>
                <a:cs typeface="Arial"/>
              </a:rPr>
              <a:t>Lead</a:t>
            </a:r>
            <a:r>
              <a:rPr sz="1600" spc="-45" dirty="0">
                <a:solidFill>
                  <a:srgbClr val="001F5F"/>
                </a:solidFill>
                <a:latin typeface="Arial"/>
                <a:cs typeface="Arial"/>
              </a:rPr>
              <a:t> </a:t>
            </a:r>
            <a:r>
              <a:rPr sz="1600" spc="-10" dirty="0">
                <a:solidFill>
                  <a:srgbClr val="001F5F"/>
                </a:solidFill>
                <a:latin typeface="Arial"/>
                <a:cs typeface="Arial"/>
              </a:rPr>
              <a:t>Illness</a:t>
            </a:r>
            <a:endParaRPr lang="en-US" sz="1600" spc="-10" dirty="0">
              <a:solidFill>
                <a:srgbClr val="001F5F"/>
              </a:solidFill>
              <a:latin typeface="Arial"/>
              <a:cs typeface="Arial"/>
            </a:endParaRPr>
          </a:p>
          <a:p>
            <a:pPr marL="124460">
              <a:lnSpc>
                <a:spcPct val="100000"/>
              </a:lnSpc>
            </a:pPr>
            <a:endParaRPr lang="en-US" sz="1600" spc="-10" dirty="0">
              <a:solidFill>
                <a:srgbClr val="001F5F"/>
              </a:solidFill>
              <a:latin typeface="Arial"/>
              <a:cs typeface="Arial"/>
            </a:endParaRPr>
          </a:p>
          <a:p>
            <a:pPr marL="124460">
              <a:lnSpc>
                <a:spcPct val="100000"/>
              </a:lnSpc>
            </a:pPr>
            <a:endParaRPr sz="1600" dirty="0">
              <a:latin typeface="Arial"/>
              <a:cs typeface="Arial"/>
            </a:endParaRPr>
          </a:p>
        </p:txBody>
      </p:sp>
      <p:sp>
        <p:nvSpPr>
          <p:cNvPr id="24" name="object 25">
            <a:extLst>
              <a:ext uri="{FF2B5EF4-FFF2-40B4-BE49-F238E27FC236}">
                <a16:creationId xmlns:a16="http://schemas.microsoft.com/office/drawing/2014/main" id="{084C6AA2-E93F-FC59-C95A-7D2056BCDDEE}"/>
              </a:ext>
            </a:extLst>
          </p:cNvPr>
          <p:cNvSpPr txBox="1"/>
          <p:nvPr/>
        </p:nvSpPr>
        <p:spPr>
          <a:xfrm>
            <a:off x="7345025" y="3970729"/>
            <a:ext cx="1338580" cy="1038105"/>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25907">
            <a:solidFill>
              <a:srgbClr val="FFFFFF"/>
            </a:solidFill>
          </a:ln>
        </p:spPr>
        <p:txBody>
          <a:bodyPr vert="horz" wrap="square" lIns="0" tIns="189865" rIns="0" bIns="0" rtlCol="0">
            <a:spAutoFit/>
          </a:bodyPr>
          <a:lstStyle/>
          <a:p>
            <a:pPr marL="279400" marR="180340" indent="-93345">
              <a:lnSpc>
                <a:spcPts val="1660"/>
              </a:lnSpc>
              <a:spcBef>
                <a:spcPts val="1495"/>
              </a:spcBef>
            </a:pPr>
            <a:r>
              <a:rPr sz="1600" spc="-10" dirty="0">
                <a:solidFill>
                  <a:srgbClr val="001F5F"/>
                </a:solidFill>
                <a:latin typeface="Arial"/>
                <a:cs typeface="Arial"/>
              </a:rPr>
              <a:t>Waste</a:t>
            </a:r>
            <a:r>
              <a:rPr sz="1600" spc="-80" dirty="0">
                <a:solidFill>
                  <a:srgbClr val="001F5F"/>
                </a:solidFill>
                <a:latin typeface="Arial"/>
                <a:cs typeface="Arial"/>
              </a:rPr>
              <a:t> </a:t>
            </a:r>
            <a:r>
              <a:rPr sz="1600" spc="-20" dirty="0">
                <a:solidFill>
                  <a:srgbClr val="001F5F"/>
                </a:solidFill>
                <a:latin typeface="Arial"/>
                <a:cs typeface="Arial"/>
              </a:rPr>
              <a:t>Tire </a:t>
            </a:r>
            <a:r>
              <a:rPr sz="1600" spc="-10" dirty="0">
                <a:solidFill>
                  <a:srgbClr val="001F5F"/>
                </a:solidFill>
                <a:latin typeface="Arial"/>
                <a:cs typeface="Arial"/>
              </a:rPr>
              <a:t>Program</a:t>
            </a:r>
            <a:endParaRPr lang="en-US" sz="1600" spc="-10" dirty="0">
              <a:solidFill>
                <a:srgbClr val="001F5F"/>
              </a:solidFill>
              <a:latin typeface="Arial"/>
              <a:cs typeface="Arial"/>
            </a:endParaRPr>
          </a:p>
          <a:p>
            <a:pPr marL="279400" marR="180340" indent="-93345">
              <a:lnSpc>
                <a:spcPts val="1660"/>
              </a:lnSpc>
              <a:spcBef>
                <a:spcPts val="1495"/>
              </a:spcBef>
            </a:pPr>
            <a:endParaRPr sz="1600" dirty="0">
              <a:latin typeface="Arial"/>
              <a:cs typeface="Arial"/>
            </a:endParaRPr>
          </a:p>
        </p:txBody>
      </p:sp>
      <p:sp>
        <p:nvSpPr>
          <p:cNvPr id="25" name="object 26">
            <a:extLst>
              <a:ext uri="{FF2B5EF4-FFF2-40B4-BE49-F238E27FC236}">
                <a16:creationId xmlns:a16="http://schemas.microsoft.com/office/drawing/2014/main" id="{CBE47C4A-7613-CA19-3DC8-450049F510B7}"/>
              </a:ext>
            </a:extLst>
          </p:cNvPr>
          <p:cNvSpPr txBox="1"/>
          <p:nvPr/>
        </p:nvSpPr>
        <p:spPr>
          <a:xfrm>
            <a:off x="2938907" y="5147915"/>
            <a:ext cx="1338580" cy="1011815"/>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25907">
            <a:solidFill>
              <a:srgbClr val="FFFFFF"/>
            </a:solidFill>
          </a:ln>
        </p:spPr>
        <p:txBody>
          <a:bodyPr vert="horz" wrap="square" lIns="0" tIns="3810" rIns="0" bIns="0" rtlCol="0">
            <a:spAutoFit/>
          </a:bodyPr>
          <a:lstStyle/>
          <a:p>
            <a:pPr>
              <a:lnSpc>
                <a:spcPct val="100000"/>
              </a:lnSpc>
              <a:spcBef>
                <a:spcPts val="30"/>
              </a:spcBef>
            </a:pPr>
            <a:endParaRPr sz="1750" dirty="0">
              <a:latin typeface="Times New Roman"/>
              <a:cs typeface="Times New Roman"/>
            </a:endParaRPr>
          </a:p>
          <a:p>
            <a:pPr marL="284480">
              <a:lnSpc>
                <a:spcPct val="100000"/>
              </a:lnSpc>
            </a:pPr>
            <a:r>
              <a:rPr sz="1600" spc="-10" dirty="0">
                <a:solidFill>
                  <a:srgbClr val="001F5F"/>
                </a:solidFill>
                <a:latin typeface="Arial"/>
                <a:cs typeface="Arial"/>
              </a:rPr>
              <a:t>Body</a:t>
            </a:r>
            <a:r>
              <a:rPr sz="1600" spc="-90" dirty="0">
                <a:solidFill>
                  <a:srgbClr val="001F5F"/>
                </a:solidFill>
                <a:latin typeface="Arial"/>
                <a:cs typeface="Arial"/>
              </a:rPr>
              <a:t> </a:t>
            </a:r>
            <a:r>
              <a:rPr sz="1600" spc="-25" dirty="0">
                <a:solidFill>
                  <a:srgbClr val="001F5F"/>
                </a:solidFill>
                <a:latin typeface="Arial"/>
                <a:cs typeface="Arial"/>
              </a:rPr>
              <a:t>Art</a:t>
            </a:r>
            <a:endParaRPr lang="en-US" sz="1600" spc="-25" dirty="0">
              <a:solidFill>
                <a:srgbClr val="001F5F"/>
              </a:solidFill>
              <a:latin typeface="Arial"/>
              <a:cs typeface="Arial"/>
            </a:endParaRPr>
          </a:p>
          <a:p>
            <a:pPr marL="284480">
              <a:lnSpc>
                <a:spcPct val="100000"/>
              </a:lnSpc>
            </a:pPr>
            <a:endParaRPr lang="en-US" sz="1600" spc="-25" dirty="0">
              <a:solidFill>
                <a:srgbClr val="001F5F"/>
              </a:solidFill>
              <a:latin typeface="Arial"/>
              <a:cs typeface="Arial"/>
            </a:endParaRPr>
          </a:p>
          <a:p>
            <a:pPr marL="284480">
              <a:lnSpc>
                <a:spcPct val="100000"/>
              </a:lnSpc>
            </a:pPr>
            <a:endParaRPr sz="1600" dirty="0">
              <a:latin typeface="Arial"/>
              <a:cs typeface="Arial"/>
            </a:endParaRPr>
          </a:p>
        </p:txBody>
      </p:sp>
      <p:sp>
        <p:nvSpPr>
          <p:cNvPr id="26" name="object 27">
            <a:extLst>
              <a:ext uri="{FF2B5EF4-FFF2-40B4-BE49-F238E27FC236}">
                <a16:creationId xmlns:a16="http://schemas.microsoft.com/office/drawing/2014/main" id="{E7F88989-67F4-3847-1B0B-B878CBD3FD13}"/>
              </a:ext>
            </a:extLst>
          </p:cNvPr>
          <p:cNvSpPr txBox="1"/>
          <p:nvPr/>
        </p:nvSpPr>
        <p:spPr>
          <a:xfrm>
            <a:off x="4422493" y="5147915"/>
            <a:ext cx="1338580" cy="1011815"/>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25907">
            <a:solidFill>
              <a:srgbClr val="FFFFFF"/>
            </a:solidFill>
          </a:ln>
        </p:spPr>
        <p:txBody>
          <a:bodyPr vert="horz" wrap="square" lIns="0" tIns="3810" rIns="0" bIns="0" rtlCol="0">
            <a:spAutoFit/>
          </a:bodyPr>
          <a:lstStyle/>
          <a:p>
            <a:pPr>
              <a:lnSpc>
                <a:spcPct val="100000"/>
              </a:lnSpc>
              <a:spcBef>
                <a:spcPts val="30"/>
              </a:spcBef>
            </a:pPr>
            <a:endParaRPr sz="1750" dirty="0">
              <a:latin typeface="Times New Roman"/>
              <a:cs typeface="Times New Roman"/>
            </a:endParaRPr>
          </a:p>
          <a:p>
            <a:pPr marL="101600">
              <a:lnSpc>
                <a:spcPct val="100000"/>
              </a:lnSpc>
              <a:spcBef>
                <a:spcPts val="5"/>
              </a:spcBef>
            </a:pPr>
            <a:r>
              <a:rPr sz="1600" dirty="0">
                <a:solidFill>
                  <a:srgbClr val="001F5F"/>
                </a:solidFill>
                <a:latin typeface="Arial"/>
                <a:cs typeface="Arial"/>
              </a:rPr>
              <a:t>Storm</a:t>
            </a:r>
            <a:r>
              <a:rPr sz="1600" spc="-40" dirty="0">
                <a:solidFill>
                  <a:srgbClr val="001F5F"/>
                </a:solidFill>
                <a:latin typeface="Arial"/>
                <a:cs typeface="Arial"/>
              </a:rPr>
              <a:t> </a:t>
            </a:r>
            <a:r>
              <a:rPr sz="1600" spc="-10" dirty="0">
                <a:solidFill>
                  <a:srgbClr val="001F5F"/>
                </a:solidFill>
                <a:latin typeface="Arial"/>
                <a:cs typeface="Arial"/>
              </a:rPr>
              <a:t>Water</a:t>
            </a:r>
            <a:endParaRPr lang="en-US" sz="1600" spc="-10" dirty="0">
              <a:solidFill>
                <a:srgbClr val="001F5F"/>
              </a:solidFill>
              <a:latin typeface="Arial"/>
              <a:cs typeface="Arial"/>
            </a:endParaRPr>
          </a:p>
          <a:p>
            <a:pPr marL="101600">
              <a:lnSpc>
                <a:spcPct val="100000"/>
              </a:lnSpc>
              <a:spcBef>
                <a:spcPts val="5"/>
              </a:spcBef>
            </a:pPr>
            <a:endParaRPr lang="en-US" sz="1600" spc="-10" dirty="0">
              <a:solidFill>
                <a:srgbClr val="001F5F"/>
              </a:solidFill>
              <a:latin typeface="Arial"/>
              <a:cs typeface="Arial"/>
            </a:endParaRPr>
          </a:p>
          <a:p>
            <a:pPr marL="101600">
              <a:lnSpc>
                <a:spcPct val="100000"/>
              </a:lnSpc>
              <a:spcBef>
                <a:spcPts val="5"/>
              </a:spcBef>
            </a:pPr>
            <a:endParaRPr sz="1600" dirty="0">
              <a:latin typeface="Arial"/>
              <a:cs typeface="Arial"/>
            </a:endParaRPr>
          </a:p>
        </p:txBody>
      </p:sp>
      <p:sp>
        <p:nvSpPr>
          <p:cNvPr id="27" name="object 28">
            <a:extLst>
              <a:ext uri="{FF2B5EF4-FFF2-40B4-BE49-F238E27FC236}">
                <a16:creationId xmlns:a16="http://schemas.microsoft.com/office/drawing/2014/main" id="{C9A58D93-FA4E-1B96-36D4-E795E60434EE}"/>
              </a:ext>
            </a:extLst>
          </p:cNvPr>
          <p:cNvSpPr txBox="1"/>
          <p:nvPr/>
        </p:nvSpPr>
        <p:spPr>
          <a:xfrm>
            <a:off x="5867063" y="5117989"/>
            <a:ext cx="1338580" cy="1036822"/>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25907">
            <a:solidFill>
              <a:srgbClr val="FFFFFF"/>
            </a:solidFill>
          </a:ln>
        </p:spPr>
        <p:txBody>
          <a:bodyPr vert="horz" wrap="square" lIns="0" tIns="188595" rIns="0" bIns="0" rtlCol="0">
            <a:spAutoFit/>
          </a:bodyPr>
          <a:lstStyle/>
          <a:p>
            <a:pPr marL="340995" marR="266700" indent="-68580">
              <a:lnSpc>
                <a:spcPts val="1660"/>
              </a:lnSpc>
              <a:spcBef>
                <a:spcPts val="1485"/>
              </a:spcBef>
            </a:pPr>
            <a:r>
              <a:rPr sz="1600" spc="-10" dirty="0">
                <a:solidFill>
                  <a:srgbClr val="001F5F"/>
                </a:solidFill>
                <a:latin typeface="Arial"/>
                <a:cs typeface="Arial"/>
              </a:rPr>
              <a:t>Smoking Control</a:t>
            </a:r>
            <a:endParaRPr lang="en-US" sz="1600" spc="-10" dirty="0">
              <a:solidFill>
                <a:srgbClr val="001F5F"/>
              </a:solidFill>
              <a:latin typeface="Arial"/>
              <a:cs typeface="Arial"/>
            </a:endParaRPr>
          </a:p>
          <a:p>
            <a:pPr marL="340995" marR="266700" indent="-68580">
              <a:lnSpc>
                <a:spcPts val="1660"/>
              </a:lnSpc>
              <a:spcBef>
                <a:spcPts val="1485"/>
              </a:spcBef>
            </a:pPr>
            <a:endParaRPr sz="1600" dirty="0">
              <a:latin typeface="Arial"/>
              <a:cs typeface="Arial"/>
            </a:endParaRPr>
          </a:p>
        </p:txBody>
      </p:sp>
      <p:sp>
        <p:nvSpPr>
          <p:cNvPr id="28" name="object 28">
            <a:extLst>
              <a:ext uri="{FF2B5EF4-FFF2-40B4-BE49-F238E27FC236}">
                <a16:creationId xmlns:a16="http://schemas.microsoft.com/office/drawing/2014/main" id="{0DBB92BB-DD85-AE65-730A-FA1088C2C5E4}"/>
              </a:ext>
            </a:extLst>
          </p:cNvPr>
          <p:cNvSpPr txBox="1"/>
          <p:nvPr/>
        </p:nvSpPr>
        <p:spPr>
          <a:xfrm>
            <a:off x="7364599" y="5116274"/>
            <a:ext cx="1338580" cy="1036822"/>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25907">
            <a:solidFill>
              <a:srgbClr val="FFFFFF"/>
            </a:solidFill>
          </a:ln>
        </p:spPr>
        <p:txBody>
          <a:bodyPr vert="horz" wrap="square" lIns="0" tIns="188595" rIns="0" bIns="0" rtlCol="0">
            <a:spAutoFit/>
          </a:bodyPr>
          <a:lstStyle/>
          <a:p>
            <a:pPr marL="340995" marR="266700" indent="-68580">
              <a:lnSpc>
                <a:spcPts val="1660"/>
              </a:lnSpc>
              <a:spcBef>
                <a:spcPts val="1485"/>
              </a:spcBef>
            </a:pPr>
            <a:r>
              <a:rPr lang="en-US" sz="1600" spc="-10" dirty="0">
                <a:solidFill>
                  <a:srgbClr val="001F5F"/>
                </a:solidFill>
                <a:latin typeface="Arial"/>
                <a:cs typeface="Arial"/>
              </a:rPr>
              <a:t>Medical         </a:t>
            </a:r>
            <a:r>
              <a:rPr sz="1600" spc="-10" dirty="0">
                <a:solidFill>
                  <a:srgbClr val="001F5F"/>
                </a:solidFill>
                <a:latin typeface="Arial"/>
                <a:cs typeface="Arial"/>
              </a:rPr>
              <a:t> </a:t>
            </a:r>
            <a:r>
              <a:rPr lang="en-US" sz="1600" spc="-10" dirty="0">
                <a:solidFill>
                  <a:srgbClr val="001F5F"/>
                </a:solidFill>
                <a:latin typeface="Arial"/>
                <a:cs typeface="Arial"/>
              </a:rPr>
              <a:t>Waste </a:t>
            </a:r>
          </a:p>
          <a:p>
            <a:pPr marL="340995" marR="266700" indent="-68580">
              <a:lnSpc>
                <a:spcPts val="1660"/>
              </a:lnSpc>
              <a:spcBef>
                <a:spcPts val="1485"/>
              </a:spcBef>
            </a:pPr>
            <a:endParaRPr sz="1600" dirty="0">
              <a:latin typeface="Arial"/>
              <a:cs typeface="Arial"/>
            </a:endParaRPr>
          </a:p>
        </p:txBody>
      </p:sp>
    </p:spTree>
    <p:extLst>
      <p:ext uri="{BB962C8B-B14F-4D97-AF65-F5344CB8AC3E}">
        <p14:creationId xmlns:p14="http://schemas.microsoft.com/office/powerpoint/2010/main" val="37536102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bject 13"/>
          <p:cNvSpPr txBox="1">
            <a:spLocks noGrp="1"/>
          </p:cNvSpPr>
          <p:nvPr>
            <p:ph type="sldNum" sz="quarter" idx="12"/>
          </p:nvPr>
        </p:nvSpPr>
        <p:spPr>
          <a:prstGeom prst="rect">
            <a:avLst/>
          </a:prstGeom>
        </p:spPr>
        <p:txBody>
          <a:bodyPr vert="horz" wrap="square" lIns="0" tIns="59690" rIns="0" bIns="0" rtlCol="0">
            <a:spAutoFit/>
          </a:bodyPr>
          <a:lstStyle/>
          <a:p>
            <a:pPr marL="38100">
              <a:lnSpc>
                <a:spcPct val="100000"/>
              </a:lnSpc>
              <a:spcBef>
                <a:spcPts val="470"/>
              </a:spcBef>
            </a:pPr>
            <a:fld id="{81D60167-4931-47E6-BA6A-407CBD079E47}" type="slidenum">
              <a:rPr spc="-25" dirty="0"/>
              <a:t>4</a:t>
            </a:fld>
            <a:endParaRPr spc="-25" dirty="0"/>
          </a:p>
        </p:txBody>
      </p:sp>
      <p:grpSp>
        <p:nvGrpSpPr>
          <p:cNvPr id="3" name="object 3"/>
          <p:cNvGrpSpPr/>
          <p:nvPr/>
        </p:nvGrpSpPr>
        <p:grpSpPr>
          <a:xfrm>
            <a:off x="-4572" y="-4572"/>
            <a:ext cx="9141460" cy="1010919"/>
            <a:chOff x="-4572" y="-4572"/>
            <a:chExt cx="9141460" cy="1010919"/>
          </a:xfrm>
          <a:solidFill>
            <a:srgbClr val="0070C0"/>
          </a:solidFill>
        </p:grpSpPr>
        <p:sp>
          <p:nvSpPr>
            <p:cNvPr id="4" name="object 4"/>
            <p:cNvSpPr/>
            <p:nvPr/>
          </p:nvSpPr>
          <p:spPr>
            <a:xfrm>
              <a:off x="0" y="0"/>
              <a:ext cx="9131935" cy="1001394"/>
            </a:xfrm>
            <a:custGeom>
              <a:avLst/>
              <a:gdLst/>
              <a:ahLst/>
              <a:cxnLst/>
              <a:rect l="l" t="t" r="r" b="b"/>
              <a:pathLst>
                <a:path w="9131935" h="1001394">
                  <a:moveTo>
                    <a:pt x="9131808" y="0"/>
                  </a:moveTo>
                  <a:lnTo>
                    <a:pt x="0" y="0"/>
                  </a:lnTo>
                  <a:lnTo>
                    <a:pt x="0" y="1001267"/>
                  </a:lnTo>
                  <a:lnTo>
                    <a:pt x="9131808" y="1001267"/>
                  </a:lnTo>
                  <a:lnTo>
                    <a:pt x="9131808" y="0"/>
                  </a:lnTo>
                  <a:close/>
                </a:path>
              </a:pathLst>
            </a:custGeom>
            <a:grpFill/>
          </p:spPr>
          <p:txBody>
            <a:bodyPr wrap="square" lIns="0" tIns="0" rIns="0" bIns="0" rtlCol="0"/>
            <a:lstStyle/>
            <a:p>
              <a:endParaRPr/>
            </a:p>
          </p:txBody>
        </p:sp>
        <p:sp>
          <p:nvSpPr>
            <p:cNvPr id="5" name="object 5"/>
            <p:cNvSpPr/>
            <p:nvPr/>
          </p:nvSpPr>
          <p:spPr>
            <a:xfrm>
              <a:off x="0" y="0"/>
              <a:ext cx="9131935" cy="1001394"/>
            </a:xfrm>
            <a:custGeom>
              <a:avLst/>
              <a:gdLst/>
              <a:ahLst/>
              <a:cxnLst/>
              <a:rect l="l" t="t" r="r" b="b"/>
              <a:pathLst>
                <a:path w="9131935" h="1001394">
                  <a:moveTo>
                    <a:pt x="0" y="0"/>
                  </a:moveTo>
                  <a:lnTo>
                    <a:pt x="9131808" y="0"/>
                  </a:lnTo>
                  <a:lnTo>
                    <a:pt x="9131808" y="1001268"/>
                  </a:lnTo>
                  <a:lnTo>
                    <a:pt x="0" y="1001268"/>
                  </a:lnTo>
                  <a:lnTo>
                    <a:pt x="0" y="0"/>
                  </a:lnTo>
                  <a:close/>
                </a:path>
              </a:pathLst>
            </a:custGeom>
            <a:grpFill/>
            <a:ln w="9144">
              <a:solidFill>
                <a:srgbClr val="000000"/>
              </a:solidFill>
            </a:ln>
          </p:spPr>
          <p:txBody>
            <a:bodyPr wrap="square" lIns="0" tIns="0" rIns="0" bIns="0" rtlCol="0"/>
            <a:lstStyle/>
            <a:p>
              <a:endParaRPr/>
            </a:p>
          </p:txBody>
        </p:sp>
        <p:pic>
          <p:nvPicPr>
            <p:cNvPr id="6" name="object 6"/>
            <p:cNvPicPr/>
            <p:nvPr/>
          </p:nvPicPr>
          <p:blipFill>
            <a:blip r:embed="rId2" cstate="print"/>
            <a:stretch>
              <a:fillRect/>
            </a:stretch>
          </p:blipFill>
          <p:spPr>
            <a:xfrm>
              <a:off x="312420" y="188976"/>
              <a:ext cx="2438399" cy="510539"/>
            </a:xfrm>
            <a:prstGeom prst="rect">
              <a:avLst/>
            </a:prstGeom>
            <a:grpFill/>
          </p:spPr>
        </p:pic>
      </p:grpSp>
      <p:sp>
        <p:nvSpPr>
          <p:cNvPr id="7" name="object 7"/>
          <p:cNvSpPr txBox="1"/>
          <p:nvPr/>
        </p:nvSpPr>
        <p:spPr>
          <a:xfrm>
            <a:off x="383540" y="685736"/>
            <a:ext cx="3774440" cy="239395"/>
          </a:xfrm>
          <a:prstGeom prst="rect">
            <a:avLst/>
          </a:prstGeom>
        </p:spPr>
        <p:txBody>
          <a:bodyPr vert="horz" wrap="square" lIns="0" tIns="13335" rIns="0" bIns="0" rtlCol="0">
            <a:spAutoFit/>
          </a:bodyPr>
          <a:lstStyle/>
          <a:p>
            <a:pPr marL="12700">
              <a:lnSpc>
                <a:spcPct val="100000"/>
              </a:lnSpc>
              <a:spcBef>
                <a:spcPts val="105"/>
              </a:spcBef>
            </a:pPr>
            <a:r>
              <a:rPr sz="1400" dirty="0">
                <a:solidFill>
                  <a:srgbClr val="FFFFFF"/>
                </a:solidFill>
                <a:latin typeface="Century Gothic"/>
                <a:cs typeface="Century Gothic"/>
              </a:rPr>
              <a:t>Environmental</a:t>
            </a:r>
            <a:r>
              <a:rPr sz="1400" spc="409" dirty="0">
                <a:solidFill>
                  <a:srgbClr val="FFFFFF"/>
                </a:solidFill>
                <a:latin typeface="Century Gothic"/>
                <a:cs typeface="Century Gothic"/>
              </a:rPr>
              <a:t> </a:t>
            </a:r>
            <a:r>
              <a:rPr sz="1400" dirty="0">
                <a:solidFill>
                  <a:srgbClr val="FFFFFF"/>
                </a:solidFill>
                <a:latin typeface="Century Gothic"/>
                <a:cs typeface="Century Gothic"/>
              </a:rPr>
              <a:t>Management</a:t>
            </a:r>
            <a:r>
              <a:rPr sz="1400" spc="465" dirty="0">
                <a:solidFill>
                  <a:srgbClr val="FFFFFF"/>
                </a:solidFill>
                <a:latin typeface="Century Gothic"/>
                <a:cs typeface="Century Gothic"/>
              </a:rPr>
              <a:t> </a:t>
            </a:r>
            <a:r>
              <a:rPr sz="1400" spc="-10" dirty="0">
                <a:solidFill>
                  <a:srgbClr val="FFFFFF"/>
                </a:solidFill>
                <a:latin typeface="Century Gothic"/>
                <a:cs typeface="Century Gothic"/>
              </a:rPr>
              <a:t>Department</a:t>
            </a:r>
            <a:endParaRPr sz="1400">
              <a:latin typeface="Century Gothic"/>
              <a:cs typeface="Century Gothic"/>
            </a:endParaRPr>
          </a:p>
        </p:txBody>
      </p:sp>
      <p:sp>
        <p:nvSpPr>
          <p:cNvPr id="8" name="object 8"/>
          <p:cNvSpPr txBox="1"/>
          <p:nvPr/>
        </p:nvSpPr>
        <p:spPr>
          <a:xfrm>
            <a:off x="522671" y="1905000"/>
            <a:ext cx="8098658" cy="2105705"/>
          </a:xfrm>
          <a:prstGeom prst="rect">
            <a:avLst/>
          </a:prstGeom>
        </p:spPr>
        <p:txBody>
          <a:bodyPr vert="horz" wrap="square" lIns="0" tIns="12700" rIns="0" bIns="0" rtlCol="0">
            <a:spAutoFit/>
          </a:bodyPr>
          <a:lstStyle/>
          <a:p>
            <a:pPr marL="401638" indent="-342900">
              <a:spcBef>
                <a:spcPts val="600"/>
              </a:spcBef>
              <a:buFont typeface="Courier New" panose="02070309020205020404" pitchFamily="49" charset="0"/>
              <a:buChar char="o"/>
            </a:pPr>
            <a:r>
              <a:rPr lang="en-US" sz="1800" dirty="0">
                <a:solidFill>
                  <a:schemeClr val="tx1"/>
                </a:solidFill>
                <a:latin typeface="Arial" panose="020B0604020202020204" pitchFamily="34" charset="0"/>
              </a:rPr>
              <a:t>The purpose of the Plan Review program is to ensure that the design and construction of food and recreational health facilities within the Sacramento County meet applicable public health and safety standards</a:t>
            </a:r>
          </a:p>
          <a:p>
            <a:pPr marL="401638" indent="-342900">
              <a:spcBef>
                <a:spcPts val="600"/>
              </a:spcBef>
              <a:buFont typeface="Courier New" panose="02070309020205020404" pitchFamily="49" charset="0"/>
              <a:buChar char="o"/>
            </a:pPr>
            <a:r>
              <a:rPr lang="en-US" sz="1800" dirty="0">
                <a:solidFill>
                  <a:schemeClr val="tx1"/>
                </a:solidFill>
                <a:latin typeface="Arial" panose="020B0604020202020204" pitchFamily="34" charset="0"/>
              </a:rPr>
              <a:t>This is accomplished by reviewing and approving construction plans and conducting on-site inspections during the construction process</a:t>
            </a:r>
          </a:p>
          <a:p>
            <a:pPr marL="401638" indent="-342900">
              <a:spcBef>
                <a:spcPts val="600"/>
              </a:spcBef>
              <a:buFont typeface="Courier New" panose="02070309020205020404" pitchFamily="49" charset="0"/>
              <a:buChar char="o"/>
            </a:pPr>
            <a:r>
              <a:rPr lang="en-US" sz="1800" dirty="0">
                <a:solidFill>
                  <a:schemeClr val="tx1"/>
                </a:solidFill>
                <a:latin typeface="Arial" panose="020B0604020202020204" pitchFamily="34" charset="0"/>
              </a:rPr>
              <a:t>Plans are required to be submitted and approved for new construction as well as minor and major remodels</a:t>
            </a:r>
          </a:p>
        </p:txBody>
      </p:sp>
      <p:sp>
        <p:nvSpPr>
          <p:cNvPr id="9" name="TextBox 8">
            <a:extLst>
              <a:ext uri="{FF2B5EF4-FFF2-40B4-BE49-F238E27FC236}">
                <a16:creationId xmlns:a16="http://schemas.microsoft.com/office/drawing/2014/main" id="{7DC9931B-2714-82F9-97FC-D7ED1E5A49FC}"/>
              </a:ext>
            </a:extLst>
          </p:cNvPr>
          <p:cNvSpPr txBox="1"/>
          <p:nvPr/>
        </p:nvSpPr>
        <p:spPr>
          <a:xfrm>
            <a:off x="2705100" y="1191058"/>
            <a:ext cx="3733800" cy="461665"/>
          </a:xfrm>
          <a:prstGeom prst="rect">
            <a:avLst/>
          </a:prstGeom>
          <a:noFill/>
        </p:spPr>
        <p:txBody>
          <a:bodyPr wrap="square" rtlCol="0">
            <a:spAutoFit/>
          </a:bodyPr>
          <a:lstStyle/>
          <a:p>
            <a:pPr algn="ctr"/>
            <a:r>
              <a:rPr lang="en-US" sz="2400" b="1" u="sng" dirty="0">
                <a:latin typeface="Arial" panose="020B0604020202020204" pitchFamily="34" charset="0"/>
              </a:rPr>
              <a:t>Plan Review Program</a:t>
            </a:r>
          </a:p>
        </p:txBody>
      </p:sp>
      <p:sp>
        <p:nvSpPr>
          <p:cNvPr id="2" name="TextBox 1">
            <a:extLst>
              <a:ext uri="{FF2B5EF4-FFF2-40B4-BE49-F238E27FC236}">
                <a16:creationId xmlns:a16="http://schemas.microsoft.com/office/drawing/2014/main" id="{1247F3D0-F49D-9588-0C54-630FE851D782}"/>
              </a:ext>
            </a:extLst>
          </p:cNvPr>
          <p:cNvSpPr txBox="1"/>
          <p:nvPr/>
        </p:nvSpPr>
        <p:spPr>
          <a:xfrm>
            <a:off x="3461259" y="4262982"/>
            <a:ext cx="2221483" cy="461665"/>
          </a:xfrm>
          <a:prstGeom prst="rect">
            <a:avLst/>
          </a:prstGeom>
          <a:noFill/>
        </p:spPr>
        <p:txBody>
          <a:bodyPr wrap="square" rtlCol="0">
            <a:spAutoFit/>
          </a:bodyPr>
          <a:lstStyle/>
          <a:p>
            <a:r>
              <a:rPr lang="en-US" sz="2400" b="1" u="sng" dirty="0">
                <a:latin typeface="Arial" panose="020B0604020202020204" pitchFamily="34" charset="0"/>
              </a:rPr>
              <a:t>In FY 24/25</a:t>
            </a:r>
          </a:p>
        </p:txBody>
      </p:sp>
      <p:sp>
        <p:nvSpPr>
          <p:cNvPr id="10" name="TextBox 9">
            <a:extLst>
              <a:ext uri="{FF2B5EF4-FFF2-40B4-BE49-F238E27FC236}">
                <a16:creationId xmlns:a16="http://schemas.microsoft.com/office/drawing/2014/main" id="{991DB13F-F092-054D-C7AF-56D0AEBAD5EA}"/>
              </a:ext>
            </a:extLst>
          </p:cNvPr>
          <p:cNvSpPr txBox="1"/>
          <p:nvPr/>
        </p:nvSpPr>
        <p:spPr>
          <a:xfrm>
            <a:off x="1143000" y="4807135"/>
            <a:ext cx="2907284" cy="1200329"/>
          </a:xfrm>
          <a:prstGeom prst="rect">
            <a:avLst/>
          </a:prstGeom>
          <a:noFill/>
          <a:ln w="12700">
            <a:solidFill>
              <a:srgbClr val="FFC000"/>
            </a:solidFill>
          </a:ln>
        </p:spPr>
        <p:txBody>
          <a:bodyPr wrap="square" rtlCol="0">
            <a:spAutoFit/>
          </a:bodyPr>
          <a:lstStyle/>
          <a:p>
            <a:r>
              <a:rPr lang="en-US" u="sng" dirty="0">
                <a:latin typeface="Arial" panose="020B0604020202020204" pitchFamily="34" charset="0"/>
              </a:rPr>
              <a:t>Food Plans Submitted:</a:t>
            </a:r>
          </a:p>
          <a:p>
            <a:pPr marL="285750" indent="-285750">
              <a:buFont typeface="Wingdings" panose="05000000000000000000" pitchFamily="2" charset="2"/>
              <a:buChar char="§"/>
            </a:pPr>
            <a:r>
              <a:rPr lang="en-US" dirty="0">
                <a:latin typeface="Arial" panose="020B0604020202020204" pitchFamily="34" charset="0"/>
              </a:rPr>
              <a:t>New Construction: 211</a:t>
            </a:r>
          </a:p>
          <a:p>
            <a:pPr marL="285750" indent="-285750">
              <a:buFont typeface="Wingdings" panose="05000000000000000000" pitchFamily="2" charset="2"/>
              <a:buChar char="§"/>
            </a:pPr>
            <a:r>
              <a:rPr lang="en-US" dirty="0">
                <a:latin typeface="Arial" panose="020B0604020202020204" pitchFamily="34" charset="0"/>
              </a:rPr>
              <a:t>Major Remodels: 51</a:t>
            </a:r>
          </a:p>
          <a:p>
            <a:pPr marL="285750" indent="-285750">
              <a:buFont typeface="Wingdings" panose="05000000000000000000" pitchFamily="2" charset="2"/>
              <a:buChar char="§"/>
            </a:pPr>
            <a:r>
              <a:rPr lang="en-US" dirty="0">
                <a:latin typeface="Arial" panose="020B0604020202020204" pitchFamily="34" charset="0"/>
              </a:rPr>
              <a:t>Minor Remodels: 199</a:t>
            </a:r>
          </a:p>
        </p:txBody>
      </p:sp>
      <p:sp>
        <p:nvSpPr>
          <p:cNvPr id="11" name="TextBox 10">
            <a:extLst>
              <a:ext uri="{FF2B5EF4-FFF2-40B4-BE49-F238E27FC236}">
                <a16:creationId xmlns:a16="http://schemas.microsoft.com/office/drawing/2014/main" id="{5D567AB2-2B01-399C-37BD-AEC5CAA1D0FC}"/>
              </a:ext>
            </a:extLst>
          </p:cNvPr>
          <p:cNvSpPr txBox="1"/>
          <p:nvPr/>
        </p:nvSpPr>
        <p:spPr>
          <a:xfrm>
            <a:off x="4648200" y="4807135"/>
            <a:ext cx="4114800" cy="1200329"/>
          </a:xfrm>
          <a:prstGeom prst="rect">
            <a:avLst/>
          </a:prstGeom>
          <a:noFill/>
          <a:ln w="12700">
            <a:solidFill>
              <a:srgbClr val="FFC000"/>
            </a:solidFill>
          </a:ln>
        </p:spPr>
        <p:txBody>
          <a:bodyPr wrap="square" rtlCol="0">
            <a:spAutoFit/>
          </a:bodyPr>
          <a:lstStyle/>
          <a:p>
            <a:r>
              <a:rPr lang="en-US" u="sng" dirty="0">
                <a:latin typeface="Arial" panose="020B0604020202020204" pitchFamily="34" charset="0"/>
              </a:rPr>
              <a:t>Recreational Health Plans Submitted:</a:t>
            </a:r>
          </a:p>
          <a:p>
            <a:pPr marL="285750" indent="-285750">
              <a:buFont typeface="Wingdings" panose="05000000000000000000" pitchFamily="2" charset="2"/>
              <a:buChar char="§"/>
            </a:pPr>
            <a:r>
              <a:rPr lang="en-US" dirty="0">
                <a:latin typeface="Arial" panose="020B0604020202020204" pitchFamily="34" charset="0"/>
              </a:rPr>
              <a:t>New Construction: 17</a:t>
            </a:r>
          </a:p>
          <a:p>
            <a:pPr marL="285750" indent="-285750">
              <a:buFont typeface="Wingdings" panose="05000000000000000000" pitchFamily="2" charset="2"/>
              <a:buChar char="§"/>
            </a:pPr>
            <a:r>
              <a:rPr lang="en-US" dirty="0">
                <a:latin typeface="Arial" panose="020B0604020202020204" pitchFamily="34" charset="0"/>
              </a:rPr>
              <a:t>Major Remodels: 9</a:t>
            </a:r>
          </a:p>
          <a:p>
            <a:pPr marL="285750" indent="-285750">
              <a:buFont typeface="Wingdings" panose="05000000000000000000" pitchFamily="2" charset="2"/>
              <a:buChar char="§"/>
            </a:pPr>
            <a:r>
              <a:rPr lang="en-US" dirty="0">
                <a:latin typeface="Arial" panose="020B0604020202020204" pitchFamily="34" charset="0"/>
              </a:rPr>
              <a:t>Minor Remodels: 467</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idx="4294967295"/>
          </p:nvPr>
        </p:nvSpPr>
        <p:spPr>
          <a:xfrm>
            <a:off x="0" y="1979613"/>
            <a:ext cx="2054225" cy="1490662"/>
          </a:xfrm>
          <a:prstGeom prst="rect">
            <a:avLst/>
          </a:prstGeom>
        </p:spPr>
        <p:txBody>
          <a:bodyPr vert="horz" wrap="square" lIns="0" tIns="13335" rIns="0" bIns="0" rtlCol="0">
            <a:spAutoFit/>
          </a:bodyPr>
          <a:lstStyle/>
          <a:p>
            <a:pPr marL="12700">
              <a:lnSpc>
                <a:spcPct val="100000"/>
              </a:lnSpc>
              <a:spcBef>
                <a:spcPts val="105"/>
              </a:spcBef>
            </a:pPr>
            <a:r>
              <a:rPr lang="en-US" sz="3200" dirty="0">
                <a:latin typeface="Arial" panose="020B0604020202020204" pitchFamily="34" charset="0"/>
                <a:cs typeface="Arial" panose="020B0604020202020204" pitchFamily="34" charset="0"/>
              </a:rPr>
              <a:t>Food</a:t>
            </a:r>
            <a:r>
              <a:rPr lang="en-US" sz="3200" spc="-60" dirty="0">
                <a:latin typeface="Arial" panose="020B0604020202020204" pitchFamily="34" charset="0"/>
                <a:cs typeface="Arial" panose="020B0604020202020204" pitchFamily="34" charset="0"/>
              </a:rPr>
              <a:t> </a:t>
            </a:r>
            <a:r>
              <a:rPr lang="en-US" sz="3200" dirty="0">
                <a:latin typeface="Arial" panose="020B0604020202020204" pitchFamily="34" charset="0"/>
                <a:cs typeface="Arial" panose="020B0604020202020204" pitchFamily="34" charset="0"/>
              </a:rPr>
              <a:t>Protection</a:t>
            </a:r>
            <a:r>
              <a:rPr lang="en-US" sz="3200" spc="-60" dirty="0">
                <a:latin typeface="Arial" panose="020B0604020202020204" pitchFamily="34" charset="0"/>
                <a:cs typeface="Arial" panose="020B0604020202020204" pitchFamily="34" charset="0"/>
              </a:rPr>
              <a:t> </a:t>
            </a:r>
            <a:r>
              <a:rPr lang="en-US" sz="3200" spc="-10" dirty="0">
                <a:latin typeface="Arial" panose="020B0604020202020204" pitchFamily="34" charset="0"/>
                <a:cs typeface="Arial" panose="020B0604020202020204" pitchFamily="34" charset="0"/>
              </a:rPr>
              <a:t>Program</a:t>
            </a:r>
            <a:endParaRPr sz="3200" dirty="0">
              <a:latin typeface="Arial" panose="020B0604020202020204" pitchFamily="34" charset="0"/>
              <a:cs typeface="Arial" panose="020B0604020202020204" pitchFamily="34" charset="0"/>
            </a:endParaRPr>
          </a:p>
        </p:txBody>
      </p:sp>
      <p:sp>
        <p:nvSpPr>
          <p:cNvPr id="3" name="object 3"/>
          <p:cNvSpPr txBox="1"/>
          <p:nvPr/>
        </p:nvSpPr>
        <p:spPr>
          <a:xfrm>
            <a:off x="493077" y="1994914"/>
            <a:ext cx="8145780" cy="3765133"/>
          </a:xfrm>
          <a:prstGeom prst="rect">
            <a:avLst/>
          </a:prstGeom>
        </p:spPr>
        <p:txBody>
          <a:bodyPr vert="horz" wrap="square" lIns="0" tIns="12700" rIns="0" bIns="0" rtlCol="0">
            <a:spAutoFit/>
          </a:bodyPr>
          <a:lstStyle/>
          <a:p>
            <a:pPr marL="298450" marR="102870" indent="-285750" algn="just">
              <a:lnSpc>
                <a:spcPct val="100000"/>
              </a:lnSpc>
              <a:spcBef>
                <a:spcPts val="100"/>
              </a:spcBef>
              <a:buFont typeface="Courier New" panose="02070309020205020404" pitchFamily="49" charset="0"/>
              <a:buChar char="o"/>
              <a:tabLst>
                <a:tab pos="355600" algn="l"/>
              </a:tabLst>
            </a:pPr>
            <a:r>
              <a:rPr lang="en-US" sz="2000" dirty="0">
                <a:latin typeface="Arial" panose="020B0604020202020204" pitchFamily="34" charset="0"/>
                <a:cs typeface="Arial"/>
              </a:rPr>
              <a:t>Does not receive general fund</a:t>
            </a:r>
          </a:p>
          <a:p>
            <a:pPr marL="298450" marR="102870" indent="-285750">
              <a:lnSpc>
                <a:spcPct val="100000"/>
              </a:lnSpc>
              <a:spcBef>
                <a:spcPts val="100"/>
              </a:spcBef>
              <a:buFont typeface="Courier New" panose="02070309020205020404" pitchFamily="49" charset="0"/>
              <a:buChar char="o"/>
              <a:tabLst>
                <a:tab pos="355600" algn="l"/>
              </a:tabLst>
            </a:pPr>
            <a:r>
              <a:rPr lang="en-US" sz="2000" dirty="0">
                <a:latin typeface="Arial" panose="020B0604020202020204" pitchFamily="34" charset="0"/>
                <a:cs typeface="Arial"/>
              </a:rPr>
              <a:t>Health and Safety Code allows for full cost recovery for implementing and administering the plan review program</a:t>
            </a:r>
          </a:p>
          <a:p>
            <a:pPr marL="298450" marR="102870" indent="-285750">
              <a:lnSpc>
                <a:spcPct val="100000"/>
              </a:lnSpc>
              <a:spcBef>
                <a:spcPts val="100"/>
              </a:spcBef>
              <a:buFont typeface="Courier New" panose="02070309020205020404" pitchFamily="49" charset="0"/>
              <a:buChar char="o"/>
              <a:tabLst>
                <a:tab pos="355600" algn="l"/>
              </a:tabLst>
            </a:pPr>
            <a:r>
              <a:rPr lang="en-US" sz="2000" dirty="0">
                <a:latin typeface="Arial" panose="020B0604020202020204" pitchFamily="34" charset="0"/>
                <a:cs typeface="Arial"/>
              </a:rPr>
              <a:t>SCC 6.99.170 allows for full cost recovery for administering the program</a:t>
            </a:r>
          </a:p>
          <a:p>
            <a:pPr marL="812800" marR="102870" lvl="1" indent="-342900">
              <a:spcBef>
                <a:spcPts val="100"/>
              </a:spcBef>
              <a:buFont typeface="Wingdings" panose="05000000000000000000" pitchFamily="2" charset="2"/>
              <a:buChar char="§"/>
              <a:tabLst>
                <a:tab pos="355600" algn="l"/>
              </a:tabLst>
            </a:pPr>
            <a:r>
              <a:rPr lang="en-US" sz="2000" dirty="0">
                <a:latin typeface="Arial" panose="020B0604020202020204" pitchFamily="34" charset="0"/>
                <a:cs typeface="Arial"/>
              </a:rPr>
              <a:t>Reviewing construction plans</a:t>
            </a:r>
          </a:p>
          <a:p>
            <a:pPr marL="812800" marR="102870" lvl="1" indent="-342900">
              <a:spcBef>
                <a:spcPts val="100"/>
              </a:spcBef>
              <a:buFont typeface="Wingdings" panose="05000000000000000000" pitchFamily="2" charset="2"/>
              <a:buChar char="§"/>
              <a:tabLst>
                <a:tab pos="355600" algn="l"/>
              </a:tabLst>
            </a:pPr>
            <a:r>
              <a:rPr lang="en-US" sz="2000" dirty="0">
                <a:latin typeface="Arial" panose="020B0604020202020204" pitchFamily="34" charset="0"/>
                <a:cs typeface="Arial"/>
              </a:rPr>
              <a:t>Conducting inspections</a:t>
            </a:r>
          </a:p>
          <a:p>
            <a:pPr marL="298450" marR="102870" indent="-285750">
              <a:spcBef>
                <a:spcPts val="100"/>
              </a:spcBef>
              <a:buFont typeface="Courier New" panose="02070309020205020404" pitchFamily="49" charset="0"/>
              <a:buChar char="o"/>
              <a:tabLst>
                <a:tab pos="355600" algn="l"/>
              </a:tabLst>
            </a:pPr>
            <a:r>
              <a:rPr lang="en-US" sz="2000" dirty="0">
                <a:latin typeface="Arial" panose="020B0604020202020204" pitchFamily="34" charset="0"/>
                <a:cs typeface="Arial"/>
              </a:rPr>
              <a:t>Dedicated Plan Review Specialist</a:t>
            </a:r>
          </a:p>
          <a:p>
            <a:pPr marL="298450" marR="102870" indent="-285750">
              <a:spcBef>
                <a:spcPts val="100"/>
              </a:spcBef>
              <a:buFont typeface="Courier New" panose="02070309020205020404" pitchFamily="49" charset="0"/>
              <a:buChar char="o"/>
              <a:tabLst>
                <a:tab pos="355600" algn="l"/>
              </a:tabLst>
            </a:pPr>
            <a:r>
              <a:rPr lang="en-US" sz="2000" dirty="0">
                <a:latin typeface="Arial" panose="020B0604020202020204" pitchFamily="34" charset="0"/>
                <a:cs typeface="Arial"/>
              </a:rPr>
              <a:t>Review of food and recreational health construction plans must be conducted by a Registered Environmental Specialist and must maintain their registration through the State of California</a:t>
            </a:r>
          </a:p>
          <a:p>
            <a:pPr marL="12700" marR="102870" algn="just">
              <a:lnSpc>
                <a:spcPct val="100000"/>
              </a:lnSpc>
              <a:spcBef>
                <a:spcPts val="100"/>
              </a:spcBef>
              <a:tabLst>
                <a:tab pos="355600" algn="l"/>
              </a:tabLst>
            </a:pPr>
            <a:endParaRPr lang="en-US" spc="-25" dirty="0">
              <a:latin typeface="Arial" panose="020B0604020202020204" pitchFamily="34" charset="0"/>
              <a:cs typeface="Arial"/>
            </a:endParaRPr>
          </a:p>
        </p:txBody>
      </p:sp>
      <p:grpSp>
        <p:nvGrpSpPr>
          <p:cNvPr id="4" name="object 4"/>
          <p:cNvGrpSpPr/>
          <p:nvPr/>
        </p:nvGrpSpPr>
        <p:grpSpPr>
          <a:xfrm>
            <a:off x="-1" y="0"/>
            <a:ext cx="9131935" cy="1001394"/>
            <a:chOff x="0" y="54779"/>
            <a:chExt cx="9131935" cy="1001394"/>
          </a:xfrm>
          <a:solidFill>
            <a:srgbClr val="0070C0"/>
          </a:solidFill>
        </p:grpSpPr>
        <p:sp>
          <p:nvSpPr>
            <p:cNvPr id="5" name="object 5"/>
            <p:cNvSpPr/>
            <p:nvPr/>
          </p:nvSpPr>
          <p:spPr>
            <a:xfrm>
              <a:off x="0" y="54779"/>
              <a:ext cx="9131935" cy="1001394"/>
            </a:xfrm>
            <a:custGeom>
              <a:avLst/>
              <a:gdLst/>
              <a:ahLst/>
              <a:cxnLst/>
              <a:rect l="l" t="t" r="r" b="b"/>
              <a:pathLst>
                <a:path w="9131935" h="1001394">
                  <a:moveTo>
                    <a:pt x="9131808" y="0"/>
                  </a:moveTo>
                  <a:lnTo>
                    <a:pt x="0" y="0"/>
                  </a:lnTo>
                  <a:lnTo>
                    <a:pt x="0" y="1001267"/>
                  </a:lnTo>
                  <a:lnTo>
                    <a:pt x="9131808" y="1001267"/>
                  </a:lnTo>
                  <a:lnTo>
                    <a:pt x="9131808" y="0"/>
                  </a:lnTo>
                  <a:close/>
                </a:path>
              </a:pathLst>
            </a:custGeom>
            <a:grpFill/>
          </p:spPr>
          <p:txBody>
            <a:bodyPr wrap="square" lIns="0" tIns="0" rIns="0" bIns="0" rtlCol="0"/>
            <a:lstStyle/>
            <a:p>
              <a:endParaRPr/>
            </a:p>
          </p:txBody>
        </p:sp>
        <p:pic>
          <p:nvPicPr>
            <p:cNvPr id="7" name="object 7"/>
            <p:cNvPicPr/>
            <p:nvPr/>
          </p:nvPicPr>
          <p:blipFill>
            <a:blip r:embed="rId2" cstate="print"/>
            <a:stretch>
              <a:fillRect/>
            </a:stretch>
          </p:blipFill>
          <p:spPr>
            <a:xfrm>
              <a:off x="312420" y="188976"/>
              <a:ext cx="2438399" cy="510539"/>
            </a:xfrm>
            <a:prstGeom prst="rect">
              <a:avLst/>
            </a:prstGeom>
            <a:grpFill/>
          </p:spPr>
        </p:pic>
      </p:grpSp>
      <p:sp>
        <p:nvSpPr>
          <p:cNvPr id="8" name="object 8"/>
          <p:cNvSpPr txBox="1"/>
          <p:nvPr/>
        </p:nvSpPr>
        <p:spPr>
          <a:xfrm>
            <a:off x="383540" y="685736"/>
            <a:ext cx="3774440" cy="239395"/>
          </a:xfrm>
          <a:prstGeom prst="rect">
            <a:avLst/>
          </a:prstGeom>
        </p:spPr>
        <p:txBody>
          <a:bodyPr vert="horz" wrap="square" lIns="0" tIns="13335" rIns="0" bIns="0" rtlCol="0">
            <a:spAutoFit/>
          </a:bodyPr>
          <a:lstStyle/>
          <a:p>
            <a:pPr marL="12700">
              <a:lnSpc>
                <a:spcPct val="100000"/>
              </a:lnSpc>
              <a:spcBef>
                <a:spcPts val="105"/>
              </a:spcBef>
            </a:pPr>
            <a:r>
              <a:rPr sz="1400" dirty="0">
                <a:solidFill>
                  <a:srgbClr val="FFFFFF"/>
                </a:solidFill>
                <a:latin typeface="Century Gothic"/>
                <a:cs typeface="Century Gothic"/>
              </a:rPr>
              <a:t>Environmental</a:t>
            </a:r>
            <a:r>
              <a:rPr sz="1400" spc="409" dirty="0">
                <a:solidFill>
                  <a:srgbClr val="FFFFFF"/>
                </a:solidFill>
                <a:latin typeface="Century Gothic"/>
                <a:cs typeface="Century Gothic"/>
              </a:rPr>
              <a:t> </a:t>
            </a:r>
            <a:r>
              <a:rPr sz="1400" dirty="0">
                <a:solidFill>
                  <a:srgbClr val="FFFFFF"/>
                </a:solidFill>
                <a:latin typeface="Century Gothic"/>
                <a:cs typeface="Century Gothic"/>
              </a:rPr>
              <a:t>Management</a:t>
            </a:r>
            <a:r>
              <a:rPr sz="1400" spc="465" dirty="0">
                <a:solidFill>
                  <a:srgbClr val="FFFFFF"/>
                </a:solidFill>
                <a:latin typeface="Century Gothic"/>
                <a:cs typeface="Century Gothic"/>
              </a:rPr>
              <a:t> </a:t>
            </a:r>
            <a:r>
              <a:rPr sz="1400" spc="-10" dirty="0">
                <a:solidFill>
                  <a:srgbClr val="FFFFFF"/>
                </a:solidFill>
                <a:latin typeface="Century Gothic"/>
                <a:cs typeface="Century Gothic"/>
              </a:rPr>
              <a:t>Department</a:t>
            </a:r>
            <a:endParaRPr sz="1400">
              <a:latin typeface="Century Gothic"/>
              <a:cs typeface="Century Gothic"/>
            </a:endParaRPr>
          </a:p>
        </p:txBody>
      </p:sp>
      <p:sp>
        <p:nvSpPr>
          <p:cNvPr id="9" name="Title 9">
            <a:extLst>
              <a:ext uri="{FF2B5EF4-FFF2-40B4-BE49-F238E27FC236}">
                <a16:creationId xmlns:a16="http://schemas.microsoft.com/office/drawing/2014/main" id="{72912314-2EFA-025C-CDFB-F5E4DF936C5D}"/>
              </a:ext>
            </a:extLst>
          </p:cNvPr>
          <p:cNvSpPr txBox="1">
            <a:spLocks/>
          </p:cNvSpPr>
          <p:nvPr/>
        </p:nvSpPr>
        <p:spPr>
          <a:xfrm>
            <a:off x="2241866" y="1182730"/>
            <a:ext cx="4648200" cy="46166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3000" kern="1200" spc="-60" baseline="0">
                <a:solidFill>
                  <a:srgbClr val="FFFFFF"/>
                </a:solidFill>
                <a:latin typeface="+mj-lt"/>
                <a:ea typeface="+mj-ea"/>
                <a:cs typeface="+mj-cs"/>
              </a:defRPr>
            </a:lvl1pPr>
          </a:lstStyle>
          <a:p>
            <a:pPr algn="ctr" defTabSz="457200">
              <a:lnSpc>
                <a:spcPct val="100000"/>
              </a:lnSpc>
              <a:spcBef>
                <a:spcPts val="0"/>
              </a:spcBef>
              <a:defRPr/>
            </a:pPr>
            <a:r>
              <a:rPr lang="en-US" sz="2400" b="1" u="sng" spc="0" dirty="0">
                <a:solidFill>
                  <a:schemeClr val="tx1"/>
                </a:solidFill>
                <a:latin typeface="Arial" panose="020B0604020202020204" pitchFamily="34" charset="0"/>
                <a:ea typeface="+mn-ea"/>
                <a:cs typeface="+mn-cs"/>
              </a:rPr>
              <a:t>Plan Review Program</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2540" y="-19455"/>
            <a:ext cx="9141460" cy="1010919"/>
            <a:chOff x="-4572" y="-4572"/>
            <a:chExt cx="9141460" cy="1010919"/>
          </a:xfrm>
          <a:solidFill>
            <a:srgbClr val="0070C0"/>
          </a:solidFill>
        </p:grpSpPr>
        <p:sp>
          <p:nvSpPr>
            <p:cNvPr id="3" name="object 3"/>
            <p:cNvSpPr/>
            <p:nvPr/>
          </p:nvSpPr>
          <p:spPr>
            <a:xfrm>
              <a:off x="0" y="0"/>
              <a:ext cx="9131935" cy="1001394"/>
            </a:xfrm>
            <a:custGeom>
              <a:avLst/>
              <a:gdLst/>
              <a:ahLst/>
              <a:cxnLst/>
              <a:rect l="l" t="t" r="r" b="b"/>
              <a:pathLst>
                <a:path w="9131935" h="1001394">
                  <a:moveTo>
                    <a:pt x="9131808" y="0"/>
                  </a:moveTo>
                  <a:lnTo>
                    <a:pt x="0" y="0"/>
                  </a:lnTo>
                  <a:lnTo>
                    <a:pt x="0" y="1001267"/>
                  </a:lnTo>
                  <a:lnTo>
                    <a:pt x="9131808" y="1001267"/>
                  </a:lnTo>
                  <a:lnTo>
                    <a:pt x="9131808" y="0"/>
                  </a:lnTo>
                  <a:close/>
                </a:path>
              </a:pathLst>
            </a:custGeom>
            <a:grpFill/>
          </p:spPr>
          <p:txBody>
            <a:bodyPr wrap="square" lIns="0" tIns="0" rIns="0" bIns="0" rtlCol="0"/>
            <a:lstStyle/>
            <a:p>
              <a:endParaRPr/>
            </a:p>
          </p:txBody>
        </p:sp>
        <p:sp>
          <p:nvSpPr>
            <p:cNvPr id="4" name="object 4"/>
            <p:cNvSpPr/>
            <p:nvPr/>
          </p:nvSpPr>
          <p:spPr>
            <a:xfrm>
              <a:off x="0" y="0"/>
              <a:ext cx="9131935" cy="1001394"/>
            </a:xfrm>
            <a:custGeom>
              <a:avLst/>
              <a:gdLst/>
              <a:ahLst/>
              <a:cxnLst/>
              <a:rect l="l" t="t" r="r" b="b"/>
              <a:pathLst>
                <a:path w="9131935" h="1001394">
                  <a:moveTo>
                    <a:pt x="0" y="0"/>
                  </a:moveTo>
                  <a:lnTo>
                    <a:pt x="9131808" y="0"/>
                  </a:lnTo>
                  <a:lnTo>
                    <a:pt x="9131808" y="1001268"/>
                  </a:lnTo>
                  <a:lnTo>
                    <a:pt x="0" y="1001268"/>
                  </a:lnTo>
                  <a:lnTo>
                    <a:pt x="0" y="0"/>
                  </a:lnTo>
                  <a:close/>
                </a:path>
              </a:pathLst>
            </a:custGeom>
            <a:grpFill/>
            <a:ln w="9144">
              <a:solidFill>
                <a:srgbClr val="000000"/>
              </a:solidFill>
            </a:ln>
          </p:spPr>
          <p:txBody>
            <a:bodyPr wrap="square" lIns="0" tIns="0" rIns="0" bIns="0" rtlCol="0"/>
            <a:lstStyle/>
            <a:p>
              <a:endParaRPr/>
            </a:p>
          </p:txBody>
        </p:sp>
        <p:pic>
          <p:nvPicPr>
            <p:cNvPr id="5" name="object 5"/>
            <p:cNvPicPr/>
            <p:nvPr/>
          </p:nvPicPr>
          <p:blipFill>
            <a:blip r:embed="rId2" cstate="print"/>
            <a:stretch>
              <a:fillRect/>
            </a:stretch>
          </p:blipFill>
          <p:spPr>
            <a:xfrm>
              <a:off x="312420" y="188976"/>
              <a:ext cx="2438399" cy="510539"/>
            </a:xfrm>
            <a:prstGeom prst="rect">
              <a:avLst/>
            </a:prstGeom>
            <a:grpFill/>
          </p:spPr>
        </p:pic>
      </p:grpSp>
      <p:sp>
        <p:nvSpPr>
          <p:cNvPr id="6" name="object 6"/>
          <p:cNvSpPr txBox="1"/>
          <p:nvPr/>
        </p:nvSpPr>
        <p:spPr>
          <a:xfrm>
            <a:off x="383540" y="685736"/>
            <a:ext cx="3774440" cy="239395"/>
          </a:xfrm>
          <a:prstGeom prst="rect">
            <a:avLst/>
          </a:prstGeom>
        </p:spPr>
        <p:txBody>
          <a:bodyPr vert="horz" wrap="square" lIns="0" tIns="13335" rIns="0" bIns="0" rtlCol="0">
            <a:spAutoFit/>
          </a:bodyPr>
          <a:lstStyle/>
          <a:p>
            <a:pPr marL="12700">
              <a:lnSpc>
                <a:spcPct val="100000"/>
              </a:lnSpc>
              <a:spcBef>
                <a:spcPts val="105"/>
              </a:spcBef>
            </a:pPr>
            <a:r>
              <a:rPr sz="1400" dirty="0">
                <a:solidFill>
                  <a:srgbClr val="FFFFFF"/>
                </a:solidFill>
                <a:latin typeface="Century Gothic"/>
                <a:cs typeface="Century Gothic"/>
              </a:rPr>
              <a:t>Environmental</a:t>
            </a:r>
            <a:r>
              <a:rPr sz="1400" spc="409" dirty="0">
                <a:solidFill>
                  <a:srgbClr val="FFFFFF"/>
                </a:solidFill>
                <a:latin typeface="Century Gothic"/>
                <a:cs typeface="Century Gothic"/>
              </a:rPr>
              <a:t> </a:t>
            </a:r>
            <a:r>
              <a:rPr sz="1400" dirty="0">
                <a:solidFill>
                  <a:srgbClr val="FFFFFF"/>
                </a:solidFill>
                <a:latin typeface="Century Gothic"/>
                <a:cs typeface="Century Gothic"/>
              </a:rPr>
              <a:t>Management</a:t>
            </a:r>
            <a:r>
              <a:rPr sz="1400" spc="465" dirty="0">
                <a:solidFill>
                  <a:srgbClr val="FFFFFF"/>
                </a:solidFill>
                <a:latin typeface="Century Gothic"/>
                <a:cs typeface="Century Gothic"/>
              </a:rPr>
              <a:t> </a:t>
            </a:r>
            <a:r>
              <a:rPr sz="1400" spc="-10" dirty="0">
                <a:solidFill>
                  <a:srgbClr val="FFFFFF"/>
                </a:solidFill>
                <a:latin typeface="Century Gothic"/>
                <a:cs typeface="Century Gothic"/>
              </a:rPr>
              <a:t>Department</a:t>
            </a:r>
            <a:endParaRPr sz="1400">
              <a:latin typeface="Century Gothic"/>
              <a:cs typeface="Century Gothic"/>
            </a:endParaRPr>
          </a:p>
        </p:txBody>
      </p:sp>
      <p:sp>
        <p:nvSpPr>
          <p:cNvPr id="8" name="object 8"/>
          <p:cNvSpPr txBox="1"/>
          <p:nvPr/>
        </p:nvSpPr>
        <p:spPr>
          <a:xfrm>
            <a:off x="769420" y="1770338"/>
            <a:ext cx="8069780" cy="1860125"/>
          </a:xfrm>
          <a:prstGeom prst="rect">
            <a:avLst/>
          </a:prstGeom>
        </p:spPr>
        <p:txBody>
          <a:bodyPr vert="horz" wrap="square" lIns="0" tIns="13335" rIns="0" bIns="0" rtlCol="0">
            <a:spAutoFit/>
          </a:bodyPr>
          <a:lstStyle/>
          <a:p>
            <a:pPr marL="355600" indent="-342900">
              <a:buFont typeface="Courier New" panose="02070309020205020404" pitchFamily="49" charset="0"/>
              <a:buChar char="o"/>
              <a:tabLst>
                <a:tab pos="354965" algn="l"/>
                <a:tab pos="355600" algn="l"/>
              </a:tabLst>
            </a:pPr>
            <a:r>
              <a:rPr lang="en-US" sz="2400" dirty="0">
                <a:latin typeface="Arial" panose="020B0604020202020204" pitchFamily="34" charset="0"/>
                <a:cs typeface="Arial"/>
              </a:rPr>
              <a:t>Electronic</a:t>
            </a:r>
            <a:r>
              <a:rPr lang="en-US" sz="2400" spc="-40" dirty="0">
                <a:latin typeface="Arial" panose="020B0604020202020204" pitchFamily="34" charset="0"/>
                <a:cs typeface="Arial"/>
              </a:rPr>
              <a:t> </a:t>
            </a:r>
            <a:r>
              <a:rPr lang="en-US" sz="2400" dirty="0">
                <a:latin typeface="Arial" panose="020B0604020202020204" pitchFamily="34" charset="0"/>
                <a:cs typeface="Arial"/>
              </a:rPr>
              <a:t>Plan</a:t>
            </a:r>
            <a:r>
              <a:rPr lang="en-US" sz="2400" spc="-15" dirty="0">
                <a:latin typeface="Arial" panose="020B0604020202020204" pitchFamily="34" charset="0"/>
                <a:cs typeface="Arial"/>
              </a:rPr>
              <a:t> </a:t>
            </a:r>
            <a:r>
              <a:rPr lang="en-US" sz="2400" spc="-10" dirty="0">
                <a:latin typeface="Arial" panose="020B0604020202020204" pitchFamily="34" charset="0"/>
                <a:cs typeface="Arial"/>
              </a:rPr>
              <a:t>Review</a:t>
            </a:r>
            <a:endParaRPr lang="en-US" sz="2400" dirty="0">
              <a:latin typeface="Arial" panose="020B0604020202020204" pitchFamily="34" charset="0"/>
              <a:cs typeface="Arial"/>
            </a:endParaRPr>
          </a:p>
          <a:p>
            <a:pPr marL="355600" indent="-342900">
              <a:lnSpc>
                <a:spcPct val="100000"/>
              </a:lnSpc>
              <a:buFont typeface="Courier New" panose="02070309020205020404" pitchFamily="49" charset="0"/>
              <a:buChar char="o"/>
              <a:tabLst>
                <a:tab pos="354965" algn="l"/>
                <a:tab pos="355600" algn="l"/>
              </a:tabLst>
            </a:pPr>
            <a:r>
              <a:rPr sz="2400" dirty="0">
                <a:latin typeface="Arial" panose="020B0604020202020204" pitchFamily="34" charset="0"/>
                <a:cs typeface="Arial"/>
              </a:rPr>
              <a:t>On-line</a:t>
            </a:r>
            <a:r>
              <a:rPr sz="2400" spc="-35" dirty="0">
                <a:latin typeface="Arial" panose="020B0604020202020204" pitchFamily="34" charset="0"/>
                <a:cs typeface="Arial"/>
              </a:rPr>
              <a:t> </a:t>
            </a:r>
            <a:r>
              <a:rPr lang="en-US" sz="2400" dirty="0">
                <a:latin typeface="Arial" panose="020B0604020202020204" pitchFamily="34" charset="0"/>
                <a:cs typeface="Arial"/>
              </a:rPr>
              <a:t>Project Status</a:t>
            </a:r>
          </a:p>
          <a:p>
            <a:pPr marL="355600" indent="-342900">
              <a:lnSpc>
                <a:spcPct val="100000"/>
              </a:lnSpc>
              <a:buFont typeface="Courier New" panose="02070309020205020404" pitchFamily="49" charset="0"/>
              <a:buChar char="o"/>
              <a:tabLst>
                <a:tab pos="354965" algn="l"/>
                <a:tab pos="355600" algn="l"/>
              </a:tabLst>
            </a:pPr>
            <a:r>
              <a:rPr lang="en-US" sz="2400" dirty="0">
                <a:latin typeface="Arial" panose="020B0604020202020204" pitchFamily="34" charset="0"/>
                <a:cs typeface="Arial"/>
              </a:rPr>
              <a:t>Plan Review Guide For Food Establishments</a:t>
            </a:r>
          </a:p>
          <a:p>
            <a:pPr marL="355600" indent="-342900">
              <a:lnSpc>
                <a:spcPct val="100000"/>
              </a:lnSpc>
              <a:buFont typeface="Courier New" panose="02070309020205020404" pitchFamily="49" charset="0"/>
              <a:buChar char="o"/>
              <a:tabLst>
                <a:tab pos="354965" algn="l"/>
                <a:tab pos="355600" algn="l"/>
              </a:tabLst>
            </a:pPr>
            <a:r>
              <a:rPr lang="en-US" sz="2400" spc="-10" dirty="0">
                <a:latin typeface="Arial" panose="020B0604020202020204" pitchFamily="34" charset="0"/>
                <a:cs typeface="Arial"/>
              </a:rPr>
              <a:t>Plan Review Submittal Workshops</a:t>
            </a:r>
          </a:p>
          <a:p>
            <a:pPr marL="355600" indent="-342900">
              <a:lnSpc>
                <a:spcPct val="100000"/>
              </a:lnSpc>
              <a:buFont typeface="Courier New" panose="02070309020205020404" pitchFamily="49" charset="0"/>
              <a:buChar char="o"/>
              <a:tabLst>
                <a:tab pos="354965" algn="l"/>
                <a:tab pos="355600" algn="l"/>
              </a:tabLst>
            </a:pPr>
            <a:r>
              <a:rPr lang="en-US" sz="2400" spc="-10" dirty="0">
                <a:uFill>
                  <a:solidFill>
                    <a:srgbClr val="000000"/>
                  </a:solidFill>
                </a:uFill>
                <a:latin typeface="Arial" panose="020B0604020202020204" pitchFamily="34" charset="0"/>
                <a:cs typeface="Arial"/>
              </a:rPr>
              <a:t>Cross trained additional staff to conduct final inspections</a:t>
            </a:r>
          </a:p>
        </p:txBody>
      </p:sp>
      <p:sp>
        <p:nvSpPr>
          <p:cNvPr id="7" name="TextBox 6">
            <a:extLst>
              <a:ext uri="{FF2B5EF4-FFF2-40B4-BE49-F238E27FC236}">
                <a16:creationId xmlns:a16="http://schemas.microsoft.com/office/drawing/2014/main" id="{CD05C548-905D-32CE-7CF7-41D9572E50D9}"/>
              </a:ext>
            </a:extLst>
          </p:cNvPr>
          <p:cNvSpPr txBox="1"/>
          <p:nvPr/>
        </p:nvSpPr>
        <p:spPr>
          <a:xfrm>
            <a:off x="2705100" y="1253023"/>
            <a:ext cx="3733800" cy="461665"/>
          </a:xfrm>
          <a:prstGeom prst="rect">
            <a:avLst/>
          </a:prstGeom>
          <a:noFill/>
        </p:spPr>
        <p:txBody>
          <a:bodyPr wrap="square" rtlCol="0">
            <a:spAutoFit/>
          </a:bodyPr>
          <a:lstStyle/>
          <a:p>
            <a:pPr marL="12700" marR="5080">
              <a:lnSpc>
                <a:spcPct val="100000"/>
              </a:lnSpc>
              <a:spcBef>
                <a:spcPts val="105"/>
              </a:spcBef>
              <a:tabLst>
                <a:tab pos="354965" algn="l"/>
                <a:tab pos="355600" algn="l"/>
              </a:tabLst>
            </a:pPr>
            <a:r>
              <a:rPr lang="en-US" sz="2400" b="1" u="sng" dirty="0">
                <a:latin typeface="Arial" panose="020B0604020202020204" pitchFamily="34" charset="0"/>
                <a:cs typeface="Arial"/>
              </a:rPr>
              <a:t>Program Enhancements</a:t>
            </a:r>
          </a:p>
        </p:txBody>
      </p:sp>
      <p:sp>
        <p:nvSpPr>
          <p:cNvPr id="9" name="TextBox 8">
            <a:extLst>
              <a:ext uri="{FF2B5EF4-FFF2-40B4-BE49-F238E27FC236}">
                <a16:creationId xmlns:a16="http://schemas.microsoft.com/office/drawing/2014/main" id="{3FEF5287-3459-1DB7-9A18-D620E651743E}"/>
              </a:ext>
            </a:extLst>
          </p:cNvPr>
          <p:cNvSpPr txBox="1"/>
          <p:nvPr/>
        </p:nvSpPr>
        <p:spPr>
          <a:xfrm>
            <a:off x="769420" y="4343400"/>
            <a:ext cx="8219879" cy="2585323"/>
          </a:xfrm>
          <a:prstGeom prst="rect">
            <a:avLst/>
          </a:prstGeom>
          <a:noFill/>
        </p:spPr>
        <p:txBody>
          <a:bodyPr wrap="none" rtlCol="0">
            <a:spAutoFit/>
          </a:bodyPr>
          <a:lstStyle/>
          <a:p>
            <a:pPr marL="354965" indent="-342900">
              <a:lnSpc>
                <a:spcPct val="100000"/>
              </a:lnSpc>
              <a:spcBef>
                <a:spcPts val="5"/>
              </a:spcBef>
              <a:buFont typeface="Courier New" panose="02070309020205020404" pitchFamily="49" charset="0"/>
              <a:buChar char="o"/>
              <a:tabLst>
                <a:tab pos="354965" algn="l"/>
                <a:tab pos="355600" algn="l"/>
              </a:tabLst>
            </a:pPr>
            <a:r>
              <a:rPr lang="en-US" sz="2400" dirty="0">
                <a:latin typeface="Arial" panose="020B0604020202020204" pitchFamily="34" charset="0"/>
                <a:cs typeface="Arial"/>
              </a:rPr>
              <a:t>Use</a:t>
            </a:r>
            <a:r>
              <a:rPr lang="en-US" sz="2400" spc="-15" dirty="0">
                <a:latin typeface="Arial" panose="020B0604020202020204" pitchFamily="34" charset="0"/>
                <a:cs typeface="Arial"/>
              </a:rPr>
              <a:t> </a:t>
            </a:r>
            <a:r>
              <a:rPr lang="en-US" sz="2400" dirty="0">
                <a:latin typeface="Arial" panose="020B0604020202020204" pitchFamily="34" charset="0"/>
                <a:cs typeface="Arial"/>
              </a:rPr>
              <a:t>of</a:t>
            </a:r>
            <a:r>
              <a:rPr lang="en-US" sz="2400" spc="-20" dirty="0">
                <a:latin typeface="Arial" panose="020B0604020202020204" pitchFamily="34" charset="0"/>
                <a:cs typeface="Arial"/>
              </a:rPr>
              <a:t> </a:t>
            </a:r>
            <a:r>
              <a:rPr lang="en-US" sz="2400" spc="-10" dirty="0">
                <a:latin typeface="Arial" panose="020B0604020202020204" pitchFamily="34" charset="0"/>
                <a:cs typeface="Arial"/>
              </a:rPr>
              <a:t>technology</a:t>
            </a:r>
          </a:p>
          <a:p>
            <a:pPr marL="354965" indent="-342900">
              <a:lnSpc>
                <a:spcPct val="100000"/>
              </a:lnSpc>
              <a:spcBef>
                <a:spcPts val="5"/>
              </a:spcBef>
              <a:buFont typeface="Courier New" panose="02070309020205020404" pitchFamily="49" charset="0"/>
              <a:buChar char="o"/>
              <a:tabLst>
                <a:tab pos="354965" algn="l"/>
                <a:tab pos="355600" algn="l"/>
              </a:tabLst>
            </a:pPr>
            <a:r>
              <a:rPr lang="en-US" sz="2400" spc="-10" dirty="0">
                <a:latin typeface="Arial" panose="020B0604020202020204" pitchFamily="34" charset="0"/>
                <a:cs typeface="Arial"/>
              </a:rPr>
              <a:t>Comprehensive Program Reviews to reduce redundancy</a:t>
            </a:r>
          </a:p>
          <a:p>
            <a:pPr marL="354965" indent="-342900">
              <a:lnSpc>
                <a:spcPct val="100000"/>
              </a:lnSpc>
              <a:spcBef>
                <a:spcPts val="5"/>
              </a:spcBef>
              <a:buFont typeface="Courier New" panose="02070309020205020404" pitchFamily="49" charset="0"/>
              <a:buChar char="o"/>
              <a:tabLst>
                <a:tab pos="354965" algn="l"/>
                <a:tab pos="355600" algn="l"/>
              </a:tabLst>
            </a:pPr>
            <a:r>
              <a:rPr lang="en-US" sz="2400" spc="-10" dirty="0">
                <a:latin typeface="Arial" panose="020B0604020202020204" pitchFamily="34" charset="0"/>
                <a:cs typeface="Arial"/>
              </a:rPr>
              <a:t>Use of GIS to determine current projects in the county</a:t>
            </a:r>
          </a:p>
          <a:p>
            <a:pPr marL="354965" indent="-342900">
              <a:lnSpc>
                <a:spcPct val="100000"/>
              </a:lnSpc>
              <a:buFont typeface="Courier New" panose="02070309020205020404" pitchFamily="49" charset="0"/>
              <a:buChar char="o"/>
              <a:tabLst>
                <a:tab pos="354965" algn="l"/>
                <a:tab pos="355600" algn="l"/>
              </a:tabLst>
            </a:pPr>
            <a:r>
              <a:rPr lang="en-US" sz="2400" dirty="0">
                <a:latin typeface="Arial" panose="020B0604020202020204" pitchFamily="34" charset="0"/>
                <a:cs typeface="Arial"/>
              </a:rPr>
              <a:t>Emailing</a:t>
            </a:r>
            <a:r>
              <a:rPr lang="en-US" sz="2400" spc="-30" dirty="0">
                <a:latin typeface="Arial" panose="020B0604020202020204" pitchFamily="34" charset="0"/>
                <a:cs typeface="Arial"/>
              </a:rPr>
              <a:t> inspection </a:t>
            </a:r>
            <a:r>
              <a:rPr lang="en-US" sz="2400" spc="-10" dirty="0">
                <a:latin typeface="Arial" panose="020B0604020202020204" pitchFamily="34" charset="0"/>
                <a:cs typeface="Arial"/>
              </a:rPr>
              <a:t>reports</a:t>
            </a:r>
          </a:p>
          <a:p>
            <a:pPr marL="354965" indent="-342900">
              <a:buFont typeface="Courier New" panose="02070309020205020404" pitchFamily="49" charset="0"/>
              <a:buChar char="o"/>
              <a:tabLst>
                <a:tab pos="354965" algn="l"/>
                <a:tab pos="355600" algn="l"/>
              </a:tabLst>
            </a:pPr>
            <a:r>
              <a:rPr lang="en-US" sz="2400" dirty="0">
                <a:latin typeface="Arial" panose="020B0604020202020204" pitchFamily="34" charset="0"/>
                <a:cs typeface="Arial"/>
              </a:rPr>
              <a:t>On-line</a:t>
            </a:r>
            <a:r>
              <a:rPr lang="en-US" sz="2400" spc="-40" dirty="0">
                <a:latin typeface="Arial" panose="020B0604020202020204" pitchFamily="34" charset="0"/>
                <a:cs typeface="Arial"/>
              </a:rPr>
              <a:t> </a:t>
            </a:r>
            <a:r>
              <a:rPr lang="en-US" sz="2400" dirty="0">
                <a:latin typeface="Arial" panose="020B0604020202020204" pitchFamily="34" charset="0"/>
                <a:cs typeface="Arial"/>
              </a:rPr>
              <a:t>Service</a:t>
            </a:r>
            <a:r>
              <a:rPr lang="en-US" sz="2400" spc="-25" dirty="0">
                <a:latin typeface="Arial" panose="020B0604020202020204" pitchFamily="34" charset="0"/>
                <a:cs typeface="Arial"/>
              </a:rPr>
              <a:t> </a:t>
            </a:r>
            <a:r>
              <a:rPr lang="en-US" sz="2400" spc="-10" dirty="0">
                <a:latin typeface="Arial" panose="020B0604020202020204" pitchFamily="34" charset="0"/>
                <a:cs typeface="Arial"/>
              </a:rPr>
              <a:t>Portals </a:t>
            </a:r>
          </a:p>
          <a:p>
            <a:pPr marL="354965" indent="-342900">
              <a:buFont typeface="Courier New" panose="02070309020205020404" pitchFamily="49" charset="0"/>
              <a:buChar char="o"/>
              <a:tabLst>
                <a:tab pos="354965" algn="l"/>
                <a:tab pos="355600" algn="l"/>
              </a:tabLst>
            </a:pPr>
            <a:r>
              <a:rPr lang="en-US" sz="2400" dirty="0">
                <a:latin typeface="Arial" panose="020B0604020202020204" pitchFamily="34" charset="0"/>
                <a:cs typeface="Arial"/>
              </a:rPr>
              <a:t>Home</a:t>
            </a:r>
            <a:r>
              <a:rPr lang="en-US" sz="2400" spc="-30" dirty="0">
                <a:latin typeface="Arial" panose="020B0604020202020204" pitchFamily="34" charset="0"/>
                <a:cs typeface="Arial"/>
              </a:rPr>
              <a:t> </a:t>
            </a:r>
            <a:r>
              <a:rPr lang="en-US" sz="2400" dirty="0">
                <a:latin typeface="Arial" panose="020B0604020202020204" pitchFamily="34" charset="0"/>
                <a:cs typeface="Arial"/>
              </a:rPr>
              <a:t>to</a:t>
            </a:r>
            <a:r>
              <a:rPr lang="en-US" sz="2400" spc="-25" dirty="0">
                <a:latin typeface="Arial" panose="020B0604020202020204" pitchFamily="34" charset="0"/>
                <a:cs typeface="Arial"/>
              </a:rPr>
              <a:t> </a:t>
            </a:r>
            <a:r>
              <a:rPr lang="en-US" sz="2400" dirty="0">
                <a:latin typeface="Arial" panose="020B0604020202020204" pitchFamily="34" charset="0"/>
                <a:cs typeface="Arial"/>
              </a:rPr>
              <a:t>field</a:t>
            </a:r>
            <a:r>
              <a:rPr lang="en-US" sz="2400" spc="-15" dirty="0">
                <a:latin typeface="Arial" panose="020B0604020202020204" pitchFamily="34" charset="0"/>
                <a:cs typeface="Arial"/>
              </a:rPr>
              <a:t> </a:t>
            </a:r>
            <a:r>
              <a:rPr lang="en-US" sz="2400" dirty="0">
                <a:latin typeface="Arial" panose="020B0604020202020204" pitchFamily="34" charset="0"/>
                <a:cs typeface="Arial"/>
              </a:rPr>
              <a:t>inspection</a:t>
            </a:r>
            <a:r>
              <a:rPr lang="en-US" sz="2400" spc="-40" dirty="0">
                <a:latin typeface="Arial" panose="020B0604020202020204" pitchFamily="34" charset="0"/>
                <a:cs typeface="Arial"/>
              </a:rPr>
              <a:t> </a:t>
            </a:r>
            <a:r>
              <a:rPr lang="en-US" sz="2400" dirty="0">
                <a:latin typeface="Arial" panose="020B0604020202020204" pitchFamily="34" charset="0"/>
                <a:cs typeface="Arial"/>
              </a:rPr>
              <a:t>–</a:t>
            </a:r>
            <a:r>
              <a:rPr lang="en-US" sz="2400" spc="-15" dirty="0">
                <a:latin typeface="Arial" panose="020B0604020202020204" pitchFamily="34" charset="0"/>
                <a:cs typeface="Arial"/>
              </a:rPr>
              <a:t> </a:t>
            </a:r>
            <a:r>
              <a:rPr lang="en-US" sz="2400" dirty="0">
                <a:latin typeface="Arial" panose="020B0604020202020204" pitchFamily="34" charset="0"/>
                <a:cs typeface="Arial"/>
              </a:rPr>
              <a:t>reduced</a:t>
            </a:r>
            <a:r>
              <a:rPr lang="en-US" sz="2400" spc="-65" dirty="0">
                <a:latin typeface="Arial" panose="020B0604020202020204" pitchFamily="34" charset="0"/>
                <a:cs typeface="Arial"/>
              </a:rPr>
              <a:t> </a:t>
            </a:r>
            <a:r>
              <a:rPr lang="en-US" sz="2400" dirty="0">
                <a:latin typeface="Arial" panose="020B0604020202020204" pitchFamily="34" charset="0"/>
                <a:cs typeface="Arial"/>
              </a:rPr>
              <a:t>office</a:t>
            </a:r>
            <a:r>
              <a:rPr lang="en-US" sz="2400" spc="-25" dirty="0">
                <a:latin typeface="Arial" panose="020B0604020202020204" pitchFamily="34" charset="0"/>
                <a:cs typeface="Arial"/>
              </a:rPr>
              <a:t> </a:t>
            </a:r>
            <a:r>
              <a:rPr lang="en-US" sz="2400" spc="-20" dirty="0">
                <a:latin typeface="Arial" panose="020B0604020202020204" pitchFamily="34" charset="0"/>
                <a:cs typeface="Arial"/>
              </a:rPr>
              <a:t>time</a:t>
            </a:r>
            <a:endParaRPr lang="en-US" sz="2400" dirty="0">
              <a:latin typeface="Arial" panose="020B0604020202020204" pitchFamily="34" charset="0"/>
              <a:cs typeface="Arial"/>
            </a:endParaRPr>
          </a:p>
          <a:p>
            <a:endParaRPr lang="en-US" dirty="0"/>
          </a:p>
        </p:txBody>
      </p:sp>
      <p:sp>
        <p:nvSpPr>
          <p:cNvPr id="10" name="TextBox 9">
            <a:extLst>
              <a:ext uri="{FF2B5EF4-FFF2-40B4-BE49-F238E27FC236}">
                <a16:creationId xmlns:a16="http://schemas.microsoft.com/office/drawing/2014/main" id="{74A4B80E-61AE-CA22-57B3-92CC380C8680}"/>
              </a:ext>
            </a:extLst>
          </p:cNvPr>
          <p:cNvSpPr txBox="1"/>
          <p:nvPr/>
        </p:nvSpPr>
        <p:spPr>
          <a:xfrm>
            <a:off x="3632159" y="3866521"/>
            <a:ext cx="1879681" cy="830997"/>
          </a:xfrm>
          <a:prstGeom prst="rect">
            <a:avLst/>
          </a:prstGeom>
          <a:noFill/>
        </p:spPr>
        <p:txBody>
          <a:bodyPr wrap="none" rtlCol="0">
            <a:spAutoFit/>
          </a:bodyPr>
          <a:lstStyle/>
          <a:p>
            <a:pPr algn="ctr"/>
            <a:r>
              <a:rPr lang="en-US" sz="2400" b="1" u="sng" spc="-10" dirty="0">
                <a:uFill>
                  <a:solidFill>
                    <a:srgbClr val="000000"/>
                  </a:solidFill>
                </a:uFill>
                <a:latin typeface="Arial" panose="020B0604020202020204" pitchFamily="34" charset="0"/>
                <a:cs typeface="Arial"/>
              </a:rPr>
              <a:t>Efficiencies</a:t>
            </a:r>
            <a:endParaRPr lang="en-US" sz="2400" b="1" dirty="0">
              <a:latin typeface="Arial" panose="020B0604020202020204" pitchFamily="34" charset="0"/>
              <a:cs typeface="Arial"/>
            </a:endParaRPr>
          </a:p>
          <a:p>
            <a:pPr algn="ctr"/>
            <a:endParaRPr lang="en-US"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586E6C-A8ED-2816-897D-E2F9CB8357BA}"/>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AA796C26-BFB4-363E-3B14-E65727768454}"/>
              </a:ext>
            </a:extLst>
          </p:cNvPr>
          <p:cNvSpPr txBox="1">
            <a:spLocks noGrp="1"/>
          </p:cNvSpPr>
          <p:nvPr>
            <p:ph type="title" idx="4294967295"/>
          </p:nvPr>
        </p:nvSpPr>
        <p:spPr>
          <a:xfrm>
            <a:off x="0" y="1814513"/>
            <a:ext cx="2193925" cy="514350"/>
          </a:xfrm>
          <a:prstGeom prst="rect">
            <a:avLst/>
          </a:prstGeom>
        </p:spPr>
        <p:txBody>
          <a:bodyPr vert="horz" wrap="square" lIns="0" tIns="13335" rIns="0" bIns="0" rtlCol="0">
            <a:spAutoFit/>
          </a:bodyPr>
          <a:lstStyle/>
          <a:p>
            <a:pPr marL="12700">
              <a:lnSpc>
                <a:spcPct val="100000"/>
              </a:lnSpc>
              <a:spcBef>
                <a:spcPts val="105"/>
              </a:spcBef>
            </a:pPr>
            <a:r>
              <a:rPr sz="3200" spc="-10" dirty="0">
                <a:latin typeface="Arial" panose="020B0604020202020204" pitchFamily="34" charset="0"/>
                <a:cs typeface="Arial" panose="020B0604020202020204" pitchFamily="34" charset="0"/>
              </a:rPr>
              <a:t>Background</a:t>
            </a:r>
            <a:endParaRPr sz="3200" dirty="0">
              <a:latin typeface="Arial" panose="020B0604020202020204" pitchFamily="34" charset="0"/>
              <a:cs typeface="Arial" panose="020B0604020202020204" pitchFamily="34" charset="0"/>
            </a:endParaRPr>
          </a:p>
        </p:txBody>
      </p:sp>
      <p:grpSp>
        <p:nvGrpSpPr>
          <p:cNvPr id="3" name="object 3">
            <a:extLst>
              <a:ext uri="{FF2B5EF4-FFF2-40B4-BE49-F238E27FC236}">
                <a16:creationId xmlns:a16="http://schemas.microsoft.com/office/drawing/2014/main" id="{7CCF5C34-F627-E3B8-1B89-AADD5F9550B1}"/>
              </a:ext>
            </a:extLst>
          </p:cNvPr>
          <p:cNvGrpSpPr/>
          <p:nvPr/>
        </p:nvGrpSpPr>
        <p:grpSpPr>
          <a:xfrm>
            <a:off x="-4572" y="-4572"/>
            <a:ext cx="9141460" cy="1010919"/>
            <a:chOff x="-4572" y="-4572"/>
            <a:chExt cx="9141460" cy="1010919"/>
          </a:xfrm>
          <a:solidFill>
            <a:srgbClr val="0070C0"/>
          </a:solidFill>
        </p:grpSpPr>
        <p:sp>
          <p:nvSpPr>
            <p:cNvPr id="4" name="object 4">
              <a:extLst>
                <a:ext uri="{FF2B5EF4-FFF2-40B4-BE49-F238E27FC236}">
                  <a16:creationId xmlns:a16="http://schemas.microsoft.com/office/drawing/2014/main" id="{A243C5A7-07FD-8AF4-849B-5EB4304D23C0}"/>
                </a:ext>
              </a:extLst>
            </p:cNvPr>
            <p:cNvSpPr/>
            <p:nvPr/>
          </p:nvSpPr>
          <p:spPr>
            <a:xfrm>
              <a:off x="0" y="0"/>
              <a:ext cx="9131935" cy="1001394"/>
            </a:xfrm>
            <a:custGeom>
              <a:avLst/>
              <a:gdLst/>
              <a:ahLst/>
              <a:cxnLst/>
              <a:rect l="l" t="t" r="r" b="b"/>
              <a:pathLst>
                <a:path w="9131935" h="1001394">
                  <a:moveTo>
                    <a:pt x="9131808" y="0"/>
                  </a:moveTo>
                  <a:lnTo>
                    <a:pt x="0" y="0"/>
                  </a:lnTo>
                  <a:lnTo>
                    <a:pt x="0" y="1001267"/>
                  </a:lnTo>
                  <a:lnTo>
                    <a:pt x="9131808" y="1001267"/>
                  </a:lnTo>
                  <a:lnTo>
                    <a:pt x="9131808" y="0"/>
                  </a:lnTo>
                  <a:close/>
                </a:path>
              </a:pathLst>
            </a:custGeom>
            <a:grpFill/>
          </p:spPr>
          <p:txBody>
            <a:bodyPr wrap="square" lIns="0" tIns="0" rIns="0" bIns="0" rtlCol="0"/>
            <a:lstStyle/>
            <a:p>
              <a:endParaRPr/>
            </a:p>
          </p:txBody>
        </p:sp>
        <p:sp>
          <p:nvSpPr>
            <p:cNvPr id="5" name="object 5">
              <a:extLst>
                <a:ext uri="{FF2B5EF4-FFF2-40B4-BE49-F238E27FC236}">
                  <a16:creationId xmlns:a16="http://schemas.microsoft.com/office/drawing/2014/main" id="{101EAC33-4F60-A940-C287-54F452B02052}"/>
                </a:ext>
              </a:extLst>
            </p:cNvPr>
            <p:cNvSpPr/>
            <p:nvPr/>
          </p:nvSpPr>
          <p:spPr>
            <a:xfrm>
              <a:off x="0" y="0"/>
              <a:ext cx="9131935" cy="1001394"/>
            </a:xfrm>
            <a:custGeom>
              <a:avLst/>
              <a:gdLst/>
              <a:ahLst/>
              <a:cxnLst/>
              <a:rect l="l" t="t" r="r" b="b"/>
              <a:pathLst>
                <a:path w="9131935" h="1001394">
                  <a:moveTo>
                    <a:pt x="0" y="0"/>
                  </a:moveTo>
                  <a:lnTo>
                    <a:pt x="9131808" y="0"/>
                  </a:lnTo>
                  <a:lnTo>
                    <a:pt x="9131808" y="1001268"/>
                  </a:lnTo>
                  <a:lnTo>
                    <a:pt x="0" y="1001268"/>
                  </a:lnTo>
                  <a:lnTo>
                    <a:pt x="0" y="0"/>
                  </a:lnTo>
                  <a:close/>
                </a:path>
              </a:pathLst>
            </a:custGeom>
            <a:grpFill/>
            <a:ln w="9144">
              <a:solidFill>
                <a:srgbClr val="000000"/>
              </a:solidFill>
            </a:ln>
          </p:spPr>
          <p:txBody>
            <a:bodyPr wrap="square" lIns="0" tIns="0" rIns="0" bIns="0" rtlCol="0"/>
            <a:lstStyle/>
            <a:p>
              <a:endParaRPr/>
            </a:p>
          </p:txBody>
        </p:sp>
        <p:pic>
          <p:nvPicPr>
            <p:cNvPr id="6" name="object 6">
              <a:extLst>
                <a:ext uri="{FF2B5EF4-FFF2-40B4-BE49-F238E27FC236}">
                  <a16:creationId xmlns:a16="http://schemas.microsoft.com/office/drawing/2014/main" id="{4633C107-0063-06B1-1DC3-672DECEB1684}"/>
                </a:ext>
              </a:extLst>
            </p:cNvPr>
            <p:cNvPicPr/>
            <p:nvPr/>
          </p:nvPicPr>
          <p:blipFill>
            <a:blip r:embed="rId2" cstate="print"/>
            <a:stretch>
              <a:fillRect/>
            </a:stretch>
          </p:blipFill>
          <p:spPr>
            <a:xfrm>
              <a:off x="312420" y="188976"/>
              <a:ext cx="2438399" cy="510539"/>
            </a:xfrm>
            <a:prstGeom prst="rect">
              <a:avLst/>
            </a:prstGeom>
            <a:grpFill/>
          </p:spPr>
        </p:pic>
      </p:grpSp>
      <p:sp>
        <p:nvSpPr>
          <p:cNvPr id="7" name="object 7">
            <a:extLst>
              <a:ext uri="{FF2B5EF4-FFF2-40B4-BE49-F238E27FC236}">
                <a16:creationId xmlns:a16="http://schemas.microsoft.com/office/drawing/2014/main" id="{BA82D465-7831-A64F-1135-C0614AFD64AB}"/>
              </a:ext>
            </a:extLst>
          </p:cNvPr>
          <p:cNvSpPr txBox="1"/>
          <p:nvPr/>
        </p:nvSpPr>
        <p:spPr>
          <a:xfrm>
            <a:off x="383540" y="685736"/>
            <a:ext cx="3774440" cy="239395"/>
          </a:xfrm>
          <a:prstGeom prst="rect">
            <a:avLst/>
          </a:prstGeom>
        </p:spPr>
        <p:txBody>
          <a:bodyPr vert="horz" wrap="square" lIns="0" tIns="13335" rIns="0" bIns="0" rtlCol="0">
            <a:spAutoFit/>
          </a:bodyPr>
          <a:lstStyle/>
          <a:p>
            <a:pPr marL="12700">
              <a:lnSpc>
                <a:spcPct val="100000"/>
              </a:lnSpc>
              <a:spcBef>
                <a:spcPts val="105"/>
              </a:spcBef>
            </a:pPr>
            <a:r>
              <a:rPr sz="1400" dirty="0">
                <a:solidFill>
                  <a:srgbClr val="FFFFFF"/>
                </a:solidFill>
                <a:latin typeface="Century Gothic"/>
                <a:cs typeface="Century Gothic"/>
              </a:rPr>
              <a:t>Environmental</a:t>
            </a:r>
            <a:r>
              <a:rPr sz="1400" spc="409" dirty="0">
                <a:solidFill>
                  <a:srgbClr val="FFFFFF"/>
                </a:solidFill>
                <a:latin typeface="Century Gothic"/>
                <a:cs typeface="Century Gothic"/>
              </a:rPr>
              <a:t> </a:t>
            </a:r>
            <a:r>
              <a:rPr sz="1400" dirty="0">
                <a:solidFill>
                  <a:srgbClr val="FFFFFF"/>
                </a:solidFill>
                <a:latin typeface="Century Gothic"/>
                <a:cs typeface="Century Gothic"/>
              </a:rPr>
              <a:t>Management</a:t>
            </a:r>
            <a:r>
              <a:rPr sz="1400" spc="465" dirty="0">
                <a:solidFill>
                  <a:srgbClr val="FFFFFF"/>
                </a:solidFill>
                <a:latin typeface="Century Gothic"/>
                <a:cs typeface="Century Gothic"/>
              </a:rPr>
              <a:t> </a:t>
            </a:r>
            <a:r>
              <a:rPr sz="1400" spc="-10" dirty="0">
                <a:solidFill>
                  <a:srgbClr val="FFFFFF"/>
                </a:solidFill>
                <a:latin typeface="Century Gothic"/>
                <a:cs typeface="Century Gothic"/>
              </a:rPr>
              <a:t>Department</a:t>
            </a:r>
            <a:endParaRPr sz="1400" dirty="0">
              <a:latin typeface="Century Gothic"/>
              <a:cs typeface="Century Gothic"/>
            </a:endParaRPr>
          </a:p>
        </p:txBody>
      </p:sp>
      <p:sp>
        <p:nvSpPr>
          <p:cNvPr id="9" name="Title 8">
            <a:extLst>
              <a:ext uri="{FF2B5EF4-FFF2-40B4-BE49-F238E27FC236}">
                <a16:creationId xmlns:a16="http://schemas.microsoft.com/office/drawing/2014/main" id="{0F3072B2-73CF-49BA-A4FA-E1B156E87293}"/>
              </a:ext>
            </a:extLst>
          </p:cNvPr>
          <p:cNvSpPr txBox="1">
            <a:spLocks/>
          </p:cNvSpPr>
          <p:nvPr/>
        </p:nvSpPr>
        <p:spPr>
          <a:xfrm>
            <a:off x="1444447" y="1237622"/>
            <a:ext cx="5873433" cy="46166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3000" kern="1200" spc="-60" baseline="0">
                <a:solidFill>
                  <a:srgbClr val="FFFFFF"/>
                </a:solidFill>
                <a:latin typeface="+mj-lt"/>
                <a:ea typeface="+mj-ea"/>
                <a:cs typeface="+mj-cs"/>
              </a:defRPr>
            </a:lvl1pPr>
          </a:lstStyle>
          <a:p>
            <a:pPr algn="ctr" defTabSz="457200">
              <a:lnSpc>
                <a:spcPct val="100000"/>
              </a:lnSpc>
              <a:spcBef>
                <a:spcPts val="0"/>
              </a:spcBef>
              <a:defRPr/>
            </a:pPr>
            <a:r>
              <a:rPr lang="en-US" sz="2400" b="1" u="sng" spc="0" dirty="0">
                <a:solidFill>
                  <a:schemeClr val="tx1"/>
                </a:solidFill>
                <a:latin typeface="Arial" panose="020B0604020202020204" pitchFamily="34" charset="0"/>
                <a:ea typeface="+mn-ea"/>
                <a:cs typeface="+mn-cs"/>
              </a:rPr>
              <a:t>Proposed Plan Review Fee Schedule</a:t>
            </a:r>
          </a:p>
        </p:txBody>
      </p:sp>
      <p:graphicFrame>
        <p:nvGraphicFramePr>
          <p:cNvPr id="10" name="object 4" descr="A table that compares fees based on their description.">
            <a:extLst>
              <a:ext uri="{FF2B5EF4-FFF2-40B4-BE49-F238E27FC236}">
                <a16:creationId xmlns:a16="http://schemas.microsoft.com/office/drawing/2014/main" id="{E9276FFA-AE37-303E-FE09-80C104B0CDE2}"/>
              </a:ext>
              <a:ext uri="{C183D7F6-B498-43B3-948B-1728B52AA6E4}">
                <adec:decorative xmlns:adec="http://schemas.microsoft.com/office/drawing/2017/decorative" val="0"/>
              </a:ext>
            </a:extLst>
          </p:cNvPr>
          <p:cNvGraphicFramePr>
            <a:graphicFrameLocks noGrp="1"/>
          </p:cNvGraphicFramePr>
          <p:nvPr>
            <p:extLst>
              <p:ext uri="{D42A27DB-BD31-4B8C-83A1-F6EECF244321}">
                <p14:modId xmlns:p14="http://schemas.microsoft.com/office/powerpoint/2010/main" val="2843157145"/>
              </p:ext>
            </p:extLst>
          </p:nvPr>
        </p:nvGraphicFramePr>
        <p:xfrm>
          <a:off x="685800" y="2071688"/>
          <a:ext cx="7315200" cy="3326882"/>
        </p:xfrm>
        <a:graphic>
          <a:graphicData uri="http://schemas.openxmlformats.org/drawingml/2006/table">
            <a:tbl>
              <a:tblPr firstRow="1" bandRow="1">
                <a:tableStyleId>{2D5ABB26-0587-4C30-8999-92F81FD0307C}</a:tableStyleId>
              </a:tblPr>
              <a:tblGrid>
                <a:gridCol w="4114800">
                  <a:extLst>
                    <a:ext uri="{9D8B030D-6E8A-4147-A177-3AD203B41FA5}">
                      <a16:colId xmlns:a16="http://schemas.microsoft.com/office/drawing/2014/main" val="20000"/>
                    </a:ext>
                  </a:extLst>
                </a:gridCol>
                <a:gridCol w="11430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tblGrid>
              <a:tr h="287020">
                <a:tc>
                  <a:txBody>
                    <a:bodyPr/>
                    <a:lstStyle/>
                    <a:p>
                      <a:pPr marL="57785" algn="ctr">
                        <a:lnSpc>
                          <a:spcPct val="100000"/>
                        </a:lnSpc>
                        <a:spcBef>
                          <a:spcPts val="305"/>
                        </a:spcBef>
                      </a:pPr>
                      <a:r>
                        <a:rPr lang="en-US" sz="1400" dirty="0">
                          <a:latin typeface="Arial" panose="020B0604020202020204" pitchFamily="34" charset="0"/>
                          <a:cs typeface="Arial"/>
                        </a:rPr>
                        <a:t>Fee Description</a:t>
                      </a:r>
                      <a:endParaRPr sz="1400" dirty="0">
                        <a:latin typeface="Arial" panose="020B0604020202020204" pitchFamily="34" charset="0"/>
                        <a:cs typeface="Arial"/>
                      </a:endParaRPr>
                    </a:p>
                  </a:txBody>
                  <a:tcPr marL="0" marR="0" marT="38735" marB="0">
                    <a:lnL w="12700">
                      <a:solidFill>
                        <a:srgbClr val="000000"/>
                      </a:solidFill>
                      <a:prstDash val="soli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solidFill>
                      <a:schemeClr val="bg1"/>
                    </a:solidFill>
                  </a:tcPr>
                </a:tc>
                <a:tc>
                  <a:txBody>
                    <a:bodyPr/>
                    <a:lstStyle/>
                    <a:p>
                      <a:pPr algn="ctr">
                        <a:lnSpc>
                          <a:spcPct val="100000"/>
                        </a:lnSpc>
                        <a:spcBef>
                          <a:spcPts val="305"/>
                        </a:spcBef>
                      </a:pPr>
                      <a:r>
                        <a:rPr lang="en-US" sz="1400" dirty="0">
                          <a:latin typeface="Arial" panose="020B0604020202020204" pitchFamily="34" charset="0"/>
                          <a:cs typeface="Arial"/>
                        </a:rPr>
                        <a:t>Current </a:t>
                      </a:r>
                      <a:endParaRPr sz="1400" dirty="0">
                        <a:latin typeface="Arial" panose="020B0604020202020204" pitchFamily="34" charset="0"/>
                        <a:cs typeface="Arial"/>
                      </a:endParaRPr>
                    </a:p>
                  </a:txBody>
                  <a:tcPr marL="0" marR="0" marT="3873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solidFill>
                      <a:schemeClr val="bg1"/>
                    </a:solidFill>
                  </a:tcPr>
                </a:tc>
                <a:tc>
                  <a:txBody>
                    <a:bodyPr/>
                    <a:lstStyle/>
                    <a:p>
                      <a:pPr algn="ctr">
                        <a:lnSpc>
                          <a:spcPct val="100000"/>
                        </a:lnSpc>
                        <a:spcBef>
                          <a:spcPts val="305"/>
                        </a:spcBef>
                      </a:pPr>
                      <a:r>
                        <a:rPr lang="en-US" sz="1400" dirty="0">
                          <a:latin typeface="Arial" panose="020B0604020202020204" pitchFamily="34" charset="0"/>
                          <a:cs typeface="Arial"/>
                        </a:rPr>
                        <a:t>Effective July 1, 2026</a:t>
                      </a:r>
                      <a:endParaRPr sz="1400" dirty="0">
                        <a:latin typeface="Arial" panose="020B0604020202020204" pitchFamily="34" charset="0"/>
                        <a:cs typeface="Arial"/>
                      </a:endParaRPr>
                    </a:p>
                  </a:txBody>
                  <a:tcPr marL="0" marR="0" marT="38735" marB="0">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a:solidFill>
                        <a:srgbClr val="000000"/>
                      </a:solidFill>
                      <a:prstDash val="solid"/>
                    </a:lnB>
                    <a:solidFill>
                      <a:schemeClr val="accent2">
                        <a:lumMod val="40000"/>
                        <a:lumOff val="60000"/>
                      </a:schemeClr>
                    </a:solidFill>
                  </a:tcPr>
                </a:tc>
                <a:extLst>
                  <a:ext uri="{0D108BD9-81ED-4DB2-BD59-A6C34878D82A}">
                    <a16:rowId xmlns:a16="http://schemas.microsoft.com/office/drawing/2014/main" val="324013459"/>
                  </a:ext>
                </a:extLst>
              </a:tr>
              <a:tr h="277612">
                <a:tc>
                  <a:txBody>
                    <a:bodyPr/>
                    <a:lstStyle/>
                    <a:p>
                      <a:pPr marL="57785">
                        <a:lnSpc>
                          <a:spcPct val="100000"/>
                        </a:lnSpc>
                        <a:spcBef>
                          <a:spcPts val="305"/>
                        </a:spcBef>
                      </a:pPr>
                      <a:r>
                        <a:rPr sz="1400" dirty="0">
                          <a:latin typeface="Arial" panose="020B0604020202020204" pitchFamily="34" charset="0"/>
                          <a:cs typeface="Arial"/>
                        </a:rPr>
                        <a:t>Retail</a:t>
                      </a:r>
                      <a:r>
                        <a:rPr sz="1400" spc="-30" dirty="0">
                          <a:latin typeface="Arial" panose="020B0604020202020204" pitchFamily="34" charset="0"/>
                          <a:cs typeface="Arial"/>
                        </a:rPr>
                        <a:t> </a:t>
                      </a:r>
                      <a:r>
                        <a:rPr sz="1400" dirty="0">
                          <a:latin typeface="Arial" panose="020B0604020202020204" pitchFamily="34" charset="0"/>
                          <a:cs typeface="Arial"/>
                        </a:rPr>
                        <a:t>Market</a:t>
                      </a:r>
                      <a:r>
                        <a:rPr lang="en-US" sz="1400" spc="-35" dirty="0">
                          <a:latin typeface="Arial" panose="020B0604020202020204" pitchFamily="34" charset="0"/>
                          <a:cs typeface="Arial"/>
                        </a:rPr>
                        <a:t>: No Food Prep</a:t>
                      </a:r>
                      <a:endParaRPr sz="1400" dirty="0">
                        <a:latin typeface="Arial" panose="020B0604020202020204" pitchFamily="34" charset="0"/>
                        <a:cs typeface="Arial"/>
                      </a:endParaRPr>
                    </a:p>
                  </a:txBody>
                  <a:tcPr marL="0" marR="0" marT="38735" marB="0">
                    <a:lnL w="12700">
                      <a:solidFill>
                        <a:srgbClr val="000000"/>
                      </a:solidFill>
                      <a:prstDash val="soli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solidFill>
                      <a:schemeClr val="bg1"/>
                    </a:solidFill>
                  </a:tcPr>
                </a:tc>
                <a:tc>
                  <a:txBody>
                    <a:bodyPr/>
                    <a:lstStyle/>
                    <a:p>
                      <a:pPr algn="ctr">
                        <a:lnSpc>
                          <a:spcPct val="100000"/>
                        </a:lnSpc>
                        <a:spcBef>
                          <a:spcPts val="305"/>
                        </a:spcBef>
                      </a:pPr>
                      <a:r>
                        <a:rPr sz="1400" dirty="0">
                          <a:latin typeface="Arial" panose="020B0604020202020204" pitchFamily="34" charset="0"/>
                          <a:cs typeface="Arial"/>
                        </a:rPr>
                        <a:t>$</a:t>
                      </a:r>
                      <a:r>
                        <a:rPr sz="1400" spc="-10" dirty="0">
                          <a:latin typeface="Arial" panose="020B0604020202020204" pitchFamily="34" charset="0"/>
                          <a:cs typeface="Arial"/>
                        </a:rPr>
                        <a:t> </a:t>
                      </a:r>
                      <a:r>
                        <a:rPr lang="en-US" sz="1400" spc="-25" dirty="0">
                          <a:latin typeface="Arial" panose="020B0604020202020204" pitchFamily="34" charset="0"/>
                          <a:cs typeface="Arial"/>
                        </a:rPr>
                        <a:t>1,147</a:t>
                      </a:r>
                      <a:endParaRPr sz="1400" dirty="0">
                        <a:latin typeface="Arial" panose="020B0604020202020204" pitchFamily="34" charset="0"/>
                        <a:cs typeface="Arial"/>
                      </a:endParaRPr>
                    </a:p>
                  </a:txBody>
                  <a:tcPr marL="0" marR="0" marT="3873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solidFill>
                      <a:schemeClr val="bg1"/>
                    </a:solidFill>
                  </a:tcPr>
                </a:tc>
                <a:tc>
                  <a:txBody>
                    <a:bodyPr/>
                    <a:lstStyle/>
                    <a:p>
                      <a:pPr algn="ctr">
                        <a:lnSpc>
                          <a:spcPct val="100000"/>
                        </a:lnSpc>
                        <a:spcBef>
                          <a:spcPts val="305"/>
                        </a:spcBef>
                      </a:pPr>
                      <a:r>
                        <a:rPr sz="1400" dirty="0">
                          <a:latin typeface="Arial" panose="020B0604020202020204" pitchFamily="34" charset="0"/>
                          <a:cs typeface="Arial"/>
                        </a:rPr>
                        <a:t>$</a:t>
                      </a:r>
                      <a:r>
                        <a:rPr sz="1400" spc="-10" dirty="0">
                          <a:latin typeface="Arial" panose="020B0604020202020204" pitchFamily="34" charset="0"/>
                          <a:cs typeface="Arial"/>
                        </a:rPr>
                        <a:t> </a:t>
                      </a:r>
                      <a:r>
                        <a:rPr lang="en-US" sz="1400" spc="-25" dirty="0">
                          <a:latin typeface="Arial" panose="020B0604020202020204" pitchFamily="34" charset="0"/>
                          <a:cs typeface="Arial"/>
                        </a:rPr>
                        <a:t>1,180</a:t>
                      </a:r>
                      <a:endParaRPr sz="1400" dirty="0">
                        <a:latin typeface="Arial" panose="020B0604020202020204" pitchFamily="34" charset="0"/>
                        <a:cs typeface="Arial"/>
                      </a:endParaRPr>
                    </a:p>
                  </a:txBody>
                  <a:tcPr marL="0" marR="0" marT="38735" marB="0">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a:solidFill>
                        <a:srgbClr val="000000"/>
                      </a:solidFill>
                      <a:prstDash val="solid"/>
                    </a:lnB>
                    <a:solidFill>
                      <a:schemeClr val="accent2">
                        <a:lumMod val="40000"/>
                        <a:lumOff val="60000"/>
                      </a:schemeClr>
                    </a:solidFill>
                  </a:tcPr>
                </a:tc>
                <a:extLst>
                  <a:ext uri="{0D108BD9-81ED-4DB2-BD59-A6C34878D82A}">
                    <a16:rowId xmlns:a16="http://schemas.microsoft.com/office/drawing/2014/main" val="10001"/>
                  </a:ext>
                </a:extLst>
              </a:tr>
              <a:tr h="304800">
                <a:tc>
                  <a:txBody>
                    <a:bodyPr/>
                    <a:lstStyle/>
                    <a:p>
                      <a:pPr marL="58419">
                        <a:lnSpc>
                          <a:spcPct val="100000"/>
                        </a:lnSpc>
                        <a:spcBef>
                          <a:spcPts val="375"/>
                        </a:spcBef>
                      </a:pPr>
                      <a:r>
                        <a:rPr lang="en-US" sz="1400" dirty="0">
                          <a:latin typeface="Arial" panose="020B0604020202020204" pitchFamily="34" charset="0"/>
                          <a:cs typeface="Arial"/>
                        </a:rPr>
                        <a:t>Food Facility: New Construction &lt; 2000 sq. ft.</a:t>
                      </a:r>
                      <a:endParaRPr sz="1400" dirty="0">
                        <a:latin typeface="Arial" panose="020B0604020202020204" pitchFamily="34" charset="0"/>
                        <a:cs typeface="Arial"/>
                      </a:endParaRPr>
                    </a:p>
                  </a:txBody>
                  <a:tcPr marL="0" marR="0" marT="47625" marB="0">
                    <a:lnL w="12700">
                      <a:solidFill>
                        <a:srgbClr val="000000"/>
                      </a:solidFill>
                      <a:prstDash val="solid"/>
                    </a:lnL>
                    <a:lnR w="12700" cap="flat" cmpd="sng" algn="ctr">
                      <a:solidFill>
                        <a:srgbClr val="000000"/>
                      </a:solidFill>
                      <a:prstDash val="solid"/>
                      <a:round/>
                      <a:headEnd type="none" w="med" len="med"/>
                      <a:tailEnd type="none" w="med" len="med"/>
                    </a:lnR>
                    <a:lnT w="12700">
                      <a:solidFill>
                        <a:srgbClr val="000000"/>
                      </a:solidFill>
                      <a:prstDash val="solid"/>
                    </a:lnT>
                    <a:lnB w="12700" cap="flat" cmpd="sng" algn="ctr">
                      <a:solidFill>
                        <a:srgbClr val="000000"/>
                      </a:solidFill>
                      <a:prstDash val="solid"/>
                      <a:round/>
                      <a:headEnd type="none" w="med" len="med"/>
                      <a:tailEnd type="none" w="med" len="med"/>
                    </a:lnB>
                    <a:solidFill>
                      <a:schemeClr val="bg1"/>
                    </a:solidFill>
                  </a:tcPr>
                </a:tc>
                <a:tc>
                  <a:txBody>
                    <a:bodyPr/>
                    <a:lstStyle/>
                    <a:p>
                      <a:pPr marL="46355" algn="ctr">
                        <a:lnSpc>
                          <a:spcPct val="100000"/>
                        </a:lnSpc>
                        <a:spcBef>
                          <a:spcPts val="375"/>
                        </a:spcBef>
                      </a:pPr>
                      <a:r>
                        <a:rPr lang="en-US" sz="1400" dirty="0">
                          <a:latin typeface="Arial" panose="020B0604020202020204" pitchFamily="34" charset="0"/>
                          <a:cs typeface="Arial"/>
                        </a:rPr>
                        <a:t>$ 2,489</a:t>
                      </a:r>
                      <a:endParaRPr sz="1400" dirty="0">
                        <a:latin typeface="Arial" panose="020B0604020202020204" pitchFamily="34" charset="0"/>
                        <a:cs typeface="Arial"/>
                      </a:endParaRPr>
                    </a:p>
                  </a:txBody>
                  <a:tcPr marL="0" marR="0" marT="476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a:solidFill>
                        <a:srgbClr val="000000"/>
                      </a:solidFill>
                      <a:prstDash val="soli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ct val="100000"/>
                        </a:lnSpc>
                        <a:spcBef>
                          <a:spcPts val="315"/>
                        </a:spcBef>
                      </a:pPr>
                      <a:r>
                        <a:rPr lang="en-US" sz="1400" dirty="0">
                          <a:latin typeface="Arial" panose="020B0604020202020204" pitchFamily="34" charset="0"/>
                          <a:cs typeface="Arial"/>
                        </a:rPr>
                        <a:t>$ 2,561</a:t>
                      </a:r>
                      <a:endParaRPr sz="1400" dirty="0">
                        <a:latin typeface="Arial" panose="020B0604020202020204" pitchFamily="34" charset="0"/>
                        <a:cs typeface="Arial"/>
                      </a:endParaRPr>
                    </a:p>
                  </a:txBody>
                  <a:tcPr marL="0" marR="0" marT="40005" marB="0">
                    <a:lnL w="12700" cap="flat" cmpd="sng" algn="ctr">
                      <a:solidFill>
                        <a:srgbClr val="000000"/>
                      </a:solidFill>
                      <a:prstDash val="solid"/>
                      <a:round/>
                      <a:headEnd type="none" w="med" len="med"/>
                      <a:tailEnd type="none" w="med" len="me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3074943228"/>
                  </a:ext>
                </a:extLst>
              </a:tr>
              <a:tr h="304800">
                <a:tc>
                  <a:txBody>
                    <a:bodyPr/>
                    <a:lstStyle/>
                    <a:p>
                      <a:pPr marL="58419">
                        <a:lnSpc>
                          <a:spcPct val="100000"/>
                        </a:lnSpc>
                        <a:spcBef>
                          <a:spcPts val="375"/>
                        </a:spcBef>
                      </a:pPr>
                      <a:r>
                        <a:rPr lang="en-US" sz="1400" dirty="0">
                          <a:latin typeface="Arial" panose="020B0604020202020204" pitchFamily="34" charset="0"/>
                          <a:cs typeface="Arial"/>
                        </a:rPr>
                        <a:t>Food Facility: New Construction 2000-6000 sq. ft.</a:t>
                      </a:r>
                      <a:endParaRPr sz="1400" dirty="0">
                        <a:latin typeface="Arial" panose="020B0604020202020204" pitchFamily="34" charset="0"/>
                        <a:cs typeface="Arial"/>
                      </a:endParaRPr>
                    </a:p>
                  </a:txBody>
                  <a:tcPr marL="0" marR="0" marT="476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bg1"/>
                    </a:solidFill>
                  </a:tcPr>
                </a:tc>
                <a:tc>
                  <a:txBody>
                    <a:bodyPr/>
                    <a:lstStyle/>
                    <a:p>
                      <a:pPr marL="46355" algn="ctr">
                        <a:lnSpc>
                          <a:spcPct val="100000"/>
                        </a:lnSpc>
                        <a:spcBef>
                          <a:spcPts val="375"/>
                        </a:spcBef>
                      </a:pPr>
                      <a:r>
                        <a:rPr sz="1400" dirty="0">
                          <a:latin typeface="Arial" panose="020B0604020202020204" pitchFamily="34" charset="0"/>
                          <a:cs typeface="Arial"/>
                        </a:rPr>
                        <a:t>$</a:t>
                      </a:r>
                      <a:r>
                        <a:rPr sz="1400" spc="-10" dirty="0">
                          <a:latin typeface="Arial" panose="020B0604020202020204" pitchFamily="34" charset="0"/>
                          <a:cs typeface="Arial"/>
                        </a:rPr>
                        <a:t> </a:t>
                      </a:r>
                      <a:r>
                        <a:rPr lang="en-US" sz="1400" spc="-10" dirty="0">
                          <a:latin typeface="Arial" panose="020B0604020202020204" pitchFamily="34" charset="0"/>
                          <a:cs typeface="Arial"/>
                        </a:rPr>
                        <a:t>2,857</a:t>
                      </a:r>
                      <a:endParaRPr sz="1400" dirty="0">
                        <a:latin typeface="Arial" panose="020B0604020202020204" pitchFamily="34" charset="0"/>
                        <a:cs typeface="Arial"/>
                      </a:endParaRPr>
                    </a:p>
                  </a:txBody>
                  <a:tcPr marL="0" marR="0" marT="476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bg1"/>
                    </a:solidFill>
                  </a:tcPr>
                </a:tc>
                <a:tc>
                  <a:txBody>
                    <a:bodyPr/>
                    <a:lstStyle/>
                    <a:p>
                      <a:pPr algn="ctr">
                        <a:lnSpc>
                          <a:spcPct val="100000"/>
                        </a:lnSpc>
                        <a:spcBef>
                          <a:spcPts val="315"/>
                        </a:spcBef>
                      </a:pPr>
                      <a:r>
                        <a:rPr sz="1400" dirty="0">
                          <a:latin typeface="Arial" panose="020B0604020202020204" pitchFamily="34" charset="0"/>
                          <a:cs typeface="Arial"/>
                        </a:rPr>
                        <a:t>$</a:t>
                      </a:r>
                      <a:r>
                        <a:rPr sz="1400" spc="-10" dirty="0">
                          <a:latin typeface="Arial" panose="020B0604020202020204" pitchFamily="34" charset="0"/>
                          <a:cs typeface="Arial"/>
                        </a:rPr>
                        <a:t> </a:t>
                      </a:r>
                      <a:r>
                        <a:rPr lang="en-US" sz="1400" spc="-10" dirty="0">
                          <a:latin typeface="Arial" panose="020B0604020202020204" pitchFamily="34" charset="0"/>
                          <a:cs typeface="Arial"/>
                        </a:rPr>
                        <a:t>2,940</a:t>
                      </a:r>
                      <a:endParaRPr sz="1400" dirty="0">
                        <a:latin typeface="Arial" panose="020B0604020202020204" pitchFamily="34" charset="0"/>
                        <a:cs typeface="Arial"/>
                      </a:endParaRPr>
                    </a:p>
                  </a:txBody>
                  <a:tcPr marL="0" marR="0" marT="4000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accent2">
                        <a:lumMod val="40000"/>
                        <a:lumOff val="60000"/>
                      </a:schemeClr>
                    </a:solidFill>
                  </a:tcPr>
                </a:tc>
                <a:extLst>
                  <a:ext uri="{0D108BD9-81ED-4DB2-BD59-A6C34878D82A}">
                    <a16:rowId xmlns:a16="http://schemas.microsoft.com/office/drawing/2014/main" val="10002"/>
                  </a:ext>
                </a:extLst>
              </a:tr>
              <a:tr h="304800">
                <a:tc>
                  <a:txBody>
                    <a:bodyPr/>
                    <a:lstStyle/>
                    <a:p>
                      <a:pPr marL="91440">
                        <a:lnSpc>
                          <a:spcPct val="100000"/>
                        </a:lnSpc>
                        <a:spcBef>
                          <a:spcPts val="315"/>
                        </a:spcBef>
                      </a:pPr>
                      <a:r>
                        <a:rPr lang="en-US" sz="1400" spc="-10" dirty="0">
                          <a:latin typeface="Arial" panose="020B0604020202020204" pitchFamily="34" charset="0"/>
                          <a:cs typeface="Arial"/>
                        </a:rPr>
                        <a:t>Food Facility: Major Remodel</a:t>
                      </a:r>
                      <a:endParaRPr sz="1400" dirty="0">
                        <a:latin typeface="Arial" panose="020B0604020202020204" pitchFamily="34" charset="0"/>
                        <a:cs typeface="Arial"/>
                      </a:endParaRPr>
                    </a:p>
                  </a:txBody>
                  <a:tcPr marL="0" marR="0" marT="4000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bg1"/>
                    </a:solidFill>
                  </a:tcPr>
                </a:tc>
                <a:tc>
                  <a:txBody>
                    <a:bodyPr/>
                    <a:lstStyle/>
                    <a:p>
                      <a:pPr algn="ctr">
                        <a:lnSpc>
                          <a:spcPct val="100000"/>
                        </a:lnSpc>
                        <a:spcBef>
                          <a:spcPts val="315"/>
                        </a:spcBef>
                      </a:pPr>
                      <a:r>
                        <a:rPr sz="1400" dirty="0">
                          <a:latin typeface="Arial" panose="020B0604020202020204" pitchFamily="34" charset="0"/>
                          <a:cs typeface="Arial"/>
                        </a:rPr>
                        <a:t>$</a:t>
                      </a:r>
                      <a:r>
                        <a:rPr sz="1400" spc="-10" dirty="0">
                          <a:latin typeface="Arial" panose="020B0604020202020204" pitchFamily="34" charset="0"/>
                          <a:cs typeface="Arial"/>
                        </a:rPr>
                        <a:t> </a:t>
                      </a:r>
                      <a:r>
                        <a:rPr lang="en-US" sz="1400" spc="-10" dirty="0">
                          <a:latin typeface="Arial" panose="020B0604020202020204" pitchFamily="34" charset="0"/>
                          <a:cs typeface="Arial"/>
                        </a:rPr>
                        <a:t>1,428</a:t>
                      </a:r>
                      <a:endParaRPr sz="1400" dirty="0">
                        <a:latin typeface="Arial" panose="020B0604020202020204" pitchFamily="34" charset="0"/>
                        <a:cs typeface="Arial"/>
                      </a:endParaRPr>
                    </a:p>
                  </a:txBody>
                  <a:tcPr marL="0" marR="0" marT="4000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bg1"/>
                    </a:solidFill>
                  </a:tcPr>
                </a:tc>
                <a:tc>
                  <a:txBody>
                    <a:bodyPr/>
                    <a:lstStyle/>
                    <a:p>
                      <a:pPr algn="ctr">
                        <a:lnSpc>
                          <a:spcPct val="100000"/>
                        </a:lnSpc>
                        <a:spcBef>
                          <a:spcPts val="315"/>
                        </a:spcBef>
                      </a:pPr>
                      <a:r>
                        <a:rPr sz="1400" dirty="0">
                          <a:latin typeface="Arial" panose="020B0604020202020204" pitchFamily="34" charset="0"/>
                          <a:cs typeface="Arial"/>
                        </a:rPr>
                        <a:t>$</a:t>
                      </a:r>
                      <a:r>
                        <a:rPr sz="1400" spc="-10" dirty="0">
                          <a:latin typeface="Arial" panose="020B0604020202020204" pitchFamily="34" charset="0"/>
                          <a:cs typeface="Arial"/>
                        </a:rPr>
                        <a:t> </a:t>
                      </a:r>
                      <a:r>
                        <a:rPr lang="en-US" sz="1400" spc="-10" dirty="0">
                          <a:latin typeface="Arial" panose="020B0604020202020204" pitchFamily="34" charset="0"/>
                          <a:cs typeface="Arial"/>
                        </a:rPr>
                        <a:t>1,469</a:t>
                      </a:r>
                      <a:endParaRPr sz="1400" dirty="0">
                        <a:latin typeface="Arial" panose="020B0604020202020204" pitchFamily="34" charset="0"/>
                        <a:cs typeface="Arial"/>
                      </a:endParaRPr>
                    </a:p>
                  </a:txBody>
                  <a:tcPr marL="0" marR="0" marT="4000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accent2">
                        <a:lumMod val="40000"/>
                        <a:lumOff val="60000"/>
                      </a:schemeClr>
                    </a:solidFill>
                  </a:tcPr>
                </a:tc>
                <a:extLst>
                  <a:ext uri="{0D108BD9-81ED-4DB2-BD59-A6C34878D82A}">
                    <a16:rowId xmlns:a16="http://schemas.microsoft.com/office/drawing/2014/main" val="10003"/>
                  </a:ext>
                </a:extLst>
              </a:tr>
              <a:tr h="304800">
                <a:tc>
                  <a:txBody>
                    <a:bodyPr/>
                    <a:lstStyle/>
                    <a:p>
                      <a:pPr marL="91440">
                        <a:lnSpc>
                          <a:spcPct val="100000"/>
                        </a:lnSpc>
                        <a:spcBef>
                          <a:spcPts val="315"/>
                        </a:spcBef>
                      </a:pPr>
                      <a:r>
                        <a:rPr lang="en-US" sz="1400" dirty="0">
                          <a:latin typeface="Arial" panose="020B0604020202020204" pitchFamily="34" charset="0"/>
                          <a:cs typeface="Arial"/>
                        </a:rPr>
                        <a:t>Food Facility: Minor Remodel with Inspection</a:t>
                      </a:r>
                      <a:endParaRPr sz="1400" dirty="0">
                        <a:latin typeface="Arial" panose="020B0604020202020204" pitchFamily="34" charset="0"/>
                        <a:cs typeface="Arial"/>
                      </a:endParaRPr>
                    </a:p>
                  </a:txBody>
                  <a:tcPr marL="0" marR="0" marT="4000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bg1"/>
                    </a:solidFill>
                  </a:tcPr>
                </a:tc>
                <a:tc>
                  <a:txBody>
                    <a:bodyPr/>
                    <a:lstStyle/>
                    <a:p>
                      <a:pPr algn="ctr">
                        <a:lnSpc>
                          <a:spcPct val="100000"/>
                        </a:lnSpc>
                        <a:spcBef>
                          <a:spcPts val="315"/>
                        </a:spcBef>
                      </a:pPr>
                      <a:r>
                        <a:rPr sz="1400" dirty="0">
                          <a:latin typeface="Arial" panose="020B0604020202020204" pitchFamily="34" charset="0"/>
                          <a:cs typeface="Arial"/>
                        </a:rPr>
                        <a:t>$</a:t>
                      </a:r>
                      <a:r>
                        <a:rPr sz="1400" spc="-10" dirty="0">
                          <a:latin typeface="Arial" panose="020B0604020202020204" pitchFamily="34" charset="0"/>
                          <a:cs typeface="Arial"/>
                        </a:rPr>
                        <a:t> </a:t>
                      </a:r>
                      <a:r>
                        <a:rPr lang="en-US" sz="1400" spc="-10" dirty="0">
                          <a:latin typeface="Arial" panose="020B0604020202020204" pitchFamily="34" charset="0"/>
                          <a:cs typeface="Arial"/>
                        </a:rPr>
                        <a:t>953</a:t>
                      </a:r>
                      <a:endParaRPr sz="1400" dirty="0">
                        <a:latin typeface="Arial" panose="020B0604020202020204" pitchFamily="34" charset="0"/>
                        <a:cs typeface="Arial"/>
                      </a:endParaRPr>
                    </a:p>
                  </a:txBody>
                  <a:tcPr marL="0" marR="0" marT="4000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bg1"/>
                    </a:solidFill>
                  </a:tcPr>
                </a:tc>
                <a:tc>
                  <a:txBody>
                    <a:bodyPr/>
                    <a:lstStyle/>
                    <a:p>
                      <a:pPr algn="ctr">
                        <a:lnSpc>
                          <a:spcPct val="100000"/>
                        </a:lnSpc>
                        <a:spcBef>
                          <a:spcPts val="315"/>
                        </a:spcBef>
                      </a:pPr>
                      <a:r>
                        <a:rPr sz="1400" dirty="0">
                          <a:latin typeface="Arial" panose="020B0604020202020204" pitchFamily="34" charset="0"/>
                          <a:cs typeface="Arial"/>
                        </a:rPr>
                        <a:t>$</a:t>
                      </a:r>
                      <a:r>
                        <a:rPr sz="1400" spc="-10" dirty="0">
                          <a:latin typeface="Arial" panose="020B0604020202020204" pitchFamily="34" charset="0"/>
                          <a:cs typeface="Arial"/>
                        </a:rPr>
                        <a:t> </a:t>
                      </a:r>
                      <a:r>
                        <a:rPr lang="en-US" sz="1400" spc="-10" dirty="0">
                          <a:latin typeface="Arial" panose="020B0604020202020204" pitchFamily="34" charset="0"/>
                          <a:cs typeface="Arial"/>
                        </a:rPr>
                        <a:t>981</a:t>
                      </a:r>
                      <a:endParaRPr sz="1400" dirty="0">
                        <a:latin typeface="Arial" panose="020B0604020202020204" pitchFamily="34" charset="0"/>
                        <a:cs typeface="Arial"/>
                      </a:endParaRPr>
                    </a:p>
                  </a:txBody>
                  <a:tcPr marL="0" marR="0" marT="4000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chemeClr val="accent2">
                        <a:lumMod val="40000"/>
                        <a:lumOff val="60000"/>
                      </a:schemeClr>
                    </a:solidFill>
                  </a:tcPr>
                </a:tc>
                <a:extLst>
                  <a:ext uri="{0D108BD9-81ED-4DB2-BD59-A6C34878D82A}">
                    <a16:rowId xmlns:a16="http://schemas.microsoft.com/office/drawing/2014/main" val="10004"/>
                  </a:ext>
                </a:extLst>
              </a:tr>
              <a:tr h="304800">
                <a:tc>
                  <a:txBody>
                    <a:bodyPr/>
                    <a:lstStyle/>
                    <a:p>
                      <a:pPr marL="91440">
                        <a:lnSpc>
                          <a:spcPct val="100000"/>
                        </a:lnSpc>
                        <a:spcBef>
                          <a:spcPts val="315"/>
                        </a:spcBef>
                      </a:pPr>
                      <a:r>
                        <a:rPr lang="en-US" sz="1400" dirty="0">
                          <a:latin typeface="Arial" panose="020B0604020202020204" pitchFamily="34" charset="0"/>
                          <a:cs typeface="Arial"/>
                        </a:rPr>
                        <a:t>Recreational Health: New Construction Pool/Spa</a:t>
                      </a:r>
                      <a:endParaRPr sz="1400" dirty="0">
                        <a:latin typeface="Arial" panose="020B0604020202020204" pitchFamily="34" charset="0"/>
                        <a:cs typeface="Arial"/>
                      </a:endParaRPr>
                    </a:p>
                  </a:txBody>
                  <a:tcPr marL="0" marR="0" marT="40005" marB="0">
                    <a:lnL w="12700">
                      <a:solidFill>
                        <a:srgbClr val="000000"/>
                      </a:solidFill>
                      <a:prstDash val="soli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ct val="100000"/>
                        </a:lnSpc>
                        <a:spcBef>
                          <a:spcPts val="315"/>
                        </a:spcBef>
                      </a:pPr>
                      <a:r>
                        <a:rPr sz="1400" dirty="0">
                          <a:latin typeface="Arial" panose="020B0604020202020204" pitchFamily="34" charset="0"/>
                          <a:cs typeface="Arial"/>
                        </a:rPr>
                        <a:t>$</a:t>
                      </a:r>
                      <a:r>
                        <a:rPr sz="1400" spc="-10" dirty="0">
                          <a:latin typeface="Arial" panose="020B0604020202020204" pitchFamily="34" charset="0"/>
                          <a:cs typeface="Arial"/>
                        </a:rPr>
                        <a:t> </a:t>
                      </a:r>
                      <a:r>
                        <a:rPr lang="en-US" sz="1400" spc="-25" dirty="0">
                          <a:latin typeface="Arial" panose="020B0604020202020204" pitchFamily="34" charset="0"/>
                          <a:cs typeface="Arial"/>
                        </a:rPr>
                        <a:t>2,639</a:t>
                      </a:r>
                      <a:endParaRPr sz="1400" dirty="0">
                        <a:latin typeface="Arial" panose="020B0604020202020204" pitchFamily="34" charset="0"/>
                        <a:cs typeface="Arial"/>
                      </a:endParaRPr>
                    </a:p>
                  </a:txBody>
                  <a:tcPr marL="0" marR="0" marT="4000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ct val="100000"/>
                        </a:lnSpc>
                        <a:spcBef>
                          <a:spcPts val="315"/>
                        </a:spcBef>
                      </a:pPr>
                      <a:r>
                        <a:rPr sz="1400" dirty="0">
                          <a:latin typeface="Arial" panose="020B0604020202020204" pitchFamily="34" charset="0"/>
                          <a:cs typeface="Arial"/>
                        </a:rPr>
                        <a:t>$</a:t>
                      </a:r>
                      <a:r>
                        <a:rPr sz="1400" spc="-10" dirty="0">
                          <a:latin typeface="Arial" panose="020B0604020202020204" pitchFamily="34" charset="0"/>
                          <a:cs typeface="Arial"/>
                        </a:rPr>
                        <a:t> </a:t>
                      </a:r>
                      <a:r>
                        <a:rPr lang="en-US" sz="1400" spc="-25" dirty="0">
                          <a:latin typeface="Arial" panose="020B0604020202020204" pitchFamily="34" charset="0"/>
                          <a:cs typeface="Arial"/>
                        </a:rPr>
                        <a:t>2,716</a:t>
                      </a:r>
                      <a:endParaRPr sz="1400" dirty="0">
                        <a:latin typeface="Arial" panose="020B0604020202020204" pitchFamily="34" charset="0"/>
                        <a:cs typeface="Arial"/>
                      </a:endParaRPr>
                    </a:p>
                  </a:txBody>
                  <a:tcPr marL="0" marR="0" marT="40005" marB="0">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0006"/>
                  </a:ext>
                </a:extLst>
              </a:tr>
              <a:tr h="304800">
                <a:tc>
                  <a:txBody>
                    <a:bodyPr/>
                    <a:lstStyle/>
                    <a:p>
                      <a:pPr marL="91440">
                        <a:lnSpc>
                          <a:spcPct val="100000"/>
                        </a:lnSpc>
                        <a:spcBef>
                          <a:spcPts val="315"/>
                        </a:spcBef>
                      </a:pPr>
                      <a:r>
                        <a:rPr lang="en-US" sz="1400" dirty="0">
                          <a:latin typeface="Arial" panose="020B0604020202020204" pitchFamily="34" charset="0"/>
                          <a:cs typeface="Arial"/>
                        </a:rPr>
                        <a:t>Recreational Health: Major Remodel</a:t>
                      </a:r>
                      <a:endParaRPr sz="1400" dirty="0">
                        <a:latin typeface="Arial" panose="020B0604020202020204" pitchFamily="34" charset="0"/>
                        <a:cs typeface="Arial"/>
                      </a:endParaRPr>
                    </a:p>
                  </a:txBody>
                  <a:tcPr marL="0" marR="0" marT="40005" marB="0">
                    <a:lnL w="12700">
                      <a:solidFill>
                        <a:srgbClr val="000000"/>
                      </a:solidFill>
                      <a:prstDash val="soli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ct val="100000"/>
                        </a:lnSpc>
                        <a:spcBef>
                          <a:spcPts val="315"/>
                        </a:spcBef>
                      </a:pPr>
                      <a:r>
                        <a:rPr lang="en-US" sz="1400" dirty="0">
                          <a:latin typeface="Arial" panose="020B0604020202020204" pitchFamily="34" charset="0"/>
                          <a:cs typeface="Arial"/>
                        </a:rPr>
                        <a:t>$ 1,734</a:t>
                      </a:r>
                      <a:endParaRPr sz="1400" dirty="0">
                        <a:latin typeface="Arial" panose="020B0604020202020204" pitchFamily="34" charset="0"/>
                        <a:cs typeface="Arial"/>
                      </a:endParaRPr>
                    </a:p>
                  </a:txBody>
                  <a:tcPr marL="0" marR="0" marT="4000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ct val="100000"/>
                        </a:lnSpc>
                        <a:spcBef>
                          <a:spcPts val="315"/>
                        </a:spcBef>
                      </a:pPr>
                      <a:r>
                        <a:rPr lang="en-US" sz="1400" dirty="0">
                          <a:latin typeface="Arial" panose="020B0604020202020204" pitchFamily="34" charset="0"/>
                          <a:cs typeface="Arial"/>
                        </a:rPr>
                        <a:t>$ 1,784</a:t>
                      </a:r>
                      <a:endParaRPr sz="1400" dirty="0">
                        <a:latin typeface="Arial" panose="020B0604020202020204" pitchFamily="34" charset="0"/>
                        <a:cs typeface="Arial"/>
                      </a:endParaRPr>
                    </a:p>
                  </a:txBody>
                  <a:tcPr marL="0" marR="0" marT="40005" marB="0">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2194376104"/>
                  </a:ext>
                </a:extLst>
              </a:tr>
              <a:tr h="304800">
                <a:tc>
                  <a:txBody>
                    <a:bodyPr/>
                    <a:lstStyle/>
                    <a:p>
                      <a:pPr marL="91440">
                        <a:lnSpc>
                          <a:spcPct val="100000"/>
                        </a:lnSpc>
                        <a:spcBef>
                          <a:spcPts val="315"/>
                        </a:spcBef>
                      </a:pPr>
                      <a:r>
                        <a:rPr lang="en-US" sz="1400" dirty="0">
                          <a:latin typeface="Arial" panose="020B0604020202020204" pitchFamily="34" charset="0"/>
                          <a:cs typeface="Arial"/>
                        </a:rPr>
                        <a:t>Recreational Health: Minor Remodel with Inspection</a:t>
                      </a:r>
                      <a:endParaRPr sz="1400" dirty="0">
                        <a:latin typeface="Arial" panose="020B0604020202020204" pitchFamily="34" charset="0"/>
                        <a:cs typeface="Arial"/>
                      </a:endParaRPr>
                    </a:p>
                  </a:txBody>
                  <a:tcPr marL="0" marR="0" marT="40005" marB="0">
                    <a:lnL w="12700">
                      <a:solidFill>
                        <a:srgbClr val="000000"/>
                      </a:solidFill>
                      <a:prstDash val="soli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ct val="100000"/>
                        </a:lnSpc>
                        <a:spcBef>
                          <a:spcPts val="315"/>
                        </a:spcBef>
                      </a:pPr>
                      <a:r>
                        <a:rPr lang="en-US" sz="1400" dirty="0">
                          <a:latin typeface="Arial" panose="020B0604020202020204" pitchFamily="34" charset="0"/>
                          <a:cs typeface="Arial"/>
                        </a:rPr>
                        <a:t>$ 607</a:t>
                      </a:r>
                      <a:endParaRPr sz="1400" dirty="0">
                        <a:latin typeface="Arial" panose="020B0604020202020204" pitchFamily="34" charset="0"/>
                        <a:cs typeface="Arial"/>
                      </a:endParaRPr>
                    </a:p>
                  </a:txBody>
                  <a:tcPr marL="0" marR="0" marT="4000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ct val="100000"/>
                        </a:lnSpc>
                        <a:spcBef>
                          <a:spcPts val="315"/>
                        </a:spcBef>
                      </a:pPr>
                      <a:r>
                        <a:rPr lang="en-US" sz="1400" dirty="0">
                          <a:latin typeface="Arial" panose="020B0604020202020204" pitchFamily="34" charset="0"/>
                          <a:cs typeface="Arial"/>
                        </a:rPr>
                        <a:t>$ 625</a:t>
                      </a:r>
                      <a:endParaRPr sz="1400" dirty="0">
                        <a:latin typeface="Arial" panose="020B0604020202020204" pitchFamily="34" charset="0"/>
                        <a:cs typeface="Arial"/>
                      </a:endParaRPr>
                    </a:p>
                  </a:txBody>
                  <a:tcPr marL="0" marR="0" marT="40005" marB="0">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3129567721"/>
                  </a:ext>
                </a:extLst>
              </a:tr>
              <a:tr h="304800">
                <a:tc>
                  <a:txBody>
                    <a:bodyPr/>
                    <a:lstStyle/>
                    <a:p>
                      <a:pPr marL="91440">
                        <a:lnSpc>
                          <a:spcPct val="100000"/>
                        </a:lnSpc>
                        <a:spcBef>
                          <a:spcPts val="315"/>
                        </a:spcBef>
                      </a:pPr>
                      <a:r>
                        <a:rPr lang="en-US" sz="1400" dirty="0">
                          <a:latin typeface="Arial" panose="020B0604020202020204" pitchFamily="34" charset="0"/>
                          <a:cs typeface="Arial"/>
                        </a:rPr>
                        <a:t>Recreational Health: Minor Remodel Without Inspection</a:t>
                      </a:r>
                      <a:endParaRPr sz="1400" dirty="0">
                        <a:latin typeface="Arial" panose="020B0604020202020204" pitchFamily="34" charset="0"/>
                        <a:cs typeface="Arial"/>
                      </a:endParaRPr>
                    </a:p>
                  </a:txBody>
                  <a:tcPr marL="0" marR="0" marT="40005" marB="0">
                    <a:lnL w="12700">
                      <a:solidFill>
                        <a:srgbClr val="000000"/>
                      </a:solidFill>
                      <a:prstDash val="soli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solidFill>
                      <a:schemeClr val="bg1"/>
                    </a:solidFill>
                  </a:tcPr>
                </a:tc>
                <a:tc>
                  <a:txBody>
                    <a:bodyPr/>
                    <a:lstStyle/>
                    <a:p>
                      <a:pPr algn="ctr">
                        <a:lnSpc>
                          <a:spcPct val="100000"/>
                        </a:lnSpc>
                        <a:spcBef>
                          <a:spcPts val="315"/>
                        </a:spcBef>
                      </a:pPr>
                      <a:r>
                        <a:rPr lang="en-US" sz="1400" dirty="0">
                          <a:latin typeface="Arial" panose="020B0604020202020204" pitchFamily="34" charset="0"/>
                          <a:cs typeface="Arial"/>
                        </a:rPr>
                        <a:t>$ 203</a:t>
                      </a:r>
                      <a:endParaRPr sz="1400" dirty="0">
                        <a:latin typeface="Arial" panose="020B0604020202020204" pitchFamily="34" charset="0"/>
                        <a:cs typeface="Arial"/>
                      </a:endParaRPr>
                    </a:p>
                  </a:txBody>
                  <a:tcPr marL="0" marR="0" marT="4000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solidFill>
                      <a:schemeClr val="bg1"/>
                    </a:solidFill>
                  </a:tcPr>
                </a:tc>
                <a:tc>
                  <a:txBody>
                    <a:bodyPr/>
                    <a:lstStyle/>
                    <a:p>
                      <a:pPr algn="ctr">
                        <a:lnSpc>
                          <a:spcPct val="100000"/>
                        </a:lnSpc>
                        <a:spcBef>
                          <a:spcPts val="315"/>
                        </a:spcBef>
                      </a:pPr>
                      <a:r>
                        <a:rPr lang="en-US" sz="1400" dirty="0">
                          <a:latin typeface="Arial" panose="020B0604020202020204" pitchFamily="34" charset="0"/>
                          <a:cs typeface="Arial"/>
                        </a:rPr>
                        <a:t>$ 340*</a:t>
                      </a:r>
                      <a:endParaRPr sz="1400" dirty="0">
                        <a:latin typeface="Arial" panose="020B0604020202020204" pitchFamily="34" charset="0"/>
                        <a:cs typeface="Arial"/>
                      </a:endParaRPr>
                    </a:p>
                  </a:txBody>
                  <a:tcPr marL="0" marR="0" marT="40005" marB="0">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a:solidFill>
                        <a:srgbClr val="000000"/>
                      </a:solidFill>
                      <a:prstDash val="solid"/>
                    </a:lnB>
                    <a:solidFill>
                      <a:schemeClr val="accent2">
                        <a:lumMod val="40000"/>
                        <a:lumOff val="60000"/>
                      </a:schemeClr>
                    </a:solidFill>
                  </a:tcPr>
                </a:tc>
                <a:extLst>
                  <a:ext uri="{0D108BD9-81ED-4DB2-BD59-A6C34878D82A}">
                    <a16:rowId xmlns:a16="http://schemas.microsoft.com/office/drawing/2014/main" val="590222276"/>
                  </a:ext>
                </a:extLst>
              </a:tr>
            </a:tbl>
          </a:graphicData>
        </a:graphic>
      </p:graphicFrame>
      <p:sp>
        <p:nvSpPr>
          <p:cNvPr id="11" name="TextBox 10">
            <a:extLst>
              <a:ext uri="{FF2B5EF4-FFF2-40B4-BE49-F238E27FC236}">
                <a16:creationId xmlns:a16="http://schemas.microsoft.com/office/drawing/2014/main" id="{89F21977-A14E-7A20-6EA1-7396C5C1A801}"/>
              </a:ext>
            </a:extLst>
          </p:cNvPr>
          <p:cNvSpPr txBox="1"/>
          <p:nvPr/>
        </p:nvSpPr>
        <p:spPr>
          <a:xfrm>
            <a:off x="647364" y="6114392"/>
            <a:ext cx="7467600"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latin typeface="Arial" panose="020B0604020202020204" pitchFamily="34" charset="0"/>
              </a:rPr>
              <a:t>* Fees are adjusted based on US Western Consumer Price Index which is </a:t>
            </a:r>
            <a:r>
              <a:rPr lang="en-US" sz="1400">
                <a:latin typeface="Arial" panose="020B0604020202020204" pitchFamily="34" charset="0"/>
              </a:rPr>
              <a:t>at 2.9%</a:t>
            </a:r>
            <a:endParaRPr lang="en-US" sz="1400" dirty="0">
              <a:latin typeface="Arial" panose="020B0604020202020204" pitchFamily="34" charset="0"/>
            </a:endParaRPr>
          </a:p>
        </p:txBody>
      </p:sp>
      <p:sp>
        <p:nvSpPr>
          <p:cNvPr id="12" name="TextBox 11">
            <a:extLst>
              <a:ext uri="{FF2B5EF4-FFF2-40B4-BE49-F238E27FC236}">
                <a16:creationId xmlns:a16="http://schemas.microsoft.com/office/drawing/2014/main" id="{ECDB5B13-65E4-580B-8341-FF1A75E6F685}"/>
              </a:ext>
            </a:extLst>
          </p:cNvPr>
          <p:cNvSpPr txBox="1"/>
          <p:nvPr/>
        </p:nvSpPr>
        <p:spPr>
          <a:xfrm>
            <a:off x="647364" y="5557878"/>
            <a:ext cx="2852928" cy="261610"/>
          </a:xfrm>
          <a:prstGeom prst="rect">
            <a:avLst/>
          </a:prstGeom>
          <a:noFill/>
        </p:spPr>
        <p:txBody>
          <a:bodyPr wrap="square" rtlCol="0">
            <a:spAutoFit/>
          </a:bodyPr>
          <a:lstStyle/>
          <a:p>
            <a:r>
              <a:rPr lang="en-US" sz="1100" dirty="0">
                <a:latin typeface="Arial" panose="020B0604020202020204" pitchFamily="34" charset="0"/>
              </a:rPr>
              <a:t>*Adjusted based on fee study result</a:t>
            </a:r>
          </a:p>
        </p:txBody>
      </p:sp>
    </p:spTree>
    <p:extLst>
      <p:ext uri="{BB962C8B-B14F-4D97-AF65-F5344CB8AC3E}">
        <p14:creationId xmlns:p14="http://schemas.microsoft.com/office/powerpoint/2010/main" val="20490030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13AE2A-F2AB-4713-EC68-96255A6449DF}"/>
            </a:ext>
          </a:extLst>
        </p:cNvPr>
        <p:cNvGrpSpPr/>
        <p:nvPr/>
      </p:nvGrpSpPr>
      <p:grpSpPr>
        <a:xfrm>
          <a:off x="0" y="0"/>
          <a:ext cx="0" cy="0"/>
          <a:chOff x="0" y="0"/>
          <a:chExt cx="0" cy="0"/>
        </a:xfrm>
      </p:grpSpPr>
      <p:grpSp>
        <p:nvGrpSpPr>
          <p:cNvPr id="4" name="object 4" descr="Title Sacramento County Environmental Management Department.">
            <a:extLst>
              <a:ext uri="{FF2B5EF4-FFF2-40B4-BE49-F238E27FC236}">
                <a16:creationId xmlns:a16="http://schemas.microsoft.com/office/drawing/2014/main" id="{4E2D978D-8FF7-0BE1-FBDA-4780E6E5A74B}"/>
              </a:ext>
            </a:extLst>
          </p:cNvPr>
          <p:cNvGrpSpPr/>
          <p:nvPr/>
        </p:nvGrpSpPr>
        <p:grpSpPr>
          <a:xfrm>
            <a:off x="-4572" y="-4572"/>
            <a:ext cx="9141460" cy="1010919"/>
            <a:chOff x="-4572" y="-4572"/>
            <a:chExt cx="9141460" cy="1010919"/>
          </a:xfrm>
          <a:solidFill>
            <a:srgbClr val="0070C0"/>
          </a:solidFill>
        </p:grpSpPr>
        <p:sp>
          <p:nvSpPr>
            <p:cNvPr id="5" name="object 5">
              <a:extLst>
                <a:ext uri="{FF2B5EF4-FFF2-40B4-BE49-F238E27FC236}">
                  <a16:creationId xmlns:a16="http://schemas.microsoft.com/office/drawing/2014/main" id="{D67B8FDF-ACFE-4465-BCD4-C79AB659D55E}"/>
                </a:ext>
              </a:extLst>
            </p:cNvPr>
            <p:cNvSpPr/>
            <p:nvPr/>
          </p:nvSpPr>
          <p:spPr>
            <a:xfrm>
              <a:off x="0" y="0"/>
              <a:ext cx="9131935" cy="1001394"/>
            </a:xfrm>
            <a:custGeom>
              <a:avLst/>
              <a:gdLst/>
              <a:ahLst/>
              <a:cxnLst/>
              <a:rect l="l" t="t" r="r" b="b"/>
              <a:pathLst>
                <a:path w="9131935" h="1001394">
                  <a:moveTo>
                    <a:pt x="9131808" y="0"/>
                  </a:moveTo>
                  <a:lnTo>
                    <a:pt x="0" y="0"/>
                  </a:lnTo>
                  <a:lnTo>
                    <a:pt x="0" y="1001267"/>
                  </a:lnTo>
                  <a:lnTo>
                    <a:pt x="9131808" y="1001267"/>
                  </a:lnTo>
                  <a:lnTo>
                    <a:pt x="9131808" y="0"/>
                  </a:lnTo>
                  <a:close/>
                </a:path>
              </a:pathLst>
            </a:custGeom>
            <a:grpFill/>
          </p:spPr>
          <p:txBody>
            <a:bodyPr wrap="square" lIns="0" tIns="0" rIns="0" bIns="0" rtlCol="0"/>
            <a:lstStyle/>
            <a:p>
              <a:endParaRPr/>
            </a:p>
          </p:txBody>
        </p:sp>
        <p:sp>
          <p:nvSpPr>
            <p:cNvPr id="6" name="object 6">
              <a:extLst>
                <a:ext uri="{FF2B5EF4-FFF2-40B4-BE49-F238E27FC236}">
                  <a16:creationId xmlns:a16="http://schemas.microsoft.com/office/drawing/2014/main" id="{E824912E-6CAE-44EA-33DF-BBA328613F61}"/>
                </a:ext>
              </a:extLst>
            </p:cNvPr>
            <p:cNvSpPr/>
            <p:nvPr/>
          </p:nvSpPr>
          <p:spPr>
            <a:xfrm>
              <a:off x="0" y="0"/>
              <a:ext cx="9131935" cy="1001394"/>
            </a:xfrm>
            <a:custGeom>
              <a:avLst/>
              <a:gdLst/>
              <a:ahLst/>
              <a:cxnLst/>
              <a:rect l="l" t="t" r="r" b="b"/>
              <a:pathLst>
                <a:path w="9131935" h="1001394">
                  <a:moveTo>
                    <a:pt x="0" y="0"/>
                  </a:moveTo>
                  <a:lnTo>
                    <a:pt x="9131808" y="0"/>
                  </a:lnTo>
                  <a:lnTo>
                    <a:pt x="9131808" y="1001268"/>
                  </a:lnTo>
                  <a:lnTo>
                    <a:pt x="0" y="1001268"/>
                  </a:lnTo>
                  <a:lnTo>
                    <a:pt x="0" y="0"/>
                  </a:lnTo>
                  <a:close/>
                </a:path>
              </a:pathLst>
            </a:custGeom>
            <a:grpFill/>
            <a:ln w="9144">
              <a:solidFill>
                <a:srgbClr val="000000"/>
              </a:solidFill>
            </a:ln>
          </p:spPr>
          <p:txBody>
            <a:bodyPr wrap="square" lIns="0" tIns="0" rIns="0" bIns="0" rtlCol="0"/>
            <a:lstStyle/>
            <a:p>
              <a:endParaRPr/>
            </a:p>
          </p:txBody>
        </p:sp>
        <p:pic>
          <p:nvPicPr>
            <p:cNvPr id="7" name="object 7">
              <a:extLst>
                <a:ext uri="{FF2B5EF4-FFF2-40B4-BE49-F238E27FC236}">
                  <a16:creationId xmlns:a16="http://schemas.microsoft.com/office/drawing/2014/main" id="{E99BF4AC-3115-22A3-7E57-7DE4AEEC2736}"/>
                </a:ext>
              </a:extLst>
            </p:cNvPr>
            <p:cNvPicPr/>
            <p:nvPr/>
          </p:nvPicPr>
          <p:blipFill>
            <a:blip r:embed="rId2" cstate="print"/>
            <a:stretch>
              <a:fillRect/>
            </a:stretch>
          </p:blipFill>
          <p:spPr>
            <a:xfrm>
              <a:off x="312420" y="188976"/>
              <a:ext cx="2438399" cy="510539"/>
            </a:xfrm>
            <a:prstGeom prst="rect">
              <a:avLst/>
            </a:prstGeom>
            <a:grpFill/>
          </p:spPr>
        </p:pic>
      </p:grpSp>
      <p:sp>
        <p:nvSpPr>
          <p:cNvPr id="8" name="object 8">
            <a:extLst>
              <a:ext uri="{FF2B5EF4-FFF2-40B4-BE49-F238E27FC236}">
                <a16:creationId xmlns:a16="http://schemas.microsoft.com/office/drawing/2014/main" id="{89E23F6D-D1EF-4164-9817-19622DFAF7CE}"/>
              </a:ext>
            </a:extLst>
          </p:cNvPr>
          <p:cNvSpPr txBox="1"/>
          <p:nvPr/>
        </p:nvSpPr>
        <p:spPr>
          <a:xfrm>
            <a:off x="383540" y="685736"/>
            <a:ext cx="3774440" cy="239395"/>
          </a:xfrm>
          <a:prstGeom prst="rect">
            <a:avLst/>
          </a:prstGeom>
        </p:spPr>
        <p:txBody>
          <a:bodyPr vert="horz" wrap="square" lIns="0" tIns="13335" rIns="0" bIns="0" rtlCol="0">
            <a:spAutoFit/>
          </a:bodyPr>
          <a:lstStyle/>
          <a:p>
            <a:pPr marL="12700">
              <a:lnSpc>
                <a:spcPct val="100000"/>
              </a:lnSpc>
              <a:spcBef>
                <a:spcPts val="105"/>
              </a:spcBef>
            </a:pPr>
            <a:r>
              <a:rPr sz="1400" dirty="0">
                <a:solidFill>
                  <a:srgbClr val="FFFFFF"/>
                </a:solidFill>
                <a:latin typeface="Century Gothic"/>
                <a:cs typeface="Century Gothic"/>
              </a:rPr>
              <a:t>Environmental</a:t>
            </a:r>
            <a:r>
              <a:rPr sz="1400" spc="409" dirty="0">
                <a:solidFill>
                  <a:srgbClr val="FFFFFF"/>
                </a:solidFill>
                <a:latin typeface="Century Gothic"/>
                <a:cs typeface="Century Gothic"/>
              </a:rPr>
              <a:t> </a:t>
            </a:r>
            <a:r>
              <a:rPr sz="1400" dirty="0">
                <a:solidFill>
                  <a:srgbClr val="FFFFFF"/>
                </a:solidFill>
                <a:latin typeface="Century Gothic"/>
                <a:cs typeface="Century Gothic"/>
              </a:rPr>
              <a:t>Management</a:t>
            </a:r>
            <a:r>
              <a:rPr sz="1400" spc="465" dirty="0">
                <a:solidFill>
                  <a:srgbClr val="FFFFFF"/>
                </a:solidFill>
                <a:latin typeface="Century Gothic"/>
                <a:cs typeface="Century Gothic"/>
              </a:rPr>
              <a:t> </a:t>
            </a:r>
            <a:r>
              <a:rPr sz="1400" spc="-10" dirty="0">
                <a:solidFill>
                  <a:srgbClr val="FFFFFF"/>
                </a:solidFill>
                <a:latin typeface="Century Gothic"/>
                <a:cs typeface="Century Gothic"/>
              </a:rPr>
              <a:t>Department</a:t>
            </a:r>
            <a:endParaRPr sz="1400">
              <a:latin typeface="Century Gothic"/>
              <a:cs typeface="Century Gothic"/>
            </a:endParaRPr>
          </a:p>
        </p:txBody>
      </p:sp>
      <p:sp>
        <p:nvSpPr>
          <p:cNvPr id="2" name="object 8">
            <a:extLst>
              <a:ext uri="{FF2B5EF4-FFF2-40B4-BE49-F238E27FC236}">
                <a16:creationId xmlns:a16="http://schemas.microsoft.com/office/drawing/2014/main" id="{607319F2-FE98-99F7-27F5-8D9B59D582CE}"/>
              </a:ext>
            </a:extLst>
          </p:cNvPr>
          <p:cNvSpPr txBox="1">
            <a:spLocks noGrp="1"/>
          </p:cNvSpPr>
          <p:nvPr>
            <p:ph type="title" idx="4294967295"/>
          </p:nvPr>
        </p:nvSpPr>
        <p:spPr>
          <a:xfrm>
            <a:off x="1790700" y="3214756"/>
            <a:ext cx="5562600" cy="480260"/>
          </a:xfrm>
          <a:prstGeom prst="rect">
            <a:avLst/>
          </a:prstGeom>
          <a:noFill/>
          <a:ln>
            <a:noFill/>
            <a:prstDash/>
          </a:ln>
          <a:effectLst/>
        </p:spPr>
        <p:txBody>
          <a:bodyPr rot="0" spcFirstLastPara="0" vertOverflow="overflow" horzOverflow="overflow" vert="horz" wrap="square" lIns="0" tIns="109855" rIns="0" bIns="0" numCol="1" spcCol="0" rtlCol="0" fromWordArt="0" anchor="t" anchorCtr="0" forceAA="0" compatLnSpc="1">
            <a:prstTxWarp prst="textNoShape">
              <a:avLst/>
            </a:prstTxWarp>
            <a:spAutoFit/>
          </a:bodyPr>
          <a:lstStyle/>
          <a:p>
            <a:pPr marL="3810" marR="0" lvl="0" indent="0" algn="l" defTabSz="457200" rtl="0" eaLnBrk="1" fontAlgn="auto" latinLnBrk="0" hangingPunct="1">
              <a:lnSpc>
                <a:spcPct val="100000"/>
              </a:lnSpc>
              <a:spcBef>
                <a:spcPts val="860"/>
              </a:spcBef>
              <a:spcAft>
                <a:spcPts val="0"/>
              </a:spcAft>
              <a:buClrTx/>
              <a:buSzTx/>
              <a:buFontTx/>
              <a:buNone/>
              <a:tabLst/>
              <a:defRPr/>
            </a:pPr>
            <a:r>
              <a:rPr kumimoji="0" lang="en-US" sz="2400" b="0" i="0" u="none" strike="noStrike" kern="1200" cap="none" spc="0" normalizeH="0" baseline="0" noProof="0" dirty="0">
                <a:ln>
                  <a:noFill/>
                </a:ln>
                <a:solidFill>
                  <a:schemeClr val="tx1"/>
                </a:solidFill>
                <a:effectLst/>
                <a:uLnTx/>
                <a:uFillTx/>
                <a:latin typeface="Arial" panose="020B0604020202020204" pitchFamily="34" charset="0"/>
                <a:ea typeface="+mn-ea"/>
                <a:cs typeface="Arial"/>
              </a:rPr>
              <a:t>Visit our website </a:t>
            </a:r>
            <a:r>
              <a:rPr lang="en-US" sz="2400" spc="0" dirty="0">
                <a:solidFill>
                  <a:schemeClr val="tx1"/>
                </a:solidFill>
                <a:latin typeface="Arial" panose="020B0604020202020204" pitchFamily="34" charset="0"/>
                <a:ea typeface="+mn-ea"/>
                <a:cs typeface="Arial"/>
              </a:rPr>
              <a:t>at </a:t>
            </a:r>
            <a:r>
              <a:rPr kumimoji="0" lang="en-US" sz="2400" b="0" i="0" u="none" strike="noStrike" kern="1200" cap="none" spc="-10" normalizeH="0" baseline="0" noProof="0" dirty="0">
                <a:ln>
                  <a:noFill/>
                </a:ln>
                <a:solidFill>
                  <a:schemeClr val="tx1"/>
                </a:solidFill>
                <a:effectLst/>
                <a:uLnTx/>
                <a:uFillTx/>
                <a:latin typeface="Arial" panose="020B0604020202020204" pitchFamily="34" charset="0"/>
                <a:ea typeface="+mn-ea"/>
                <a:cs typeface="Arial"/>
              </a:rPr>
              <a:t>EMD.saccounty.gov</a:t>
            </a:r>
            <a:endParaRPr kumimoji="0" lang="en-US" sz="2400" b="0" i="0" u="none" strike="noStrike" kern="1200" cap="none" spc="0" normalizeH="0" baseline="0" noProof="0" dirty="0">
              <a:ln>
                <a:noFill/>
              </a:ln>
              <a:solidFill>
                <a:schemeClr val="tx1"/>
              </a:solidFill>
              <a:effectLst/>
              <a:uLnTx/>
              <a:uFillTx/>
              <a:latin typeface="Arial" panose="020B0604020202020204" pitchFamily="34" charset="0"/>
              <a:ea typeface="+mn-ea"/>
              <a:cs typeface="Arial"/>
            </a:endParaRPr>
          </a:p>
        </p:txBody>
      </p:sp>
      <p:pic>
        <p:nvPicPr>
          <p:cNvPr id="3" name="Picture 4" descr="Environmental Health | Mariposa County, CA - Official Website">
            <a:extLst>
              <a:ext uri="{FF2B5EF4-FFF2-40B4-BE49-F238E27FC236}">
                <a16:creationId xmlns:a16="http://schemas.microsoft.com/office/drawing/2014/main" id="{7A628494-4E55-4E43-23FB-ECA6C100C62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27267" y="4113702"/>
            <a:ext cx="2089467" cy="2089467"/>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84C3FEEA-6079-2E0D-5F3E-5AA0DF3DB896}"/>
              </a:ext>
            </a:extLst>
          </p:cNvPr>
          <p:cNvSpPr txBox="1"/>
          <p:nvPr/>
        </p:nvSpPr>
        <p:spPr>
          <a:xfrm>
            <a:off x="3297079" y="1598033"/>
            <a:ext cx="2549843" cy="584775"/>
          </a:xfrm>
          <a:prstGeom prst="rect">
            <a:avLst/>
          </a:prstGeom>
          <a:noFill/>
        </p:spPr>
        <p:txBody>
          <a:bodyPr wrap="square" rtlCol="0">
            <a:spAutoFit/>
          </a:bodyPr>
          <a:lstStyle/>
          <a:p>
            <a:r>
              <a:rPr lang="en-US" sz="3200" dirty="0">
                <a:latin typeface="Arial" panose="020B0604020202020204" pitchFamily="34" charset="0"/>
              </a:rPr>
              <a:t>Questions?</a:t>
            </a:r>
          </a:p>
        </p:txBody>
      </p:sp>
      <p:sp>
        <p:nvSpPr>
          <p:cNvPr id="10" name="TextBox 9">
            <a:extLst>
              <a:ext uri="{FF2B5EF4-FFF2-40B4-BE49-F238E27FC236}">
                <a16:creationId xmlns:a16="http://schemas.microsoft.com/office/drawing/2014/main" id="{25AB09E6-6F90-429E-A903-727115C41D5F}"/>
              </a:ext>
            </a:extLst>
          </p:cNvPr>
          <p:cNvSpPr txBox="1"/>
          <p:nvPr/>
        </p:nvSpPr>
        <p:spPr>
          <a:xfrm>
            <a:off x="1328454" y="2416454"/>
            <a:ext cx="6487092" cy="646331"/>
          </a:xfrm>
          <a:prstGeom prst="rect">
            <a:avLst/>
          </a:prstGeom>
          <a:noFill/>
        </p:spPr>
        <p:txBody>
          <a:bodyPr wrap="square" rtlCol="0">
            <a:spAutoFit/>
          </a:bodyPr>
          <a:lstStyle/>
          <a:p>
            <a:pPr algn="ctr"/>
            <a:r>
              <a:rPr lang="en-US" dirty="0">
                <a:latin typeface="Arial" panose="020B0604020202020204" pitchFamily="34" charset="0"/>
              </a:rPr>
              <a:t>Erica Uriarte, Environmental Health Supervisor</a:t>
            </a:r>
          </a:p>
          <a:p>
            <a:pPr algn="ctr"/>
            <a:r>
              <a:rPr lang="en-US" dirty="0">
                <a:latin typeface="Arial" panose="020B0604020202020204" pitchFamily="34" charset="0"/>
              </a:rPr>
              <a:t>Mark Barcellos, Environmental Health Deputy Division Chief</a:t>
            </a:r>
          </a:p>
        </p:txBody>
      </p:sp>
    </p:spTree>
    <p:extLst>
      <p:ext uri="{BB962C8B-B14F-4D97-AF65-F5344CB8AC3E}">
        <p14:creationId xmlns:p14="http://schemas.microsoft.com/office/powerpoint/2010/main" val="1072615411"/>
      </p:ext>
    </p:extLst>
  </p:cSld>
  <p:clrMapOvr>
    <a:masterClrMapping/>
  </p:clrMapOvr>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SharedContentType xmlns="Microsoft.SharePoint.Taxonomy.ContentTypeSync" SourceId="8c98c877-21d6-4d2f-ae8b-1e560ecaa810" ContentTypeId="0x0101" PreviousValue="false"/>
</file>

<file path=customXml/item3.xml><?xml version="1.0" encoding="utf-8"?>
<ct:contentTypeSchema xmlns:ct="http://schemas.microsoft.com/office/2006/metadata/contentType" xmlns:ma="http://schemas.microsoft.com/office/2006/metadata/properties/metaAttributes" ct:_="" ma:_="" ma:contentTypeName="Document" ma:contentTypeID="0x01010033D50016F05F0942A13FD22570CE8AFE" ma:contentTypeVersion="2" ma:contentTypeDescription="Create a new document." ma:contentTypeScope="" ma:versionID="6532c086e65d20ed46e62194708c609a">
  <xsd:schema xmlns:xsd="http://www.w3.org/2001/XMLSchema" xmlns:xs="http://www.w3.org/2001/XMLSchema" xmlns:p="http://schemas.microsoft.com/office/2006/metadata/properties" xmlns:ns1="http://schemas.microsoft.com/sharepoint/v3" targetNamespace="http://schemas.microsoft.com/office/2006/metadata/properties" ma:root="true" ma:fieldsID="18623f1c1f06a6864f74772fcc109f85"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3EA6AB56-168F-45F2-9D87-3ECEC71CE73D}">
  <ds:schemaRefs>
    <ds:schemaRef ds:uri="http://schemas.microsoft.com/sharepoint/v3/contenttype/forms"/>
  </ds:schemaRefs>
</ds:datastoreItem>
</file>

<file path=customXml/itemProps2.xml><?xml version="1.0" encoding="utf-8"?>
<ds:datastoreItem xmlns:ds="http://schemas.openxmlformats.org/officeDocument/2006/customXml" ds:itemID="{F497522E-F49E-4FD6-B407-1E8F06FEA9B2}">
  <ds:schemaRefs>
    <ds:schemaRef ds:uri="Microsoft.SharePoint.Taxonomy.ContentTypeSync"/>
  </ds:schemaRefs>
</ds:datastoreItem>
</file>

<file path=customXml/itemProps3.xml><?xml version="1.0" encoding="utf-8"?>
<ds:datastoreItem xmlns:ds="http://schemas.openxmlformats.org/officeDocument/2006/customXml" ds:itemID="{B3A1FA34-C1E1-45FB-B1BC-A55E54154A7C}"/>
</file>

<file path=customXml/itemProps4.xml><?xml version="1.0" encoding="utf-8"?>
<ds:datastoreItem xmlns:ds="http://schemas.openxmlformats.org/officeDocument/2006/customXml" ds:itemID="{BBB2E58F-C687-48E2-9A77-7375A4B6B419}">
  <ds:schemaRefs>
    <ds:schemaRef ds:uri="http://purl.org/dc/dcmitype/"/>
    <ds:schemaRef ds:uri="http://schemas.microsoft.com/office/2006/documentManagement/types"/>
    <ds:schemaRef ds:uri="http://schemas.openxmlformats.org/package/2006/metadata/core-properties"/>
    <ds:schemaRef ds:uri="http://purl.org/dc/elements/1.1/"/>
    <ds:schemaRef ds:uri="http://purl.org/dc/terms/"/>
    <ds:schemaRef ds:uri="http://schemas.microsoft.com/office/infopath/2007/PartnerControls"/>
    <ds:schemaRef ds:uri="b3cb70b8-acdc-4da1-842c-8d1055a48e19"/>
    <ds:schemaRef ds:uri="http://schemas.microsoft.com/office/2006/metadata/properties"/>
    <ds:schemaRef ds:uri="http://www.w3.org/XML/1998/namespace"/>
    <ds:schemaRef ds:uri="11cba8c2-896b-4b2f-a5cf-5e73b5e1e3a5"/>
  </ds:schemaRefs>
</ds:datastoreItem>
</file>

<file path=docMetadata/LabelInfo.xml><?xml version="1.0" encoding="utf-8"?>
<clbl:labelList xmlns:clbl="http://schemas.microsoft.com/office/2020/mipLabelMetadata">
  <clbl:label id="{c13dd1c7-22d1-431c-a46c-2d140b414506}" enabled="1" method="Standard" siteId="{2b077431-a3b0-4b1c-bb77-f66a1132daa2}" removed="0"/>
</clbl:labelList>
</file>

<file path=docProps/app.xml><?xml version="1.0" encoding="utf-8"?>
<Properties xmlns="http://schemas.openxmlformats.org/officeDocument/2006/extended-properties" xmlns:vt="http://schemas.openxmlformats.org/officeDocument/2006/docPropsVTypes">
  <Template>TM03457475[[fn=Frame]]</Template>
  <TotalTime>1270</TotalTime>
  <Words>527</Words>
  <Application>Microsoft Office PowerPoint</Application>
  <PresentationFormat>On-screen Show (4:3)</PresentationFormat>
  <Paragraphs>112</Paragraphs>
  <Slides>8</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8</vt:i4>
      </vt:variant>
    </vt:vector>
  </HeadingPairs>
  <TitlesOfParts>
    <vt:vector size="17" baseType="lpstr">
      <vt:lpstr>Arial</vt:lpstr>
      <vt:lpstr>Century Gothic</vt:lpstr>
      <vt:lpstr>Corbel</vt:lpstr>
      <vt:lpstr>Courier New</vt:lpstr>
      <vt:lpstr>Times New Roman</vt:lpstr>
      <vt:lpstr>Tw Cen MT</vt:lpstr>
      <vt:lpstr>Wingdings</vt:lpstr>
      <vt:lpstr>Wingdings 2</vt:lpstr>
      <vt:lpstr>Frame</vt:lpstr>
      <vt:lpstr>Special Fund Department- 100% Fee Supported - $21 Million Budget Conducted 27,000 Countywide Inspections in FY 2025 114 FTE Specially Trained, Registered Environmental Health Specialists and Support Staff 31 Programs</vt:lpstr>
      <vt:lpstr>PowerPoint Presentation</vt:lpstr>
      <vt:lpstr>PowerPoint Presentation</vt:lpstr>
      <vt:lpstr>PowerPoint Presentation</vt:lpstr>
      <vt:lpstr>Food Protection Program</vt:lpstr>
      <vt:lpstr>PowerPoint Presentation</vt:lpstr>
      <vt:lpstr>Background</vt:lpstr>
      <vt:lpstr>Visit our website at EMD.saccounty.gov</vt:lpstr>
    </vt:vector>
  </TitlesOfParts>
  <Company>County Executive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AielloK</dc:creator>
  <cp:lastModifiedBy>Villareal. Rolando</cp:lastModifiedBy>
  <cp:revision>138</cp:revision>
  <dcterms:created xsi:type="dcterms:W3CDTF">2023-05-17T20:34:28Z</dcterms:created>
  <dcterms:modified xsi:type="dcterms:W3CDTF">2026-02-24T20:08:31Z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2021-02-01T00:00:00Z</vt:filetime>
  </property>
  <property fmtid="{D5CDD505-2E9C-101B-9397-08002B2CF9AE}" pid="3" name="Creator">
    <vt:lpwstr>Acrobat PDFMaker 20 for PowerPoint</vt:lpwstr>
  </property>
  <property fmtid="{D5CDD505-2E9C-101B-9397-08002B2CF9AE}" pid="4" name="LastSaved">
    <vt:filetime>2023-05-17T00:00:00Z</vt:filetime>
  </property>
  <property fmtid="{D5CDD505-2E9C-101B-9397-08002B2CF9AE}" pid="5" name="Producer">
    <vt:lpwstr>Adobe PDF Library 20.13.106</vt:lpwstr>
  </property>
  <property fmtid="{D5CDD505-2E9C-101B-9397-08002B2CF9AE}" pid="6" name="ContentTypeId">
    <vt:lpwstr>0x01010033D50016F05F0942A13FD22570CE8AFE</vt:lpwstr>
  </property>
  <property fmtid="{D5CDD505-2E9C-101B-9397-08002B2CF9AE}" pid="7" name="MediaServiceImageTags">
    <vt:lpwstr/>
  </property>
</Properties>
</file>