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5"/>
  </p:sldMasterIdLst>
  <p:sldIdLst>
    <p:sldId id="281" r:id="rId6"/>
    <p:sldId id="299" r:id="rId7"/>
    <p:sldId id="298" r:id="rId8"/>
    <p:sldId id="301" r:id="rId9"/>
    <p:sldId id="302" r:id="rId10"/>
    <p:sldId id="303" r:id="rId11"/>
    <p:sldId id="300" r:id="rId12"/>
    <p:sldId id="263" r:id="rId13"/>
    <p:sldId id="264" r:id="rId14"/>
    <p:sldId id="265" r:id="rId15"/>
    <p:sldId id="266" r:id="rId16"/>
    <p:sldId id="267" r:id="rId17"/>
    <p:sldId id="268" r:id="rId18"/>
    <p:sldId id="304" r:id="rId19"/>
    <p:sldId id="282" r:id="rId20"/>
    <p:sldId id="305" r:id="rId21"/>
    <p:sldId id="277" r:id="rId22"/>
    <p:sldId id="285"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1922F-20C3-D3D7-4B53-70DFE9B08288}" name="Peterson. Danica" initials="DP" userId="S::petersonda@saccounty.gov::05229fae-1d18-458a-b065-2ab7c54d28a2" providerId="AD"/>
  <p188:author id="{DA103CEF-DDE5-4938-E790-CB6BCD5E231E}" name="Cheung. Hiu Sze" initials="HC" userId="S::cheungh@saccounty.gov::dabddeac-6b57-4bdb-8466-29c04b65637e" providerId="AD"/>
  <p188:author id="{D4EF60F9-3509-B6ED-91A9-22190C1CFCB0}" name="Gibson. Angela" initials="AG" userId="S::GibsonA@saccounty.gov::193bfa5f-65a1-406a-ab3a-b592ea69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57D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2" autoAdjust="0"/>
    <p:restoredTop sz="94660"/>
  </p:normalViewPr>
  <p:slideViewPr>
    <p:cSldViewPr>
      <p:cViewPr varScale="1">
        <p:scale>
          <a:sx n="117" d="100"/>
          <a:sy n="117" d="100"/>
        </p:scale>
        <p:origin x="187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MX" sz="2000" baseline="0" noProof="0" dirty="0">
                <a:solidFill>
                  <a:schemeClr val="tx1"/>
                </a:solidFill>
                <a:latin typeface="Arial" panose="020B0604020202020204" pitchFamily="34" charset="0"/>
              </a:rPr>
              <a:t>Restaurante Comparable</a:t>
            </a:r>
          </a:p>
        </c:rich>
      </c:tx>
      <c:layout>
        <c:manualLayout>
          <c:xMode val="edge"/>
          <c:yMode val="edge"/>
          <c:x val="0.35757021357940755"/>
          <c:y val="1.4758861680370486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70335864028318E-2"/>
          <c:y val="0.15236538074324485"/>
          <c:w val="0.91408542706386231"/>
          <c:h val="0.7525405335829289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9-7CD1-49F9-B8DB-236E40D24E45}"/>
              </c:ext>
            </c:extLst>
          </c:dPt>
          <c:dPt>
            <c:idx val="1"/>
            <c:invertIfNegative val="0"/>
            <c:bubble3D val="0"/>
            <c:spPr>
              <a:solidFill>
                <a:srgbClr val="FFC000"/>
              </a:solidFill>
              <a:ln>
                <a:noFill/>
              </a:ln>
              <a:effectLst/>
            </c:spPr>
            <c:extLst>
              <c:ext xmlns:c16="http://schemas.microsoft.com/office/drawing/2014/chart" uri="{C3380CC4-5D6E-409C-BE32-E72D297353CC}">
                <c16:uniqueId val="{00000001-7CD1-49F9-B8DB-236E40D24E45}"/>
              </c:ext>
            </c:extLst>
          </c:dPt>
          <c:dPt>
            <c:idx val="2"/>
            <c:invertIfNegative val="0"/>
            <c:bubble3D val="0"/>
            <c:spPr>
              <a:solidFill>
                <a:srgbClr val="92D050"/>
              </a:solidFill>
              <a:ln>
                <a:noFill/>
              </a:ln>
              <a:effectLst/>
            </c:spPr>
            <c:extLst>
              <c:ext xmlns:c16="http://schemas.microsoft.com/office/drawing/2014/chart" uri="{C3380CC4-5D6E-409C-BE32-E72D297353CC}">
                <c16:uniqueId val="{00000003-7CD1-49F9-B8DB-236E40D24E45}"/>
              </c:ext>
            </c:extLst>
          </c:dPt>
          <c:dPt>
            <c:idx val="3"/>
            <c:invertIfNegative val="0"/>
            <c:bubble3D val="0"/>
            <c:spPr>
              <a:solidFill>
                <a:srgbClr val="00B0F0"/>
              </a:solidFill>
              <a:ln>
                <a:noFill/>
              </a:ln>
              <a:effectLst/>
            </c:spPr>
            <c:extLst>
              <c:ext xmlns:c16="http://schemas.microsoft.com/office/drawing/2014/chart" uri="{C3380CC4-5D6E-409C-BE32-E72D297353CC}">
                <c16:uniqueId val="{00000005-7CD1-49F9-B8DB-236E40D24E45}"/>
              </c:ext>
            </c:extLst>
          </c:dPt>
          <c:dPt>
            <c:idx val="4"/>
            <c:invertIfNegative val="0"/>
            <c:bubble3D val="0"/>
            <c:spPr>
              <a:solidFill>
                <a:srgbClr val="00B0F0"/>
              </a:solidFill>
              <a:ln>
                <a:noFill/>
              </a:ln>
              <a:effectLst/>
            </c:spPr>
            <c:extLst>
              <c:ext xmlns:c16="http://schemas.microsoft.com/office/drawing/2014/chart" uri="{C3380CC4-5D6E-409C-BE32-E72D297353CC}">
                <c16:uniqueId val="{00000006-7CD1-49F9-B8DB-236E40D24E45}"/>
              </c:ext>
            </c:extLst>
          </c:dPt>
          <c:dPt>
            <c:idx val="5"/>
            <c:invertIfNegative val="0"/>
            <c:bubble3D val="0"/>
            <c:spPr>
              <a:solidFill>
                <a:srgbClr val="00B0F0"/>
              </a:solidFill>
              <a:ln>
                <a:noFill/>
              </a:ln>
              <a:effectLst/>
            </c:spPr>
            <c:extLst>
              <c:ext xmlns:c16="http://schemas.microsoft.com/office/drawing/2014/chart" uri="{C3380CC4-5D6E-409C-BE32-E72D297353CC}">
                <c16:uniqueId val="{00000007-7CD1-49F9-B8DB-236E40D24E45}"/>
              </c:ext>
            </c:extLst>
          </c:dPt>
          <c:dPt>
            <c:idx val="6"/>
            <c:invertIfNegative val="0"/>
            <c:bubble3D val="0"/>
            <c:spPr>
              <a:solidFill>
                <a:srgbClr val="00B0F0"/>
              </a:solidFill>
              <a:ln>
                <a:noFill/>
              </a:ln>
              <a:effectLst/>
            </c:spPr>
            <c:extLst>
              <c:ext xmlns:c16="http://schemas.microsoft.com/office/drawing/2014/chart" uri="{C3380CC4-5D6E-409C-BE32-E72D297353CC}">
                <c16:uniqueId val="{00000008-7CD1-49F9-B8DB-236E40D24E45}"/>
              </c:ext>
            </c:extLst>
          </c:dPt>
          <c:dLbls>
            <c:dLbl>
              <c:idx val="0"/>
              <c:tx>
                <c:rich>
                  <a:bodyPr/>
                  <a:lstStyle/>
                  <a:p>
                    <a:r>
                      <a:rPr lang="en-US"/>
                      <a:t>$1,304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CD1-49F9-B8DB-236E40D24E45}"/>
                </c:ext>
              </c:extLst>
            </c:dLbl>
            <c:dLbl>
              <c:idx val="1"/>
              <c:tx>
                <c:rich>
                  <a:bodyPr/>
                  <a:lstStyle/>
                  <a:p>
                    <a:r>
                      <a:rPr lang="en-US"/>
                      <a:t>$1,507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CD1-49F9-B8DB-236E40D24E45}"/>
                </c:ext>
              </c:extLst>
            </c:dLbl>
            <c:dLbl>
              <c:idx val="2"/>
              <c:tx>
                <c:rich>
                  <a:bodyPr/>
                  <a:lstStyle/>
                  <a:p>
                    <a:r>
                      <a:rPr lang="en-US" dirty="0"/>
                      <a:t>$1,551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CD1-49F9-B8DB-236E40D24E45}"/>
                </c:ext>
              </c:extLst>
            </c:dLbl>
            <c:dLbl>
              <c:idx val="3"/>
              <c:tx>
                <c:rich>
                  <a:bodyPr/>
                  <a:lstStyle/>
                  <a:p>
                    <a:r>
                      <a:rPr lang="en-US"/>
                      <a:t>$1,493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CD1-49F9-B8DB-236E40D24E45}"/>
                </c:ext>
              </c:extLst>
            </c:dLbl>
            <c:dLbl>
              <c:idx val="4"/>
              <c:tx>
                <c:rich>
                  <a:bodyPr/>
                  <a:lstStyle/>
                  <a:p>
                    <a:r>
                      <a:rPr lang="en-US"/>
                      <a:t>$1,723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CD1-49F9-B8DB-236E40D24E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Sheet1!$B$4:$H$4</c:f>
              <c:strCache>
                <c:ptCount val="7"/>
                <c:pt idx="0">
                  <c:v>Yolo</c:v>
                </c:pt>
                <c:pt idx="1">
                  <c:v>Sac County (current)</c:v>
                </c:pt>
                <c:pt idx="2">
                  <c:v>Sac County (proposed)</c:v>
                </c:pt>
                <c:pt idx="3">
                  <c:v>Placer</c:v>
                </c:pt>
                <c:pt idx="4">
                  <c:v>Santa Clara</c:v>
                </c:pt>
                <c:pt idx="5">
                  <c:v>San Mateo</c:v>
                </c:pt>
                <c:pt idx="6">
                  <c:v>Contra Costa</c:v>
                </c:pt>
              </c:strCache>
            </c:strRef>
          </c:cat>
          <c:val>
            <c:numRef>
              <c:f>Sheet1!$B$5:$H$5</c:f>
              <c:numCache>
                <c:formatCode>_("$"* #,##0_);_("$"* \(#,##0\);_("$"* "-"_);_(@_)</c:formatCode>
                <c:ptCount val="7"/>
                <c:pt idx="0">
                  <c:v>1304</c:v>
                </c:pt>
                <c:pt idx="1">
                  <c:v>1507</c:v>
                </c:pt>
                <c:pt idx="2">
                  <c:v>1552</c:v>
                </c:pt>
                <c:pt idx="3">
                  <c:v>1493</c:v>
                </c:pt>
                <c:pt idx="4">
                  <c:v>1723</c:v>
                </c:pt>
                <c:pt idx="5">
                  <c:v>2594</c:v>
                </c:pt>
                <c:pt idx="6">
                  <c:v>2132</c:v>
                </c:pt>
              </c:numCache>
            </c:numRef>
          </c:val>
          <c:extLst>
            <c:ext xmlns:c16="http://schemas.microsoft.com/office/drawing/2014/chart" uri="{C3380CC4-5D6E-409C-BE32-E72D297353CC}">
              <c16:uniqueId val="{00000004-7CD1-49F9-B8DB-236E40D24E45}"/>
            </c:ext>
          </c:extLst>
        </c:ser>
        <c:dLbls>
          <c:dLblPos val="outEnd"/>
          <c:showLegendKey val="0"/>
          <c:showVal val="1"/>
          <c:showCatName val="0"/>
          <c:showSerName val="0"/>
          <c:showPercent val="0"/>
          <c:showBubbleSize val="0"/>
        </c:dLbls>
        <c:gapWidth val="219"/>
        <c:overlap val="-27"/>
        <c:axId val="1187259536"/>
        <c:axId val="1187258576"/>
      </c:barChart>
      <c:catAx>
        <c:axId val="118725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1187258576"/>
        <c:crosses val="autoZero"/>
        <c:auto val="1"/>
        <c:lblAlgn val="ctr"/>
        <c:lblOffset val="100"/>
        <c:noMultiLvlLbl val="0"/>
      </c:catAx>
      <c:valAx>
        <c:axId val="11872585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259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9735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49361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2190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9360" y="1107255"/>
            <a:ext cx="5133340" cy="1174114"/>
          </a:xfrm>
          <a:prstGeom prst="rect">
            <a:avLst/>
          </a:prstGeom>
        </p:spPr>
        <p:txBody>
          <a:bodyPr wrap="square" lIns="0" tIns="0" rIns="0" bIns="0">
            <a:spAutoFit/>
          </a:bodyPr>
          <a:lstStyle>
            <a:lvl1pPr>
              <a:defRPr sz="1800" b="0" i="0" u="sng">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2/5/2026</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123189">
              <a:lnSpc>
                <a:spcPts val="1425"/>
              </a:lnSpc>
            </a:pPr>
            <a:fld id="{81D60167-4931-47E6-BA6A-407CBD079E47}" type="slidenum">
              <a:rPr dirty="0">
                <a:solidFill>
                  <a:srgbClr val="000000"/>
                </a:solidFill>
              </a:rPr>
              <a:t>‹#›</a:t>
            </a:fld>
            <a:endParaRPr dirty="0">
              <a:solidFill>
                <a:srgbClr val="000000"/>
              </a:solidFill>
            </a:endParaRPr>
          </a:p>
        </p:txBody>
      </p:sp>
    </p:spTree>
    <p:extLst>
      <p:ext uri="{BB962C8B-B14F-4D97-AF65-F5344CB8AC3E}">
        <p14:creationId xmlns:p14="http://schemas.microsoft.com/office/powerpoint/2010/main" val="26462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5166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0933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2/5/2026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8425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2/5/2026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7807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2/5/2026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340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45025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2/5/2026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34963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2/5/2026</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87227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1D8BD707-D9CF-40AE-B4C6-C98DA3205C09}" type="datetimeFigureOut">
              <a:rPr lang="en-US" smtClean="0"/>
              <a:t>2/5/2026</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617447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data.saccounty.gov/maps/food-inspections"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descr="It is a title that says Sacramento County Environmetal Manag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pic>
        <p:nvPicPr>
          <p:cNvPr id="10" name="Picture 9" descr="A large group of people posing for a photo">
            <a:extLst>
              <a:ext uri="{FF2B5EF4-FFF2-40B4-BE49-F238E27FC236}">
                <a16:creationId xmlns:a16="http://schemas.microsoft.com/office/drawing/2014/main" id="{1D471741-1E2F-E0EA-4A9A-97C5CC3BF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867" y="1507299"/>
            <a:ext cx="5410200" cy="2455102"/>
          </a:xfrm>
          <a:prstGeom prst="rect">
            <a:avLst/>
          </a:prstGeom>
        </p:spPr>
      </p:pic>
      <p:sp>
        <p:nvSpPr>
          <p:cNvPr id="17" name="Title 16">
            <a:extLst>
              <a:ext uri="{FF2B5EF4-FFF2-40B4-BE49-F238E27FC236}">
                <a16:creationId xmlns:a16="http://schemas.microsoft.com/office/drawing/2014/main" id="{E8663476-B781-31F1-E8BD-740154D3F85A}"/>
              </a:ext>
            </a:extLst>
          </p:cNvPr>
          <p:cNvSpPr txBox="1">
            <a:spLocks noGrp="1"/>
          </p:cNvSpPr>
          <p:nvPr>
            <p:ph type="title" idx="4294967295"/>
          </p:nvPr>
        </p:nvSpPr>
        <p:spPr>
          <a:xfrm>
            <a:off x="35607" y="4141872"/>
            <a:ext cx="9131934" cy="27161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8450" marR="78105" lvl="0" indent="-285750" defTabSz="457200">
              <a:lnSpc>
                <a:spcPct val="100000"/>
              </a:lnSpc>
              <a:spcBef>
                <a:spcPts val="105"/>
              </a:spcBef>
              <a:buFont typeface="Arial" panose="020B0604020202020204" pitchFamily="34" charset="0"/>
              <a:buChar char="•"/>
              <a:tabLst>
                <a:tab pos="354965" algn="l"/>
                <a:tab pos="355600" algn="l"/>
              </a:tabLst>
              <a:defRPr/>
            </a:pPr>
            <a:r>
              <a:rPr lang="es-MX" sz="2400" spc="0" noProof="0" dirty="0">
                <a:solidFill>
                  <a:schemeClr val="tx1"/>
                </a:solidFill>
                <a:latin typeface="Arial" panose="020B0604020202020204" pitchFamily="34" charset="0"/>
                <a:ea typeface="+mn-ea"/>
                <a:cs typeface="Arial" panose="020B0604020202020204" pitchFamily="34" charset="0"/>
              </a:rPr>
              <a:t>Departamento Financiado por ingresos 100% - Presupuesto de 21 millones de dólares
Realizó 27,000 inspecciones en todo el condado en el año fiscal 2025
114 FTE especialistas registrados en salud ambiental y personal de soporte
31 Programas</a:t>
            </a:r>
            <a:endParaRPr kumimoji="0" lang="es-MX"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002C7CD-9669-0EA5-E34E-C299364118A5}"/>
              </a:ext>
            </a:extLst>
          </p:cNvPr>
          <p:cNvSpPr txBox="1"/>
          <p:nvPr/>
        </p:nvSpPr>
        <p:spPr>
          <a:xfrm>
            <a:off x="3265057" y="1045634"/>
            <a:ext cx="2673033" cy="461665"/>
          </a:xfrm>
          <a:prstGeom prst="rect">
            <a:avLst/>
          </a:prstGeom>
          <a:noFill/>
        </p:spPr>
        <p:txBody>
          <a:bodyPr wrap="square" rtlCol="0">
            <a:spAutoFit/>
          </a:bodyPr>
          <a:lstStyle/>
          <a:p>
            <a:r>
              <a:rPr lang="es-MX" sz="2400" b="1" noProof="0" dirty="0"/>
              <a:t>¿Quiénes somos?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2930525"/>
            <a:ext cx="2133600" cy="996950"/>
          </a:xfrm>
          <a:prstGeom prst="rect">
            <a:avLst/>
          </a:prstGeom>
        </p:spPr>
        <p:txBody>
          <a:bodyPr vert="horz" wrap="square" lIns="0" tIns="13335" rIns="0" bIns="0" rtlCol="0">
            <a:spAutoFit/>
          </a:bodyPr>
          <a:lstStyle/>
          <a:p>
            <a:pPr marL="61594">
              <a:lnSpc>
                <a:spcPct val="100000"/>
              </a:lnSpc>
              <a:spcBef>
                <a:spcPts val="105"/>
              </a:spcBef>
            </a:pPr>
            <a:r>
              <a:rPr lang="es-MX" sz="3200" noProof="0" dirty="0">
                <a:latin typeface="Arial" panose="020B0604020202020204" pitchFamily="34" charset="0"/>
                <a:cs typeface="Arial" panose="020B0604020202020204" pitchFamily="34" charset="0"/>
              </a:rPr>
              <a:t>Community</a:t>
            </a:r>
            <a:r>
              <a:rPr lang="es-MX" sz="3200" spc="-70" noProof="0" dirty="0">
                <a:latin typeface="Arial" panose="020B0604020202020204" pitchFamily="34" charset="0"/>
                <a:cs typeface="Arial" panose="020B0604020202020204" pitchFamily="34" charset="0"/>
              </a:rPr>
              <a:t> </a:t>
            </a:r>
            <a:r>
              <a:rPr lang="es-MX" sz="3200" spc="-10" noProof="0" dirty="0" err="1">
                <a:latin typeface="Arial" panose="020B0604020202020204" pitchFamily="34" charset="0"/>
                <a:cs typeface="Arial" panose="020B0604020202020204" pitchFamily="34" charset="0"/>
              </a:rPr>
              <a:t>Events</a:t>
            </a:r>
            <a:endParaRPr lang="es-MX" sz="3200" noProof="0" dirty="0">
              <a:latin typeface="Arial" panose="020B0604020202020204" pitchFamily="34" charset="0"/>
              <a:cs typeface="Arial" panose="020B0604020202020204" pitchFamily="34" charset="0"/>
            </a:endParaRPr>
          </a:p>
        </p:txBody>
      </p:sp>
      <p:grpSp>
        <p:nvGrpSpPr>
          <p:cNvPr id="3" name="object 3"/>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609600" y="1349499"/>
            <a:ext cx="7784465" cy="1490152"/>
          </a:xfrm>
          <a:prstGeom prst="rect">
            <a:avLst/>
          </a:prstGeom>
        </p:spPr>
        <p:txBody>
          <a:bodyPr vert="horz" wrap="square" lIns="0" tIns="12700" rIns="0" bIns="0" rtlCol="0">
            <a:spAutoFit/>
          </a:bodyPr>
          <a:lstStyle/>
          <a:p>
            <a:pPr marL="12700" marR="5080">
              <a:lnSpc>
                <a:spcPct val="100000"/>
              </a:lnSpc>
              <a:spcBef>
                <a:spcPts val="100"/>
              </a:spcBef>
            </a:pPr>
            <a:r>
              <a:rPr lang="es-MX" sz="2400" noProof="0" dirty="0">
                <a:solidFill>
                  <a:srgbClr val="333333"/>
                </a:solidFill>
                <a:latin typeface="Arial" panose="020B0604020202020204" pitchFamily="34" charset="0"/>
                <a:cs typeface="Arial" panose="020B0604020202020204" pitchFamily="34" charset="0"/>
              </a:rPr>
              <a:t>El Programa de Protección Alimentaria es responsable de otorgar permisos e inspeccionar a los vendedores de alimentos en eventos y festivales comunitarios en el condado de Sacramento.</a:t>
            </a:r>
            <a:endParaRPr lang="es-MX" sz="2400" noProof="0" dirty="0">
              <a:latin typeface="Arial" panose="020B0604020202020204" pitchFamily="34" charset="0"/>
              <a:cs typeface="Arial" panose="020B0604020202020204" pitchFamily="34" charset="0"/>
            </a:endParaRPr>
          </a:p>
        </p:txBody>
      </p:sp>
      <p:sp>
        <p:nvSpPr>
          <p:cNvPr id="13" name="object 13"/>
          <p:cNvSpPr txBox="1"/>
          <p:nvPr/>
        </p:nvSpPr>
        <p:spPr>
          <a:xfrm>
            <a:off x="1523308" y="5856606"/>
            <a:ext cx="6837998" cy="653384"/>
          </a:xfrm>
          <a:prstGeom prst="rect">
            <a:avLst/>
          </a:prstGeom>
          <a:noFill/>
          <a:ln w="9144">
            <a:noFill/>
          </a:ln>
        </p:spPr>
        <p:txBody>
          <a:bodyPr vert="horz" wrap="square" lIns="0" tIns="37465" rIns="0" bIns="0" rtlCol="0">
            <a:spAutoFit/>
          </a:bodyPr>
          <a:lstStyle/>
          <a:p>
            <a:pPr algn="ctr">
              <a:lnSpc>
                <a:spcPct val="100000"/>
              </a:lnSpc>
              <a:spcBef>
                <a:spcPts val="295"/>
              </a:spcBef>
            </a:pPr>
            <a:r>
              <a:rPr lang="es-MX" sz="2000" noProof="0" dirty="0">
                <a:solidFill>
                  <a:srgbClr val="333333"/>
                </a:solidFill>
                <a:latin typeface="Arial" panose="020B0604020202020204" pitchFamily="34" charset="0"/>
                <a:cs typeface="Arial" panose="020B0604020202020204" pitchFamily="34" charset="0"/>
              </a:rPr>
              <a:t>Permitió más de 200 eventos comunitarios en el año fiscal 24/25 y realizó más de 2,000 inspecciones de proveedores</a:t>
            </a:r>
            <a:endParaRPr lang="es-MX" sz="2000" noProof="0" dirty="0">
              <a:latin typeface="Arial" panose="020B0604020202020204" pitchFamily="34" charset="0"/>
              <a:cs typeface="Arial" panose="020B0604020202020204" pitchFamily="34" charset="0"/>
            </a:endParaRPr>
          </a:p>
        </p:txBody>
      </p:sp>
      <p:pic>
        <p:nvPicPr>
          <p:cNvPr id="10" name="Picture 4" descr="Fair Wallpapers - Wallpaper Cave">
            <a:extLst>
              <a:ext uri="{FF2B5EF4-FFF2-40B4-BE49-F238E27FC236}">
                <a16:creationId xmlns:a16="http://schemas.microsoft.com/office/drawing/2014/main" id="{8322E338-326C-3893-B2A7-CDBA90ED6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538065"/>
            <a:ext cx="2870197" cy="18177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Food Vendors | michiganstatefairllc">
            <a:extLst>
              <a:ext uri="{FF2B5EF4-FFF2-40B4-BE49-F238E27FC236}">
                <a16:creationId xmlns:a16="http://schemas.microsoft.com/office/drawing/2014/main" id="{0C6E42ED-6363-DFAD-1B1B-A63B60FFC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985" y="2882050"/>
            <a:ext cx="3111964" cy="2090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lorida Administrative Rules Govern Temporary Event Food Safety, Licensing - FRLA">
            <a:extLst>
              <a:ext uri="{FF2B5EF4-FFF2-40B4-BE49-F238E27FC236}">
                <a16:creationId xmlns:a16="http://schemas.microsoft.com/office/drawing/2014/main" id="{C7370B68-6AC4-EBFF-BA5D-9DCE59F0D2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505200"/>
            <a:ext cx="3134640" cy="20908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764" y="-11355"/>
            <a:ext cx="9141460" cy="1010919"/>
            <a:chOff x="-4572" y="-4572"/>
            <a:chExt cx="9141460" cy="1010919"/>
          </a:xfrm>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70C0"/>
            </a:solid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pic>
        <p:nvPicPr>
          <p:cNvPr id="10" name="object 10"/>
          <p:cNvPicPr/>
          <p:nvPr/>
        </p:nvPicPr>
        <p:blipFill>
          <a:blip r:embed="rId3" cstate="print"/>
          <a:stretch>
            <a:fillRect/>
          </a:stretch>
        </p:blipFill>
        <p:spPr>
          <a:xfrm>
            <a:off x="5791200" y="2438401"/>
            <a:ext cx="2819400" cy="2121822"/>
          </a:xfrm>
          <a:prstGeom prst="rect">
            <a:avLst/>
          </a:prstGeom>
        </p:spPr>
      </p:pic>
      <p:sp>
        <p:nvSpPr>
          <p:cNvPr id="11" name="object 11"/>
          <p:cNvSpPr txBox="1"/>
          <p:nvPr/>
        </p:nvSpPr>
        <p:spPr>
          <a:xfrm>
            <a:off x="565275" y="1196275"/>
            <a:ext cx="7130925" cy="936154"/>
          </a:xfrm>
          <a:prstGeom prst="rect">
            <a:avLst/>
          </a:prstGeom>
        </p:spPr>
        <p:txBody>
          <a:bodyPr vert="horz" wrap="square" lIns="0" tIns="12700" rIns="0" bIns="0" rtlCol="0">
            <a:spAutoFit/>
          </a:bodyPr>
          <a:lstStyle/>
          <a:p>
            <a:pPr marL="12700" marR="5080">
              <a:lnSpc>
                <a:spcPct val="100000"/>
              </a:lnSpc>
              <a:spcBef>
                <a:spcPts val="100"/>
              </a:spcBef>
            </a:pPr>
            <a:r>
              <a:rPr lang="es-MX" sz="2000" noProof="0" dirty="0">
                <a:solidFill>
                  <a:srgbClr val="333333"/>
                </a:solidFill>
                <a:latin typeface="Arial" panose="020B0604020202020204" pitchFamily="34" charset="0"/>
                <a:cs typeface="Arial"/>
              </a:rPr>
              <a:t>Los </a:t>
            </a:r>
            <a:r>
              <a:rPr lang="es-MX" sz="2000" noProof="0" dirty="0">
                <a:latin typeface="Arial" panose="020B0604020202020204" pitchFamily="34" charset="0"/>
                <a:cs typeface="Arial" panose="020B0604020202020204" pitchFamily="34" charset="0"/>
              </a:rPr>
              <a:t>especialistas registrados en salud ambiental </a:t>
            </a:r>
            <a:r>
              <a:rPr lang="es-MX" sz="2000" noProof="0" dirty="0">
                <a:solidFill>
                  <a:srgbClr val="333333"/>
                </a:solidFill>
                <a:latin typeface="Arial" panose="020B0604020202020204" pitchFamily="34" charset="0"/>
                <a:cs typeface="Arial"/>
              </a:rPr>
              <a:t>investigan quejas sobre seguridad y saneamiento alimentario, así como enfermedades transmitidas por alimentos.</a:t>
            </a:r>
            <a:endParaRPr lang="es-MX" sz="2000" noProof="0" dirty="0">
              <a:latin typeface="Arial" panose="020B0604020202020204" pitchFamily="34" charset="0"/>
              <a:cs typeface="Arial"/>
            </a:endParaRPr>
          </a:p>
        </p:txBody>
      </p:sp>
      <p:sp>
        <p:nvSpPr>
          <p:cNvPr id="13" name="object 13"/>
          <p:cNvSpPr txBox="1"/>
          <p:nvPr/>
        </p:nvSpPr>
        <p:spPr>
          <a:xfrm>
            <a:off x="565275" y="3251856"/>
            <a:ext cx="5009514" cy="1308692"/>
          </a:xfrm>
          <a:prstGeom prst="rect">
            <a:avLst/>
          </a:prstGeom>
          <a:noFill/>
          <a:ln w="9144">
            <a:solidFill>
              <a:srgbClr val="FFC000"/>
            </a:solidFill>
          </a:ln>
        </p:spPr>
        <p:txBody>
          <a:bodyPr vert="horz" wrap="square" lIns="0" tIns="38735" rIns="0" bIns="0" rtlCol="0">
            <a:spAutoFit/>
          </a:bodyPr>
          <a:lstStyle/>
          <a:p>
            <a:pPr marL="342900" indent="-342900">
              <a:lnSpc>
                <a:spcPct val="100000"/>
              </a:lnSpc>
              <a:spcBef>
                <a:spcPts val="305"/>
              </a:spcBef>
              <a:buFont typeface="Wingdings" panose="05000000000000000000" pitchFamily="2" charset="2"/>
              <a:buChar char="§"/>
            </a:pPr>
            <a:r>
              <a:rPr lang="es-MX" sz="2000" b="1" noProof="0" dirty="0">
                <a:latin typeface="Arial" panose="020B0604020202020204" pitchFamily="34" charset="0"/>
                <a:cs typeface="Arial"/>
              </a:rPr>
              <a:t>382 quejas relacionadas con alimentos
64 quejas por enfermedades transmitidas por alimentos</a:t>
            </a:r>
            <a:endParaRPr lang="es-MX" sz="2000" noProof="0" dirty="0">
              <a:latin typeface="Arial" panose="020B0604020202020204" pitchFamily="34" charset="0"/>
              <a:cs typeface="Arial"/>
            </a:endParaRPr>
          </a:p>
        </p:txBody>
      </p:sp>
      <p:sp>
        <p:nvSpPr>
          <p:cNvPr id="8" name="TextBox 7">
            <a:extLst>
              <a:ext uri="{FF2B5EF4-FFF2-40B4-BE49-F238E27FC236}">
                <a16:creationId xmlns:a16="http://schemas.microsoft.com/office/drawing/2014/main" id="{8CF9977F-5087-357B-A49D-5326B585E684}"/>
              </a:ext>
            </a:extLst>
          </p:cNvPr>
          <p:cNvSpPr txBox="1"/>
          <p:nvPr/>
        </p:nvSpPr>
        <p:spPr>
          <a:xfrm>
            <a:off x="781686" y="4692229"/>
            <a:ext cx="8036181" cy="1754326"/>
          </a:xfrm>
          <a:prstGeom prst="rect">
            <a:avLst/>
          </a:prstGeom>
          <a:noFill/>
        </p:spPr>
        <p:txBody>
          <a:bodyPr wrap="square" rtlCol="0">
            <a:spAutoFit/>
          </a:bodyPr>
          <a:lstStyle/>
          <a:p>
            <a:r>
              <a:rPr lang="es-MX" noProof="0" dirty="0">
                <a:solidFill>
                  <a:srgbClr val="000000"/>
                </a:solidFill>
                <a:latin typeface="Arial" panose="020B0604020202020204" pitchFamily="34" charset="0"/>
              </a:rPr>
              <a:t>El equipo dedicado de EPI responde a investigaciones relacionadas con alimentos contaminados, lesiones relacionadas con los alimentos, enfermedades presuntas y confirmadas transmitidas por los alimentos y el agua. El equipo lleva a cabo investigaciones preliminares y se encarga de la gestión de los casos. El equipo colabora con el Departamento de Control de Enfermedades Transmisibles de Salud Pública del Condado de Sacramento.</a:t>
            </a:r>
            <a:endParaRPr lang="es-MX" noProof="0" dirty="0"/>
          </a:p>
        </p:txBody>
      </p:sp>
      <p:sp>
        <p:nvSpPr>
          <p:cNvPr id="2" name="TextBox 1">
            <a:extLst>
              <a:ext uri="{FF2B5EF4-FFF2-40B4-BE49-F238E27FC236}">
                <a16:creationId xmlns:a16="http://schemas.microsoft.com/office/drawing/2014/main" id="{5B826EE7-5DC2-81DA-2412-4461CAF1D3F4}"/>
              </a:ext>
            </a:extLst>
          </p:cNvPr>
          <p:cNvSpPr txBox="1"/>
          <p:nvPr/>
        </p:nvSpPr>
        <p:spPr>
          <a:xfrm>
            <a:off x="2153523" y="2635422"/>
            <a:ext cx="1769267" cy="830997"/>
          </a:xfrm>
          <a:prstGeom prst="rect">
            <a:avLst/>
          </a:prstGeom>
          <a:noFill/>
        </p:spPr>
        <p:txBody>
          <a:bodyPr wrap="none" rtlCol="0">
            <a:spAutoFit/>
          </a:bodyPr>
          <a:lstStyle/>
          <a:p>
            <a:pPr algn="ctr"/>
            <a:r>
              <a:rPr lang="es-MX" sz="2400" b="1" u="sng" noProof="0" dirty="0">
                <a:uFill>
                  <a:solidFill>
                    <a:srgbClr val="000000"/>
                  </a:solidFill>
                </a:uFill>
                <a:latin typeface="Arial" panose="020B0604020202020204" pitchFamily="34" charset="0"/>
                <a:cs typeface="Arial"/>
              </a:rPr>
              <a:t>In</a:t>
            </a:r>
            <a:r>
              <a:rPr lang="es-MX" sz="2400" b="1" u="sng" spc="-25" noProof="0" dirty="0">
                <a:uFill>
                  <a:solidFill>
                    <a:srgbClr val="000000"/>
                  </a:solidFill>
                </a:uFill>
                <a:latin typeface="Arial" panose="020B0604020202020204" pitchFamily="34" charset="0"/>
                <a:cs typeface="Arial"/>
              </a:rPr>
              <a:t> </a:t>
            </a:r>
            <a:r>
              <a:rPr lang="es-MX" sz="2400" b="1" u="sng" noProof="0" dirty="0">
                <a:uFill>
                  <a:solidFill>
                    <a:srgbClr val="000000"/>
                  </a:solidFill>
                </a:uFill>
                <a:latin typeface="Arial" panose="020B0604020202020204" pitchFamily="34" charset="0"/>
                <a:cs typeface="Arial"/>
              </a:rPr>
              <a:t>FY</a:t>
            </a:r>
            <a:r>
              <a:rPr lang="es-MX" sz="2400" b="1" u="sng" spc="-50" noProof="0" dirty="0">
                <a:uFill>
                  <a:solidFill>
                    <a:srgbClr val="000000"/>
                  </a:solidFill>
                </a:uFill>
                <a:latin typeface="Arial" panose="020B0604020202020204" pitchFamily="34" charset="0"/>
                <a:cs typeface="Arial"/>
              </a:rPr>
              <a:t> </a:t>
            </a:r>
            <a:r>
              <a:rPr lang="es-MX" sz="2400" b="1" u="sng" spc="-10" noProof="0" dirty="0">
                <a:uFill>
                  <a:solidFill>
                    <a:srgbClr val="000000"/>
                  </a:solidFill>
                </a:uFill>
                <a:latin typeface="Arial" panose="020B0604020202020204" pitchFamily="34" charset="0"/>
                <a:cs typeface="Arial"/>
              </a:rPr>
              <a:t>24/25</a:t>
            </a:r>
          </a:p>
          <a:p>
            <a:pPr algn="ctr"/>
            <a:endParaRPr lang="es-MX" sz="2400" b="1"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2359025"/>
            <a:ext cx="2393950" cy="1982788"/>
          </a:xfrm>
          <a:prstGeom prst="rect">
            <a:avLst/>
          </a:prstGeom>
        </p:spPr>
        <p:txBody>
          <a:bodyPr vert="horz" wrap="square" lIns="0" tIns="13335" rIns="0" bIns="0" rtlCol="0">
            <a:spAutoFit/>
          </a:bodyPr>
          <a:lstStyle/>
          <a:p>
            <a:pPr marL="12700">
              <a:lnSpc>
                <a:spcPct val="100000"/>
              </a:lnSpc>
              <a:spcBef>
                <a:spcPts val="105"/>
              </a:spcBef>
            </a:pPr>
            <a:r>
              <a:rPr lang="es-MX" sz="3200" noProof="0" dirty="0" err="1">
                <a:latin typeface="Arial" panose="020B0604020202020204" pitchFamily="34" charset="0"/>
                <a:cs typeface="Arial" panose="020B0604020202020204" pitchFamily="34" charset="0"/>
              </a:rPr>
              <a:t>Food</a:t>
            </a:r>
            <a:r>
              <a:rPr lang="es-MX" sz="3200" spc="-70" noProof="0" dirty="0">
                <a:latin typeface="Arial" panose="020B0604020202020204" pitchFamily="34" charset="0"/>
                <a:cs typeface="Arial" panose="020B0604020202020204" pitchFamily="34" charset="0"/>
              </a:rPr>
              <a:t> </a:t>
            </a:r>
            <a:r>
              <a:rPr lang="es-MX" sz="3200" noProof="0" dirty="0">
                <a:latin typeface="Arial" panose="020B0604020202020204" pitchFamily="34" charset="0"/>
                <a:cs typeface="Arial" panose="020B0604020202020204" pitchFamily="34" charset="0"/>
              </a:rPr>
              <a:t>Safety</a:t>
            </a:r>
            <a:r>
              <a:rPr lang="es-MX" sz="3200" spc="-40" noProof="0" dirty="0">
                <a:latin typeface="Arial" panose="020B0604020202020204" pitchFamily="34" charset="0"/>
                <a:cs typeface="Arial" panose="020B0604020202020204" pitchFamily="34" charset="0"/>
              </a:rPr>
              <a:t> </a:t>
            </a:r>
            <a:r>
              <a:rPr lang="es-MX" sz="3200" noProof="0" dirty="0" err="1">
                <a:latin typeface="Arial" panose="020B0604020202020204" pitchFamily="34" charset="0"/>
                <a:cs typeface="Arial" panose="020B0604020202020204" pitchFamily="34" charset="0"/>
              </a:rPr>
              <a:t>Education</a:t>
            </a:r>
            <a:r>
              <a:rPr lang="es-MX" sz="3200" spc="-45" noProof="0" dirty="0">
                <a:latin typeface="Arial" panose="020B0604020202020204" pitchFamily="34" charset="0"/>
                <a:cs typeface="Arial" panose="020B0604020202020204" pitchFamily="34" charset="0"/>
              </a:rPr>
              <a:t> </a:t>
            </a:r>
            <a:r>
              <a:rPr lang="es-MX" sz="3200" noProof="0" dirty="0">
                <a:latin typeface="Arial" panose="020B0604020202020204" pitchFamily="34" charset="0"/>
                <a:cs typeface="Arial" panose="020B0604020202020204" pitchFamily="34" charset="0"/>
              </a:rPr>
              <a:t>and</a:t>
            </a:r>
            <a:r>
              <a:rPr lang="es-MX" sz="3200" spc="-55" noProof="0" dirty="0">
                <a:latin typeface="Arial" panose="020B0604020202020204" pitchFamily="34" charset="0"/>
                <a:cs typeface="Arial" panose="020B0604020202020204" pitchFamily="34" charset="0"/>
              </a:rPr>
              <a:t> </a:t>
            </a:r>
            <a:r>
              <a:rPr lang="es-MX" sz="3200" spc="-10" noProof="0" dirty="0" err="1">
                <a:latin typeface="Arial" panose="020B0604020202020204" pitchFamily="34" charset="0"/>
                <a:cs typeface="Arial" panose="020B0604020202020204" pitchFamily="34" charset="0"/>
              </a:rPr>
              <a:t>Outreach</a:t>
            </a:r>
            <a:endParaRPr lang="es-MX" sz="3200" noProof="0" dirty="0">
              <a:latin typeface="Arial" panose="020B0604020202020204" pitchFamily="34" charset="0"/>
              <a:cs typeface="Arial" panose="020B0604020202020204" pitchFamily="34" charset="0"/>
            </a:endParaRPr>
          </a:p>
        </p:txBody>
      </p:sp>
      <p:grpSp>
        <p:nvGrpSpPr>
          <p:cNvPr id="3" name="object 3"/>
          <p:cNvGrpSpPr/>
          <p:nvPr/>
        </p:nvGrpSpPr>
        <p:grpSpPr>
          <a:xfrm>
            <a:off x="0" y="-6685"/>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316992" y="1245773"/>
            <a:ext cx="8522208" cy="2595582"/>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s-MX" noProof="0" dirty="0">
                <a:latin typeface="Arial" panose="020B0604020202020204" pitchFamily="34" charset="0"/>
                <a:cs typeface="Arial"/>
              </a:rPr>
              <a:t>Se ofrecieron clases de Educación de Seguridad Alimentaria en: inglés, español, cantonés, mandarín, ruso, vietnamita y punyabí.</a:t>
            </a:r>
          </a:p>
          <a:p>
            <a:pPr marL="298450" marR="5080" indent="-285750">
              <a:lnSpc>
                <a:spcPct val="100000"/>
              </a:lnSpc>
              <a:spcBef>
                <a:spcPts val="100"/>
              </a:spcBef>
              <a:buFont typeface="Arial" panose="020B0604020202020204" pitchFamily="34" charset="0"/>
              <a:buChar char="•"/>
              <a:tabLst>
                <a:tab pos="355600" algn="l"/>
              </a:tabLst>
            </a:pPr>
            <a:r>
              <a:rPr lang="es-MX" spc="-10" noProof="0" dirty="0">
                <a:latin typeface="Arial" panose="020B0604020202020204" pitchFamily="34" charset="0"/>
                <a:cs typeface="Arial"/>
              </a:rPr>
              <a:t>Se ofrecieron talleres gratuitos para empresas:</a:t>
            </a:r>
          </a:p>
          <a:p>
            <a:pPr marL="812800" marR="5080" lvl="1" indent="-342900">
              <a:spcBef>
                <a:spcPts val="100"/>
              </a:spcBef>
              <a:buFont typeface="Wingdings" panose="05000000000000000000" pitchFamily="2" charset="2"/>
              <a:buChar char="§"/>
              <a:tabLst>
                <a:tab pos="355600" algn="l"/>
              </a:tabLst>
            </a:pPr>
            <a:r>
              <a:rPr lang="es-MX" spc="-10" noProof="0" dirty="0">
                <a:latin typeface="Arial" panose="020B0604020202020204" pitchFamily="34" charset="0"/>
                <a:cs typeface="Arial"/>
              </a:rPr>
              <a:t>Cómo obtener un permiso de CFO
Cómo obtener un permiso MFF
Cómo gestionar la revisión de planes
Cómo obtener un permiso de salud
Cómo obtener un permiso para arte corporal
Requisitos para la Operación Compacta de Alimentos </a:t>
            </a:r>
            <a:r>
              <a:rPr lang="es-MX" spc="-10" noProof="0" dirty="0" err="1">
                <a:latin typeface="Arial" panose="020B0604020202020204" pitchFamily="34" charset="0"/>
                <a:cs typeface="Arial"/>
              </a:rPr>
              <a:t>Movil</a:t>
            </a:r>
            <a:endParaRPr lang="es-MX" sz="2000" spc="-10" noProof="0" dirty="0">
              <a:latin typeface="Arial" panose="020B0604020202020204" pitchFamily="34" charset="0"/>
              <a:cs typeface="Arial" panose="020B0604020202020204" pitchFamily="34" charset="0"/>
            </a:endParaRPr>
          </a:p>
        </p:txBody>
      </p:sp>
      <p:sp>
        <p:nvSpPr>
          <p:cNvPr id="17" name="object 17"/>
          <p:cNvSpPr txBox="1"/>
          <p:nvPr/>
        </p:nvSpPr>
        <p:spPr>
          <a:xfrm>
            <a:off x="9417136" y="31585"/>
            <a:ext cx="2590800" cy="605294"/>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lang="es-MX" sz="800" b="1" i="1" spc="-10" noProof="0" dirty="0" err="1">
                <a:latin typeface="Arial"/>
                <a:cs typeface="Arial"/>
              </a:rPr>
              <a:t>LeeSonia</a:t>
            </a:r>
            <a:endParaRPr lang="es-MX" sz="800" noProof="0" dirty="0">
              <a:latin typeface="Arial"/>
              <a:cs typeface="Arial"/>
            </a:endParaRPr>
          </a:p>
          <a:p>
            <a:pPr marL="25400">
              <a:lnSpc>
                <a:spcPct val="100000"/>
              </a:lnSpc>
              <a:spcBef>
                <a:spcPts val="40"/>
              </a:spcBef>
            </a:pPr>
            <a:r>
              <a:rPr lang="es-MX" sz="800" i="1" noProof="0" dirty="0">
                <a:latin typeface="Arial"/>
                <a:cs typeface="Arial"/>
              </a:rPr>
              <a:t>2023-05-04 </a:t>
            </a:r>
            <a:r>
              <a:rPr lang="es-MX" sz="800" i="1" spc="-10" noProof="0" dirty="0">
                <a:latin typeface="Arial"/>
                <a:cs typeface="Arial"/>
              </a:rPr>
              <a:t>21:53:12</a:t>
            </a:r>
            <a:endParaRPr lang="es-MX" sz="800" noProof="0" dirty="0">
              <a:latin typeface="Arial"/>
              <a:cs typeface="Arial"/>
            </a:endParaRPr>
          </a:p>
          <a:p>
            <a:pPr marL="25400">
              <a:lnSpc>
                <a:spcPct val="100000"/>
              </a:lnSpc>
              <a:spcBef>
                <a:spcPts val="40"/>
              </a:spcBef>
            </a:pPr>
            <a:r>
              <a:rPr lang="es-MX" sz="1000" noProof="0" dirty="0">
                <a:latin typeface="Arial"/>
                <a:cs typeface="Arial"/>
              </a:rPr>
              <a:t>-------------------------------------------</a:t>
            </a:r>
            <a:r>
              <a:rPr lang="es-MX" sz="1000" spc="-50" noProof="0" dirty="0">
                <a:latin typeface="Arial"/>
                <a:cs typeface="Arial"/>
              </a:rPr>
              <a:t>-</a:t>
            </a:r>
            <a:endParaRPr lang="es-MX" sz="1000" noProof="0" dirty="0">
              <a:latin typeface="Arial"/>
              <a:cs typeface="Arial"/>
            </a:endParaRPr>
          </a:p>
          <a:p>
            <a:pPr marL="25400">
              <a:lnSpc>
                <a:spcPct val="100000"/>
              </a:lnSpc>
            </a:pPr>
            <a:r>
              <a:rPr lang="es-MX" sz="1000" noProof="0" dirty="0" err="1">
                <a:latin typeface="Arial"/>
                <a:cs typeface="Arial"/>
              </a:rPr>
              <a:t>Update</a:t>
            </a:r>
            <a:r>
              <a:rPr lang="es-MX" sz="1000" noProof="0" dirty="0">
                <a:latin typeface="Arial"/>
                <a:cs typeface="Arial"/>
              </a:rPr>
              <a:t> </a:t>
            </a:r>
            <a:r>
              <a:rPr lang="es-MX" sz="1000" spc="-25" noProof="0" dirty="0">
                <a:latin typeface="Arial"/>
                <a:cs typeface="Arial"/>
              </a:rPr>
              <a:t>FY and </a:t>
            </a:r>
            <a:r>
              <a:rPr lang="es-MX" sz="1000" spc="-25" noProof="0" dirty="0" err="1">
                <a:latin typeface="Arial"/>
                <a:cs typeface="Arial"/>
              </a:rPr>
              <a:t>remove</a:t>
            </a:r>
            <a:r>
              <a:rPr lang="es-MX" sz="1000" spc="-25" noProof="0" dirty="0">
                <a:latin typeface="Arial"/>
                <a:cs typeface="Arial"/>
              </a:rPr>
              <a:t> </a:t>
            </a:r>
            <a:r>
              <a:rPr lang="es-MX" sz="1000" spc="-25" noProof="0" dirty="0" err="1">
                <a:latin typeface="Arial"/>
                <a:cs typeface="Arial"/>
              </a:rPr>
              <a:t>number</a:t>
            </a:r>
            <a:r>
              <a:rPr lang="es-MX" sz="1000" spc="-25" noProof="0" dirty="0">
                <a:latin typeface="Arial"/>
                <a:cs typeface="Arial"/>
              </a:rPr>
              <a:t> “61”</a:t>
            </a:r>
            <a:endParaRPr lang="es-MX" sz="1000" noProof="0" dirty="0">
              <a:latin typeface="Arial"/>
              <a:cs typeface="Arial"/>
            </a:endParaRPr>
          </a:p>
        </p:txBody>
      </p:sp>
      <p:pic>
        <p:nvPicPr>
          <p:cNvPr id="9" name="Picture 8">
            <a:extLst>
              <a:ext uri="{FF2B5EF4-FFF2-40B4-BE49-F238E27FC236}">
                <a16:creationId xmlns:a16="http://schemas.microsoft.com/office/drawing/2014/main" id="{DCD841CD-5A78-F766-A7FE-7CB1736EECEB}"/>
              </a:ext>
            </a:extLst>
          </p:cNvPr>
          <p:cNvPicPr>
            <a:picLocks noChangeAspect="1"/>
          </p:cNvPicPr>
          <p:nvPr/>
        </p:nvPicPr>
        <p:blipFill>
          <a:blip r:embed="rId3"/>
          <a:stretch>
            <a:fillRect/>
          </a:stretch>
        </p:blipFill>
        <p:spPr>
          <a:xfrm>
            <a:off x="826517" y="4352495"/>
            <a:ext cx="1947390" cy="2436061"/>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27E7A0DF-7B2D-C183-202E-B85805CED7ED}"/>
              </a:ext>
            </a:extLst>
          </p:cNvPr>
          <p:cNvPicPr>
            <a:picLocks noChangeAspect="1"/>
          </p:cNvPicPr>
          <p:nvPr/>
        </p:nvPicPr>
        <p:blipFill>
          <a:blip r:embed="rId4"/>
          <a:stretch>
            <a:fillRect/>
          </a:stretch>
        </p:blipFill>
        <p:spPr>
          <a:xfrm>
            <a:off x="6840183" y="4368466"/>
            <a:ext cx="1835392" cy="2399438"/>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EF6C41C8-D2DB-F82C-D708-E7370E2ADC3B}"/>
              </a:ext>
            </a:extLst>
          </p:cNvPr>
          <p:cNvPicPr>
            <a:picLocks noChangeAspect="1"/>
          </p:cNvPicPr>
          <p:nvPr/>
        </p:nvPicPr>
        <p:blipFill>
          <a:blip r:embed="rId5"/>
          <a:stretch>
            <a:fillRect/>
          </a:stretch>
        </p:blipFill>
        <p:spPr>
          <a:xfrm>
            <a:off x="3869269" y="4336116"/>
            <a:ext cx="1875552" cy="243606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985838"/>
            <a:ext cx="2249488" cy="1982787"/>
          </a:xfrm>
          <a:prstGeom prst="rect">
            <a:avLst/>
          </a:prstGeom>
        </p:spPr>
        <p:txBody>
          <a:bodyPr vert="horz" wrap="square" lIns="0" tIns="13335" rIns="0" bIns="0" rtlCol="0">
            <a:spAutoFit/>
          </a:bodyPr>
          <a:lstStyle/>
          <a:p>
            <a:pPr marL="90170">
              <a:lnSpc>
                <a:spcPct val="100000"/>
              </a:lnSpc>
              <a:spcBef>
                <a:spcPts val="105"/>
              </a:spcBef>
            </a:pPr>
            <a:r>
              <a:rPr lang="es-MX" sz="3200" noProof="0" dirty="0" err="1">
                <a:latin typeface="Arial" panose="020B0604020202020204" pitchFamily="34" charset="0"/>
                <a:cs typeface="Arial" panose="020B0604020202020204" pitchFamily="34" charset="0"/>
              </a:rPr>
              <a:t>Food</a:t>
            </a:r>
            <a:r>
              <a:rPr lang="es-MX" sz="3200" spc="-70" noProof="0" dirty="0">
                <a:latin typeface="Arial" panose="020B0604020202020204" pitchFamily="34" charset="0"/>
                <a:cs typeface="Arial" panose="020B0604020202020204" pitchFamily="34" charset="0"/>
              </a:rPr>
              <a:t> </a:t>
            </a:r>
            <a:r>
              <a:rPr lang="es-MX" sz="3200" noProof="0" dirty="0" err="1">
                <a:latin typeface="Arial" panose="020B0604020202020204" pitchFamily="34" charset="0"/>
                <a:cs typeface="Arial" panose="020B0604020202020204" pitchFamily="34" charset="0"/>
              </a:rPr>
              <a:t>Protection</a:t>
            </a:r>
            <a:r>
              <a:rPr lang="es-MX" sz="3200" spc="-60" noProof="0" dirty="0">
                <a:latin typeface="Arial" panose="020B0604020202020204" pitchFamily="34" charset="0"/>
                <a:cs typeface="Arial" panose="020B0604020202020204" pitchFamily="34" charset="0"/>
              </a:rPr>
              <a:t> </a:t>
            </a:r>
            <a:r>
              <a:rPr lang="es-MX" sz="3200" noProof="0" dirty="0" err="1">
                <a:latin typeface="Arial" panose="020B0604020202020204" pitchFamily="34" charset="0"/>
                <a:cs typeface="Arial" panose="020B0604020202020204" pitchFamily="34" charset="0"/>
              </a:rPr>
              <a:t>Program</a:t>
            </a:r>
            <a:r>
              <a:rPr lang="es-MX" sz="3200" spc="-60" noProof="0" dirty="0">
                <a:latin typeface="Arial" panose="020B0604020202020204" pitchFamily="34" charset="0"/>
                <a:cs typeface="Arial" panose="020B0604020202020204" pitchFamily="34" charset="0"/>
              </a:rPr>
              <a:t> </a:t>
            </a:r>
            <a:r>
              <a:rPr lang="es-MX" sz="3200" spc="-10" noProof="0" dirty="0">
                <a:latin typeface="Arial" panose="020B0604020202020204" pitchFamily="34" charset="0"/>
                <a:cs typeface="Arial" panose="020B0604020202020204" pitchFamily="34" charset="0"/>
              </a:rPr>
              <a:t>Budget</a:t>
            </a:r>
            <a:endParaRPr lang="es-MX" sz="3200" noProof="0" dirty="0">
              <a:latin typeface="Arial" panose="020B0604020202020204" pitchFamily="34" charset="0"/>
              <a:cs typeface="Arial" panose="020B0604020202020204" pitchFamily="34" charset="0"/>
            </a:endParaRPr>
          </a:p>
        </p:txBody>
      </p:sp>
      <p:grpSp>
        <p:nvGrpSpPr>
          <p:cNvPr id="3" name="object 3"/>
          <p:cNvGrpSpPr/>
          <p:nvPr/>
        </p:nvGrpSpPr>
        <p:grpSpPr>
          <a:xfrm>
            <a:off x="-11741" y="-11588"/>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569211" y="1987232"/>
            <a:ext cx="8229600" cy="1885131"/>
          </a:xfrm>
          <a:prstGeom prst="rect">
            <a:avLst/>
          </a:prstGeom>
        </p:spPr>
        <p:txBody>
          <a:bodyPr vert="horz" wrap="square" lIns="0" tIns="12700" rIns="0" bIns="0" rtlCol="0">
            <a:spAutoFit/>
          </a:bodyPr>
          <a:lstStyle/>
          <a:p>
            <a:pPr marL="355600" marR="277495" indent="-342900">
              <a:lnSpc>
                <a:spcPct val="100000"/>
              </a:lnSpc>
              <a:spcBef>
                <a:spcPts val="100"/>
              </a:spcBef>
              <a:buFont typeface="Courier New" panose="02070309020205020404" pitchFamily="49" charset="0"/>
              <a:buChar char="o"/>
              <a:tabLst>
                <a:tab pos="355600" algn="l"/>
              </a:tabLst>
            </a:pPr>
            <a:r>
              <a:rPr lang="es-MX" sz="2000" spc="5" noProof="0" dirty="0">
                <a:latin typeface="Arial" panose="020B0604020202020204" pitchFamily="34" charset="0"/>
                <a:cs typeface="Arial"/>
              </a:rPr>
              <a:t>No reciben fondos generales.
42 Especialistas Registrados mantienen el registro a través del Estado de California como Especialistas en Salud Ambiental.
El Código de Salud y Seguridad permite la recuperación total de costes para implementar y gestionar el programa de inspección de alimentos.</a:t>
            </a:r>
            <a:endParaRPr lang="es-MX" sz="2000" spc="-10" noProof="0" dirty="0">
              <a:latin typeface="Arial" panose="020B0604020202020204" pitchFamily="34" charset="0"/>
              <a:cs typeface="Arial"/>
            </a:endParaRPr>
          </a:p>
        </p:txBody>
      </p:sp>
      <p:graphicFrame>
        <p:nvGraphicFramePr>
          <p:cNvPr id="9" name="Object 8">
            <a:extLst>
              <a:ext uri="{FF2B5EF4-FFF2-40B4-BE49-F238E27FC236}">
                <a16:creationId xmlns:a16="http://schemas.microsoft.com/office/drawing/2014/main" id="{AC12449F-2B5B-5161-8E52-DB6601C2AC0D}"/>
              </a:ext>
            </a:extLst>
          </p:cNvPr>
          <p:cNvGraphicFramePr>
            <a:graphicFrameLocks noChangeAspect="1"/>
          </p:cNvGraphicFramePr>
          <p:nvPr/>
        </p:nvGraphicFramePr>
        <p:xfrm>
          <a:off x="1124744" y="4226664"/>
          <a:ext cx="1861714" cy="2280354"/>
        </p:xfrm>
        <a:graphic>
          <a:graphicData uri="http://schemas.openxmlformats.org/presentationml/2006/ole">
            <mc:AlternateContent xmlns:mc="http://schemas.openxmlformats.org/markup-compatibility/2006">
              <mc:Choice xmlns:v="urn:schemas-microsoft-com:vml" Requires="v">
                <p:oleObj name="Acrobat Document" r:id="rId3" imgW="2914254" imgH="3771477" progId="AcroExch.Document.DC">
                  <p:embed/>
                </p:oleObj>
              </mc:Choice>
              <mc:Fallback>
                <p:oleObj name="Acrobat Document" r:id="rId3" imgW="2914254" imgH="3771477" progId="AcroExch.Document.DC">
                  <p:embed/>
                  <p:pic>
                    <p:nvPicPr>
                      <p:cNvPr id="9" name="Object 8">
                        <a:extLst>
                          <a:ext uri="{FF2B5EF4-FFF2-40B4-BE49-F238E27FC236}">
                            <a16:creationId xmlns:a16="http://schemas.microsoft.com/office/drawing/2014/main" id="{AC12449F-2B5B-5161-8E52-DB6601C2AC0D}"/>
                          </a:ext>
                        </a:extLst>
                      </p:cNvPr>
                      <p:cNvPicPr/>
                      <p:nvPr/>
                    </p:nvPicPr>
                    <p:blipFill>
                      <a:blip r:embed="rId4"/>
                      <a:stretch>
                        <a:fillRect/>
                      </a:stretch>
                    </p:blipFill>
                    <p:spPr>
                      <a:xfrm>
                        <a:off x="1124744" y="4226664"/>
                        <a:ext cx="1861714" cy="228035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23EE6E4-0100-2F10-565B-41A2C7A042CC}"/>
              </a:ext>
            </a:extLst>
          </p:cNvPr>
          <p:cNvGraphicFramePr>
            <a:graphicFrameLocks noChangeAspect="1"/>
          </p:cNvGraphicFramePr>
          <p:nvPr/>
        </p:nvGraphicFramePr>
        <p:xfrm>
          <a:off x="3753154" y="4226664"/>
          <a:ext cx="1861715" cy="2246307"/>
        </p:xfrm>
        <a:graphic>
          <a:graphicData uri="http://schemas.openxmlformats.org/presentationml/2006/ole">
            <mc:AlternateContent xmlns:mc="http://schemas.openxmlformats.org/markup-compatibility/2006">
              <mc:Choice xmlns:v="urn:schemas-microsoft-com:vml" Requires="v">
                <p:oleObj name="Acrobat Document" r:id="rId5" imgW="2914254" imgH="3771477" progId="AcroExch.Document.DC">
                  <p:embed/>
                </p:oleObj>
              </mc:Choice>
              <mc:Fallback>
                <p:oleObj name="Acrobat Document" r:id="rId5" imgW="2914254" imgH="3771477" progId="AcroExch.Document.DC">
                  <p:embed/>
                  <p:pic>
                    <p:nvPicPr>
                      <p:cNvPr id="10" name="Object 9">
                        <a:extLst>
                          <a:ext uri="{FF2B5EF4-FFF2-40B4-BE49-F238E27FC236}">
                            <a16:creationId xmlns:a16="http://schemas.microsoft.com/office/drawing/2014/main" id="{123EE6E4-0100-2F10-565B-41A2C7A042CC}"/>
                          </a:ext>
                        </a:extLst>
                      </p:cNvPr>
                      <p:cNvPicPr/>
                      <p:nvPr/>
                    </p:nvPicPr>
                    <p:blipFill>
                      <a:blip r:embed="rId6"/>
                      <a:stretch>
                        <a:fillRect/>
                      </a:stretch>
                    </p:blipFill>
                    <p:spPr>
                      <a:xfrm>
                        <a:off x="3753154" y="4226664"/>
                        <a:ext cx="1861715" cy="224630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DED8169-2C19-016D-EF2C-14FE317F6938}"/>
              </a:ext>
            </a:extLst>
          </p:cNvPr>
          <p:cNvGraphicFramePr>
            <a:graphicFrameLocks noChangeAspect="1"/>
          </p:cNvGraphicFramePr>
          <p:nvPr/>
        </p:nvGraphicFramePr>
        <p:xfrm>
          <a:off x="6400800" y="4226664"/>
          <a:ext cx="1916065" cy="2246291"/>
        </p:xfrm>
        <a:graphic>
          <a:graphicData uri="http://schemas.openxmlformats.org/presentationml/2006/ole">
            <mc:AlternateContent xmlns:mc="http://schemas.openxmlformats.org/markup-compatibility/2006">
              <mc:Choice xmlns:v="urn:schemas-microsoft-com:vml" Requires="v">
                <p:oleObj name="Acrobat Document" r:id="rId7" imgW="2914254" imgH="3771477" progId="AcroExch.Document.DC">
                  <p:embed/>
                </p:oleObj>
              </mc:Choice>
              <mc:Fallback>
                <p:oleObj name="Acrobat Document" r:id="rId7" imgW="2914254" imgH="3771477" progId="AcroExch.Document.DC">
                  <p:embed/>
                  <p:pic>
                    <p:nvPicPr>
                      <p:cNvPr id="11" name="Object 10">
                        <a:extLst>
                          <a:ext uri="{FF2B5EF4-FFF2-40B4-BE49-F238E27FC236}">
                            <a16:creationId xmlns:a16="http://schemas.microsoft.com/office/drawing/2014/main" id="{5DED8169-2C19-016D-EF2C-14FE317F6938}"/>
                          </a:ext>
                        </a:extLst>
                      </p:cNvPr>
                      <p:cNvPicPr/>
                      <p:nvPr/>
                    </p:nvPicPr>
                    <p:blipFill>
                      <a:blip r:embed="rId8"/>
                      <a:stretch>
                        <a:fillRect/>
                      </a:stretch>
                    </p:blipFill>
                    <p:spPr>
                      <a:xfrm>
                        <a:off x="6400800" y="4226664"/>
                        <a:ext cx="1916065" cy="2246291"/>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04272D2E-2CE6-43F2-31C8-1C031923FC96}"/>
              </a:ext>
            </a:extLst>
          </p:cNvPr>
          <p:cNvSpPr txBox="1"/>
          <p:nvPr/>
        </p:nvSpPr>
        <p:spPr>
          <a:xfrm>
            <a:off x="1828800" y="1319948"/>
            <a:ext cx="5715000" cy="461665"/>
          </a:xfrm>
          <a:prstGeom prst="rect">
            <a:avLst/>
          </a:prstGeom>
          <a:noFill/>
        </p:spPr>
        <p:txBody>
          <a:bodyPr wrap="square" rtlCol="0">
            <a:spAutoFit/>
          </a:bodyPr>
          <a:lstStyle/>
          <a:p>
            <a:r>
              <a:rPr lang="es-MX" sz="2400" b="1" u="sng" noProof="0" dirty="0">
                <a:latin typeface="Arial" panose="020B0604020202020204" pitchFamily="34" charset="0"/>
                <a:cs typeface="Arial" panose="020B0604020202020204" pitchFamily="34" charset="0"/>
              </a:rPr>
              <a:t>Programa de Protección Alimentaria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40" y="-19455"/>
            <a:ext cx="9141460" cy="1010919"/>
            <a:chOff x="-4572" y="-4572"/>
            <a:chExt cx="9141460" cy="1010919"/>
          </a:xfrm>
          <a:solidFill>
            <a:srgbClr val="0070C0"/>
          </a:solidFill>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4" name="object 4"/>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5" name="object 5"/>
            <p:cNvPicPr/>
            <p:nvPr/>
          </p:nvPicPr>
          <p:blipFill>
            <a:blip r:embed="rId2" cstate="print"/>
            <a:stretch>
              <a:fillRect/>
            </a:stretch>
          </p:blipFill>
          <p:spPr>
            <a:xfrm>
              <a:off x="312420" y="188976"/>
              <a:ext cx="2438399" cy="510539"/>
            </a:xfrm>
            <a:prstGeom prst="rect">
              <a:avLst/>
            </a:prstGeom>
            <a:grpFill/>
          </p:spPr>
        </p:pic>
      </p:grpSp>
      <p:sp>
        <p:nvSpPr>
          <p:cNvPr id="6" name="object 6"/>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769420" y="1666173"/>
            <a:ext cx="6777119" cy="2557751"/>
          </a:xfrm>
          <a:prstGeom prst="rect">
            <a:avLst/>
          </a:prstGeom>
        </p:spPr>
        <p:txBody>
          <a:bodyPr vert="horz" wrap="square" lIns="0" tIns="13335" rIns="0" bIns="0" rtlCol="0">
            <a:spAutoFit/>
          </a:bodyPr>
          <a:lstStyle/>
          <a:p>
            <a:pPr marL="355600" marR="5080" indent="-342900" algn="just">
              <a:lnSpc>
                <a:spcPct val="100000"/>
              </a:lnSpc>
              <a:spcBef>
                <a:spcPts val="105"/>
              </a:spcBef>
              <a:buFont typeface="Courier New" panose="02070309020205020404" pitchFamily="49" charset="0"/>
              <a:buChar char="o"/>
              <a:tabLst>
                <a:tab pos="354965" algn="l"/>
                <a:tab pos="355600" algn="l"/>
              </a:tabLst>
            </a:pPr>
            <a:r>
              <a:rPr lang="es-MX" noProof="0" dirty="0">
                <a:latin typeface="Arial" panose="020B0604020202020204" pitchFamily="34" charset="0"/>
                <a:cs typeface="Arial"/>
              </a:rPr>
              <a:t>Reducción del tiempo de viaje incorporando otras inspecciones en la inspección de alimentos: recuperación de aguas pluviales, tabaco y alimentos comestibles
</a:t>
            </a:r>
            <a:r>
              <a:rPr lang="es-MX" noProof="0" dirty="0" err="1">
                <a:latin typeface="Arial" panose="020B0604020202020204" pitchFamily="34" charset="0"/>
                <a:cs typeface="Arial"/>
              </a:rPr>
              <a:t>Reinspecciones</a:t>
            </a:r>
            <a:r>
              <a:rPr lang="es-MX" noProof="0" dirty="0">
                <a:latin typeface="Arial" panose="020B0604020202020204" pitchFamily="34" charset="0"/>
                <a:cs typeface="Arial"/>
              </a:rPr>
              <a:t> de fin de semana para reabrir las instalaciones antes
Revisión Electrónica de Planes
Resultados de inspección en línea para ver y descargar informes de inspección
Entrenamiento interno</a:t>
            </a:r>
            <a:endParaRPr lang="es-MX" spc="-10" noProof="0" dirty="0">
              <a:latin typeface="Arial" panose="020B0604020202020204" pitchFamily="34" charset="0"/>
              <a:cs typeface="Arial"/>
            </a:endParaRPr>
          </a:p>
        </p:txBody>
      </p:sp>
      <p:sp>
        <p:nvSpPr>
          <p:cNvPr id="7" name="TextBox 6">
            <a:extLst>
              <a:ext uri="{FF2B5EF4-FFF2-40B4-BE49-F238E27FC236}">
                <a16:creationId xmlns:a16="http://schemas.microsoft.com/office/drawing/2014/main" id="{F5726295-B5C0-9A9D-26DE-FD558B6EB514}"/>
              </a:ext>
            </a:extLst>
          </p:cNvPr>
          <p:cNvSpPr txBox="1"/>
          <p:nvPr/>
        </p:nvSpPr>
        <p:spPr>
          <a:xfrm>
            <a:off x="2545290" y="1164911"/>
            <a:ext cx="3382657" cy="461665"/>
          </a:xfrm>
          <a:prstGeom prst="rect">
            <a:avLst/>
          </a:prstGeom>
          <a:noFill/>
        </p:spPr>
        <p:txBody>
          <a:bodyPr wrap="none" rtlCol="0">
            <a:spAutoFit/>
          </a:bodyPr>
          <a:lstStyle/>
          <a:p>
            <a:pPr algn="ctr"/>
            <a:r>
              <a:rPr lang="es-MX" sz="2400" b="1" u="sng" noProof="0" dirty="0">
                <a:latin typeface="Arial" panose="020B0604020202020204" pitchFamily="34" charset="0"/>
                <a:cs typeface="Arial"/>
              </a:rPr>
              <a:t>Mejoras del programa</a:t>
            </a:r>
            <a:endParaRPr lang="es-MX" noProof="0" dirty="0"/>
          </a:p>
        </p:txBody>
      </p:sp>
      <p:sp>
        <p:nvSpPr>
          <p:cNvPr id="10" name="TextBox 9">
            <a:extLst>
              <a:ext uri="{FF2B5EF4-FFF2-40B4-BE49-F238E27FC236}">
                <a16:creationId xmlns:a16="http://schemas.microsoft.com/office/drawing/2014/main" id="{048F3FC4-BF83-92ED-8212-9BE3AD4EF304}"/>
              </a:ext>
            </a:extLst>
          </p:cNvPr>
          <p:cNvSpPr txBox="1"/>
          <p:nvPr/>
        </p:nvSpPr>
        <p:spPr>
          <a:xfrm>
            <a:off x="769420" y="4724400"/>
            <a:ext cx="7612580" cy="2031325"/>
          </a:xfrm>
          <a:prstGeom prst="rect">
            <a:avLst/>
          </a:prstGeom>
          <a:noFill/>
        </p:spPr>
        <p:txBody>
          <a:bodyPr wrap="square" rtlCol="0">
            <a:spAutoFit/>
          </a:bodyPr>
          <a:lstStyle/>
          <a:p>
            <a:pPr marL="354965" indent="-342900">
              <a:lnSpc>
                <a:spcPct val="100000"/>
              </a:lnSpc>
              <a:spcBef>
                <a:spcPts val="5"/>
              </a:spcBef>
              <a:buFont typeface="Courier New" panose="02070309020205020404" pitchFamily="49" charset="0"/>
              <a:buChar char="o"/>
              <a:tabLst>
                <a:tab pos="354965" algn="l"/>
                <a:tab pos="355600" algn="l"/>
              </a:tabLst>
            </a:pPr>
            <a:r>
              <a:rPr lang="es-MX" noProof="0" dirty="0">
                <a:latin typeface="Arial" panose="020B0604020202020204" pitchFamily="34" charset="0"/>
                <a:cs typeface="Arial"/>
              </a:rPr>
              <a:t>Uso de la tecnología
Revisiones Completas de Programas para reducir la redundancia
SIG – despliegue de recursos más eficaz y eficiente
Envío por correo electrónico de informes de inspección
Portales de servicios en línea (por ejemplo, pagos, aplicaciones CFO, residuos médicos)
Inspección de casa a campo – reducción del tiempo de oficina</a:t>
            </a:r>
            <a:endParaRPr lang="es-MX" noProof="0" dirty="0"/>
          </a:p>
        </p:txBody>
      </p:sp>
      <p:sp>
        <p:nvSpPr>
          <p:cNvPr id="11" name="TextBox 10">
            <a:extLst>
              <a:ext uri="{FF2B5EF4-FFF2-40B4-BE49-F238E27FC236}">
                <a16:creationId xmlns:a16="http://schemas.microsoft.com/office/drawing/2014/main" id="{2ADB9011-876D-FF7E-3D91-1587189F0A62}"/>
              </a:ext>
            </a:extLst>
          </p:cNvPr>
          <p:cNvSpPr txBox="1"/>
          <p:nvPr/>
        </p:nvSpPr>
        <p:spPr>
          <a:xfrm>
            <a:off x="3479655" y="4141851"/>
            <a:ext cx="1778372" cy="461665"/>
          </a:xfrm>
          <a:prstGeom prst="rect">
            <a:avLst/>
          </a:prstGeom>
          <a:noFill/>
        </p:spPr>
        <p:txBody>
          <a:bodyPr wrap="none" rtlCol="0">
            <a:spAutoFit/>
          </a:bodyPr>
          <a:lstStyle/>
          <a:p>
            <a:pPr algn="ctr"/>
            <a:r>
              <a:rPr lang="es-MX" sz="2400" b="1" u="sng" spc="-10" noProof="0" dirty="0">
                <a:uFill>
                  <a:solidFill>
                    <a:srgbClr val="000000"/>
                  </a:solidFill>
                </a:uFill>
                <a:latin typeface="Arial" panose="020B0604020202020204" pitchFamily="34" charset="0"/>
                <a:cs typeface="Arial"/>
              </a:rPr>
              <a:t>Eficiencias</a:t>
            </a:r>
            <a:endParaRPr lang="es-MX"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3845C8-313A-CB4C-8EFD-80721FDC5361}"/>
              </a:ext>
            </a:extLst>
          </p:cNvPr>
          <p:cNvSpPr txBox="1"/>
          <p:nvPr/>
        </p:nvSpPr>
        <p:spPr>
          <a:xfrm>
            <a:off x="434579" y="2102805"/>
            <a:ext cx="4500562" cy="1815882"/>
          </a:xfrm>
          <a:prstGeom prst="rect">
            <a:avLst/>
          </a:prstGeom>
          <a:noFill/>
        </p:spPr>
        <p:txBody>
          <a:bodyPr wrap="square" rtlCol="0">
            <a:spAutoFit/>
          </a:bodyPr>
          <a:lstStyle/>
          <a:p>
            <a:pPr marL="285750" indent="-285750">
              <a:buFont typeface="Courier New" panose="02070309020205020404" pitchFamily="49" charset="0"/>
              <a:buChar char="o"/>
            </a:pPr>
            <a:r>
              <a:rPr lang="es-MX" sz="1600" noProof="0" dirty="0">
                <a:latin typeface="Arial" panose="020B0604020202020204" pitchFamily="34" charset="0"/>
              </a:rPr>
              <a:t>Permite un mejor despliegue de recursos
Permite un mejor tiempo de respuesta
Permite una mejor cobertura
Reduce la reclamación por kilometraje
Reduce la solicitud de recursos públicos
Los resultados de la inspección están a un escaneo o clic</a:t>
            </a:r>
          </a:p>
        </p:txBody>
      </p:sp>
      <p:pic>
        <p:nvPicPr>
          <p:cNvPr id="8" name="Picture 7" descr="Map">
            <a:extLst>
              <a:ext uri="{FF2B5EF4-FFF2-40B4-BE49-F238E27FC236}">
                <a16:creationId xmlns:a16="http://schemas.microsoft.com/office/drawing/2014/main" id="{93F4FBB8-4B2D-0781-92F6-377AF4B35C89}"/>
              </a:ext>
            </a:extLst>
          </p:cNvPr>
          <p:cNvPicPr>
            <a:picLocks noChangeAspect="1"/>
          </p:cNvPicPr>
          <p:nvPr/>
        </p:nvPicPr>
        <p:blipFill>
          <a:blip r:embed="rId2"/>
          <a:stretch>
            <a:fillRect/>
          </a:stretch>
        </p:blipFill>
        <p:spPr>
          <a:xfrm>
            <a:off x="5181601" y="1447800"/>
            <a:ext cx="3581400" cy="4648200"/>
          </a:xfrm>
          <a:prstGeom prst="rect">
            <a:avLst/>
          </a:prstGeom>
          <a:ln>
            <a:solidFill>
              <a:srgbClr val="0070C0"/>
            </a:solidFill>
          </a:ln>
        </p:spPr>
      </p:pic>
      <p:sp>
        <p:nvSpPr>
          <p:cNvPr id="10" name="TextBox 9">
            <a:extLst>
              <a:ext uri="{FF2B5EF4-FFF2-40B4-BE49-F238E27FC236}">
                <a16:creationId xmlns:a16="http://schemas.microsoft.com/office/drawing/2014/main" id="{9BCE609D-C4F4-7CD0-E9E3-C274437D3FA7}"/>
              </a:ext>
            </a:extLst>
          </p:cNvPr>
          <p:cNvSpPr txBox="1"/>
          <p:nvPr/>
        </p:nvSpPr>
        <p:spPr>
          <a:xfrm>
            <a:off x="573879" y="1259496"/>
            <a:ext cx="4114801" cy="707886"/>
          </a:xfrm>
          <a:prstGeom prst="rect">
            <a:avLst/>
          </a:prstGeom>
          <a:noFill/>
        </p:spPr>
        <p:txBody>
          <a:bodyPr wrap="square" rtlCol="0">
            <a:spAutoFit/>
          </a:bodyPr>
          <a:lstStyle/>
          <a:p>
            <a:r>
              <a:rPr lang="es-MX" sz="2000" b="1" u="sng" noProof="0" dirty="0">
                <a:latin typeface="Arial" panose="020B0604020202020204" pitchFamily="34" charset="0"/>
              </a:rPr>
              <a:t>Sistema de Información Geográfica (SIG)</a:t>
            </a:r>
          </a:p>
        </p:txBody>
      </p:sp>
      <p:grpSp>
        <p:nvGrpSpPr>
          <p:cNvPr id="16" name="object 3">
            <a:extLst>
              <a:ext uri="{FF2B5EF4-FFF2-40B4-BE49-F238E27FC236}">
                <a16:creationId xmlns:a16="http://schemas.microsoft.com/office/drawing/2014/main" id="{F365CB22-49DF-0AD5-FB15-21B8A5DB5D3E}"/>
              </a:ext>
            </a:extLst>
          </p:cNvPr>
          <p:cNvGrpSpPr/>
          <p:nvPr/>
        </p:nvGrpSpPr>
        <p:grpSpPr>
          <a:xfrm>
            <a:off x="-4764" y="-11355"/>
            <a:ext cx="9141460" cy="1010919"/>
            <a:chOff x="-4572" y="-4572"/>
            <a:chExt cx="9141460" cy="1010919"/>
          </a:xfrm>
        </p:grpSpPr>
        <p:sp>
          <p:nvSpPr>
            <p:cNvPr id="17" name="object 4">
              <a:extLst>
                <a:ext uri="{FF2B5EF4-FFF2-40B4-BE49-F238E27FC236}">
                  <a16:creationId xmlns:a16="http://schemas.microsoft.com/office/drawing/2014/main" id="{1F54F9EE-183C-8D9E-BDE4-5CF52BAC0C72}"/>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solidFill>
              <a:srgbClr val="0070C0"/>
            </a:solidFill>
          </p:spPr>
          <p:txBody>
            <a:bodyPr wrap="square" lIns="0" tIns="0" rIns="0" bIns="0" rtlCol="0"/>
            <a:lstStyle/>
            <a:p>
              <a:endParaRPr lang="es-MX" noProof="0" dirty="0"/>
            </a:p>
          </p:txBody>
        </p:sp>
        <p:sp>
          <p:nvSpPr>
            <p:cNvPr id="18" name="object 5">
              <a:extLst>
                <a:ext uri="{FF2B5EF4-FFF2-40B4-BE49-F238E27FC236}">
                  <a16:creationId xmlns:a16="http://schemas.microsoft.com/office/drawing/2014/main" id="{66916DBB-33E5-A1B4-7624-D936B98CCA5F}"/>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ln w="9144">
              <a:solidFill>
                <a:srgbClr val="000000"/>
              </a:solidFill>
            </a:ln>
          </p:spPr>
          <p:txBody>
            <a:bodyPr wrap="square" lIns="0" tIns="0" rIns="0" bIns="0" rtlCol="0"/>
            <a:lstStyle/>
            <a:p>
              <a:endParaRPr lang="es-MX" noProof="0" dirty="0"/>
            </a:p>
          </p:txBody>
        </p:sp>
        <p:pic>
          <p:nvPicPr>
            <p:cNvPr id="19" name="object 6">
              <a:extLst>
                <a:ext uri="{FF2B5EF4-FFF2-40B4-BE49-F238E27FC236}">
                  <a16:creationId xmlns:a16="http://schemas.microsoft.com/office/drawing/2014/main" id="{BC9FA261-48F6-444D-4217-5A36C357AC32}"/>
                </a:ext>
              </a:extLst>
            </p:cNvPr>
            <p:cNvPicPr/>
            <p:nvPr/>
          </p:nvPicPr>
          <p:blipFill>
            <a:blip r:embed="rId3" cstate="print"/>
            <a:stretch>
              <a:fillRect/>
            </a:stretch>
          </p:blipFill>
          <p:spPr>
            <a:xfrm>
              <a:off x="312420" y="188976"/>
              <a:ext cx="2438399" cy="510539"/>
            </a:xfrm>
            <a:prstGeom prst="rect">
              <a:avLst/>
            </a:prstGeom>
          </p:spPr>
        </p:pic>
      </p:grpSp>
      <p:sp>
        <p:nvSpPr>
          <p:cNvPr id="20" name="object 6">
            <a:extLst>
              <a:ext uri="{FF2B5EF4-FFF2-40B4-BE49-F238E27FC236}">
                <a16:creationId xmlns:a16="http://schemas.microsoft.com/office/drawing/2014/main" id="{C86E3A41-2A7A-B13F-471D-B40B23893A68}"/>
              </a:ext>
            </a:extLst>
          </p:cNvPr>
          <p:cNvSpPr txBox="1"/>
          <p:nvPr/>
        </p:nvSpPr>
        <p:spPr>
          <a:xfrm>
            <a:off x="309562" y="652085"/>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pic>
        <p:nvPicPr>
          <p:cNvPr id="3" name="Picture 2">
            <a:extLst>
              <a:ext uri="{FF2B5EF4-FFF2-40B4-BE49-F238E27FC236}">
                <a16:creationId xmlns:a16="http://schemas.microsoft.com/office/drawing/2014/main" id="{1D986C17-4891-42F8-F79C-CC7415C1CE59}"/>
              </a:ext>
            </a:extLst>
          </p:cNvPr>
          <p:cNvPicPr>
            <a:picLocks noChangeAspect="1"/>
          </p:cNvPicPr>
          <p:nvPr/>
        </p:nvPicPr>
        <p:blipFill>
          <a:blip r:embed="rId4"/>
          <a:stretch>
            <a:fillRect/>
          </a:stretch>
        </p:blipFill>
        <p:spPr>
          <a:xfrm>
            <a:off x="1687272" y="3969290"/>
            <a:ext cx="2126710" cy="2126710"/>
          </a:xfrm>
          <a:prstGeom prst="rect">
            <a:avLst/>
          </a:prstGeom>
        </p:spPr>
      </p:pic>
      <p:sp>
        <p:nvSpPr>
          <p:cNvPr id="5" name="TextBox 4">
            <a:hlinkClick r:id="rId5"/>
            <a:extLst>
              <a:ext uri="{FF2B5EF4-FFF2-40B4-BE49-F238E27FC236}">
                <a16:creationId xmlns:a16="http://schemas.microsoft.com/office/drawing/2014/main" id="{3B8A4C75-F5B4-D5CB-1DEA-02C0EEC3E1DD}"/>
              </a:ext>
            </a:extLst>
          </p:cNvPr>
          <p:cNvSpPr txBox="1"/>
          <p:nvPr/>
        </p:nvSpPr>
        <p:spPr>
          <a:xfrm>
            <a:off x="323805" y="6205915"/>
            <a:ext cx="4419600" cy="338554"/>
          </a:xfrm>
          <a:prstGeom prst="rect">
            <a:avLst/>
          </a:prstGeom>
          <a:noFill/>
        </p:spPr>
        <p:txBody>
          <a:bodyPr wrap="square">
            <a:spAutoFit/>
          </a:bodyPr>
          <a:lstStyle/>
          <a:p>
            <a:r>
              <a:rPr lang="es-MX" sz="1600" noProof="0" dirty="0"/>
              <a:t>https://data.saccounty.gov/maps/food-inspections</a:t>
            </a:r>
          </a:p>
        </p:txBody>
      </p:sp>
    </p:spTree>
    <p:extLst>
      <p:ext uri="{BB962C8B-B14F-4D97-AF65-F5344CB8AC3E}">
        <p14:creationId xmlns:p14="http://schemas.microsoft.com/office/powerpoint/2010/main" val="118209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52"/>
            <a:ext cx="9158955" cy="1001394"/>
            <a:chOff x="0" y="0"/>
            <a:chExt cx="9131935" cy="1001394"/>
          </a:xfrm>
          <a:solidFill>
            <a:srgbClr val="0070C0"/>
          </a:solidFill>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pic>
          <p:nvPicPr>
            <p:cNvPr id="5" name="object 5"/>
            <p:cNvPicPr/>
            <p:nvPr/>
          </p:nvPicPr>
          <p:blipFill>
            <a:blip r:embed="rId2" cstate="print"/>
            <a:stretch>
              <a:fillRect/>
            </a:stretch>
          </p:blipFill>
          <p:spPr>
            <a:xfrm>
              <a:off x="312420" y="188976"/>
              <a:ext cx="2438399" cy="510539"/>
            </a:xfrm>
            <a:prstGeom prst="rect">
              <a:avLst/>
            </a:prstGeom>
            <a:grpFill/>
          </p:spPr>
        </p:pic>
      </p:grpSp>
      <p:sp>
        <p:nvSpPr>
          <p:cNvPr id="6" name="object 6"/>
          <p:cNvSpPr txBox="1"/>
          <p:nvPr/>
        </p:nvSpPr>
        <p:spPr>
          <a:xfrm>
            <a:off x="347986" y="696194"/>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61" name="TextBox 60">
            <a:extLst>
              <a:ext uri="{FF2B5EF4-FFF2-40B4-BE49-F238E27FC236}">
                <a16:creationId xmlns:a16="http://schemas.microsoft.com/office/drawing/2014/main" id="{C0C7C6A8-9117-D120-93AB-C01BFC6D1A71}"/>
              </a:ext>
            </a:extLst>
          </p:cNvPr>
          <p:cNvSpPr txBox="1"/>
          <p:nvPr/>
        </p:nvSpPr>
        <p:spPr>
          <a:xfrm>
            <a:off x="643688" y="4948292"/>
            <a:ext cx="806103" cy="292388"/>
          </a:xfrm>
          <a:prstGeom prst="rect">
            <a:avLst/>
          </a:prstGeom>
          <a:noFill/>
        </p:spPr>
        <p:txBody>
          <a:bodyPr wrap="square" rtlCol="0">
            <a:spAutoFit/>
          </a:bodyPr>
          <a:lstStyle/>
          <a:p>
            <a:pPr marL="167005" algn="ctr"/>
            <a:r>
              <a:rPr lang="es-MX" sz="1300" b="1" spc="-10" noProof="0" dirty="0">
                <a:solidFill>
                  <a:srgbClr val="FFFFFF"/>
                </a:solidFill>
                <a:latin typeface="Arial"/>
                <a:cs typeface="Arial"/>
              </a:rPr>
              <a:t>$ 789</a:t>
            </a:r>
          </a:p>
        </p:txBody>
      </p:sp>
      <p:sp>
        <p:nvSpPr>
          <p:cNvPr id="78" name="TextBox 77">
            <a:extLst>
              <a:ext uri="{FF2B5EF4-FFF2-40B4-BE49-F238E27FC236}">
                <a16:creationId xmlns:a16="http://schemas.microsoft.com/office/drawing/2014/main" id="{7AB565D9-DA6A-2020-D2C6-3C13FBA68142}"/>
              </a:ext>
            </a:extLst>
          </p:cNvPr>
          <p:cNvSpPr txBox="1"/>
          <p:nvPr/>
        </p:nvSpPr>
        <p:spPr>
          <a:xfrm>
            <a:off x="3967881" y="4077428"/>
            <a:ext cx="1057238" cy="292388"/>
          </a:xfrm>
          <a:prstGeom prst="rect">
            <a:avLst/>
          </a:prstGeom>
          <a:noFill/>
        </p:spPr>
        <p:txBody>
          <a:bodyPr wrap="square" rtlCol="0">
            <a:spAutoFit/>
          </a:bodyPr>
          <a:lstStyle/>
          <a:p>
            <a:pPr marL="167005" algn="ctr"/>
            <a:r>
              <a:rPr lang="es-MX" sz="1300" b="1" spc="-10" noProof="0" dirty="0">
                <a:solidFill>
                  <a:srgbClr val="FFFFFF"/>
                </a:solidFill>
                <a:latin typeface="Arial"/>
                <a:cs typeface="Arial"/>
              </a:rPr>
              <a:t>$1,406</a:t>
            </a:r>
          </a:p>
        </p:txBody>
      </p:sp>
      <p:graphicFrame>
        <p:nvGraphicFramePr>
          <p:cNvPr id="107" name="Chart 106">
            <a:extLst>
              <a:ext uri="{FF2B5EF4-FFF2-40B4-BE49-F238E27FC236}">
                <a16:creationId xmlns:a16="http://schemas.microsoft.com/office/drawing/2014/main" id="{9A362C34-1591-28A7-3993-595CF3D26832}"/>
              </a:ext>
            </a:extLst>
          </p:cNvPr>
          <p:cNvGraphicFramePr>
            <a:graphicFrameLocks/>
          </p:cNvGraphicFramePr>
          <p:nvPr>
            <p:extLst>
              <p:ext uri="{D42A27DB-BD31-4B8C-83A1-F6EECF244321}">
                <p14:modId xmlns:p14="http://schemas.microsoft.com/office/powerpoint/2010/main" val="762461034"/>
              </p:ext>
            </p:extLst>
          </p:nvPr>
        </p:nvGraphicFramePr>
        <p:xfrm>
          <a:off x="533399" y="1524000"/>
          <a:ext cx="7893879" cy="4832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42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 y="-4572"/>
            <a:ext cx="9141460" cy="1010919"/>
            <a:chOff x="-4572" y="-4572"/>
            <a:chExt cx="9141460" cy="1010919"/>
          </a:xfrm>
          <a:solidFill>
            <a:srgbClr val="0070C0"/>
          </a:solidFill>
        </p:grpSpPr>
        <p:sp>
          <p:nvSpPr>
            <p:cNvPr id="3" name="object 3"/>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4" name="object 4"/>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5" name="object 5"/>
            <p:cNvPicPr/>
            <p:nvPr/>
          </p:nvPicPr>
          <p:blipFill>
            <a:blip r:embed="rId2" cstate="print"/>
            <a:stretch>
              <a:fillRect/>
            </a:stretch>
          </p:blipFill>
          <p:spPr>
            <a:xfrm>
              <a:off x="312420" y="188976"/>
              <a:ext cx="2438399" cy="510539"/>
            </a:xfrm>
            <a:prstGeom prst="rect">
              <a:avLst/>
            </a:prstGeom>
            <a:grpFill/>
          </p:spPr>
        </p:pic>
      </p:grpSp>
      <p:sp>
        <p:nvSpPr>
          <p:cNvPr id="6" name="object 6"/>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graphicFrame>
        <p:nvGraphicFramePr>
          <p:cNvPr id="12" name="object 4" descr="A table that compares fees based on their description.">
            <a:extLst>
              <a:ext uri="{FF2B5EF4-FFF2-40B4-BE49-F238E27FC236}">
                <a16:creationId xmlns:a16="http://schemas.microsoft.com/office/drawing/2014/main" id="{D69C0497-B549-4DA3-74CB-2CD41A46895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7865220"/>
              </p:ext>
            </p:extLst>
          </p:nvPr>
        </p:nvGraphicFramePr>
        <p:xfrm>
          <a:off x="914400" y="2286000"/>
          <a:ext cx="7746165" cy="2750820"/>
        </p:xfrm>
        <a:graphic>
          <a:graphicData uri="http://schemas.openxmlformats.org/drawingml/2006/table">
            <a:tbl>
              <a:tblPr firstRow="1" bandRow="1">
                <a:tableStyleId>{2D5ABB26-0587-4C30-8999-92F81FD0307C}</a:tableStyleId>
              </a:tblPr>
              <a:tblGrid>
                <a:gridCol w="3276600">
                  <a:extLst>
                    <a:ext uri="{9D8B030D-6E8A-4147-A177-3AD203B41FA5}">
                      <a16:colId xmlns:a16="http://schemas.microsoft.com/office/drawing/2014/main" val="20000"/>
                    </a:ext>
                  </a:extLst>
                </a:gridCol>
                <a:gridCol w="1096611">
                  <a:extLst>
                    <a:ext uri="{9D8B030D-6E8A-4147-A177-3AD203B41FA5}">
                      <a16:colId xmlns:a16="http://schemas.microsoft.com/office/drawing/2014/main" val="20001"/>
                    </a:ext>
                  </a:extLst>
                </a:gridCol>
                <a:gridCol w="3372954">
                  <a:extLst>
                    <a:ext uri="{9D8B030D-6E8A-4147-A177-3AD203B41FA5}">
                      <a16:colId xmlns:a16="http://schemas.microsoft.com/office/drawing/2014/main" val="20002"/>
                    </a:ext>
                  </a:extLst>
                </a:gridCol>
              </a:tblGrid>
              <a:tr h="287020">
                <a:tc>
                  <a:txBody>
                    <a:bodyPr/>
                    <a:lstStyle/>
                    <a:p>
                      <a:pPr marL="57785" algn="ctr">
                        <a:lnSpc>
                          <a:spcPct val="100000"/>
                        </a:lnSpc>
                        <a:spcBef>
                          <a:spcPts val="305"/>
                        </a:spcBef>
                      </a:pPr>
                      <a:r>
                        <a:rPr lang="es-MX" sz="1400" noProof="0" dirty="0">
                          <a:latin typeface="Arial" panose="020B0604020202020204" pitchFamily="34" charset="0"/>
                          <a:cs typeface="Arial"/>
                        </a:rPr>
                        <a:t>Descripción de la tarifa</a:t>
                      </a:r>
                    </a:p>
                  </a:txBody>
                  <a:tcPr marL="0" marR="0" marT="3873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05"/>
                        </a:spcBef>
                      </a:pPr>
                      <a:r>
                        <a:rPr lang="es-MX" sz="1400" noProof="0" dirty="0">
                          <a:latin typeface="Arial" panose="020B0604020202020204" pitchFamily="34" charset="0"/>
                          <a:cs typeface="Arial"/>
                        </a:rPr>
                        <a:t>Actualidad</a:t>
                      </a:r>
                    </a:p>
                  </a:txBody>
                  <a:tcPr marL="0" marR="0"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05"/>
                        </a:spcBef>
                      </a:pPr>
                      <a:r>
                        <a:rPr lang="es-MX" sz="1400" noProof="0" dirty="0">
                          <a:latin typeface="Arial" panose="020B0604020202020204" pitchFamily="34" charset="0"/>
                          <a:cs typeface="Arial"/>
                        </a:rPr>
                        <a:t>Con efecto a partir del 1 de julio de 2026</a:t>
                      </a:r>
                    </a:p>
                  </a:txBody>
                  <a:tcPr marL="0" marR="0" marT="3873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324013459"/>
                  </a:ext>
                </a:extLst>
              </a:tr>
              <a:tr h="277612">
                <a:tc>
                  <a:txBody>
                    <a:bodyPr/>
                    <a:lstStyle/>
                    <a:p>
                      <a:pPr marL="57785">
                        <a:lnSpc>
                          <a:spcPct val="100000"/>
                        </a:lnSpc>
                        <a:spcBef>
                          <a:spcPts val="305"/>
                        </a:spcBef>
                      </a:pPr>
                      <a:r>
                        <a:rPr lang="es-MX" sz="1400" noProof="0" dirty="0">
                          <a:latin typeface="Arial" panose="020B0604020202020204" pitchFamily="34" charset="0"/>
                          <a:cs typeface="Arial"/>
                        </a:rPr>
                        <a:t>Mercado minorista &lt; 6,000 pies cuadrados</a:t>
                      </a:r>
                      <a:r>
                        <a:rPr lang="es-MX" sz="1400" spc="-25" noProof="0" dirty="0">
                          <a:latin typeface="Arial" panose="020B0604020202020204" pitchFamily="34" charset="0"/>
                          <a:cs typeface="Arial"/>
                        </a:rPr>
                        <a:t>.</a:t>
                      </a:r>
                      <a:endParaRPr lang="es-MX" sz="1400" noProof="0" dirty="0">
                        <a:latin typeface="Arial" panose="020B0604020202020204" pitchFamily="34" charset="0"/>
                        <a:cs typeface="Arial"/>
                      </a:endParaRPr>
                    </a:p>
                  </a:txBody>
                  <a:tcPr marL="0" marR="0" marT="3873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0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a:t>
                      </a:r>
                      <a:r>
                        <a:rPr lang="es-MX" sz="1400" spc="-25" noProof="0" dirty="0">
                          <a:latin typeface="Arial" panose="020B0604020202020204" pitchFamily="34" charset="0"/>
                          <a:cs typeface="Arial"/>
                        </a:rPr>
                        <a:t>634</a:t>
                      </a:r>
                      <a:endParaRPr lang="es-MX" sz="1400" noProof="0" dirty="0">
                        <a:latin typeface="Arial" panose="020B0604020202020204" pitchFamily="34" charset="0"/>
                        <a:cs typeface="Arial"/>
                      </a:endParaRPr>
                    </a:p>
                  </a:txBody>
                  <a:tcPr marL="0" marR="0" marT="387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0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a:t>
                      </a:r>
                      <a:r>
                        <a:rPr lang="es-MX" sz="1400" spc="-25" noProof="0" dirty="0">
                          <a:latin typeface="Arial" panose="020B0604020202020204" pitchFamily="34" charset="0"/>
                          <a:cs typeface="Arial"/>
                        </a:rPr>
                        <a:t>652</a:t>
                      </a:r>
                      <a:endParaRPr lang="es-MX" sz="1400" noProof="0" dirty="0">
                        <a:latin typeface="Arial" panose="020B0604020202020204" pitchFamily="34" charset="0"/>
                        <a:cs typeface="Arial"/>
                      </a:endParaRPr>
                    </a:p>
                  </a:txBody>
                  <a:tcPr marL="0" marR="0" marT="38735"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1"/>
                  </a:ext>
                </a:extLst>
              </a:tr>
              <a:tr h="304800">
                <a:tc>
                  <a:txBody>
                    <a:bodyPr/>
                    <a:lstStyle/>
                    <a:p>
                      <a:pPr marL="58419">
                        <a:lnSpc>
                          <a:spcPct val="100000"/>
                        </a:lnSpc>
                        <a:spcBef>
                          <a:spcPts val="375"/>
                        </a:spcBef>
                      </a:pPr>
                      <a:r>
                        <a:rPr lang="es-MX" sz="1400" noProof="0" dirty="0">
                          <a:latin typeface="Arial" panose="020B0604020202020204" pitchFamily="34" charset="0"/>
                          <a:cs typeface="Arial"/>
                        </a:rPr>
                        <a:t>El mercado minorista &gt; 15,000 pies cuadrados.</a:t>
                      </a:r>
                    </a:p>
                  </a:txBody>
                  <a:tcPr marL="0" marR="0" marT="4762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marL="46355" algn="ctr">
                        <a:lnSpc>
                          <a:spcPct val="100000"/>
                        </a:lnSpc>
                        <a:spcBef>
                          <a:spcPts val="375"/>
                        </a:spcBef>
                      </a:pPr>
                      <a:r>
                        <a:rPr lang="es-MX" sz="1400" noProof="0" dirty="0">
                          <a:latin typeface="Arial" panose="020B0604020202020204" pitchFamily="34" charset="0"/>
                          <a:cs typeface="Arial"/>
                        </a:rPr>
                        <a:t>$ 1,189</a:t>
                      </a:r>
                    </a:p>
                  </a:txBody>
                  <a:tcPr marL="0" marR="0"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$ 1,223</a:t>
                      </a:r>
                    </a:p>
                  </a:txBody>
                  <a:tcPr marL="0" marR="0" marT="40005"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74943228"/>
                  </a:ext>
                </a:extLst>
              </a:tr>
              <a:tr h="304800">
                <a:tc>
                  <a:txBody>
                    <a:bodyPr/>
                    <a:lstStyle/>
                    <a:p>
                      <a:pPr marL="58419">
                        <a:lnSpc>
                          <a:spcPct val="100000"/>
                        </a:lnSpc>
                        <a:spcBef>
                          <a:spcPts val="375"/>
                        </a:spcBef>
                      </a:pPr>
                      <a:r>
                        <a:rPr lang="es-MX" sz="1400" noProof="0" dirty="0">
                          <a:latin typeface="Arial" panose="020B0604020202020204" pitchFamily="34" charset="0"/>
                          <a:cs typeface="Arial"/>
                        </a:rPr>
                        <a:t>Restaurante con bar</a:t>
                      </a:r>
                    </a:p>
                  </a:txBody>
                  <a:tcPr marL="0" marR="0" marT="476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46355" algn="ctr">
                        <a:lnSpc>
                          <a:spcPct val="100000"/>
                        </a:lnSpc>
                        <a:spcBef>
                          <a:spcPts val="37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1,907</a:t>
                      </a:r>
                      <a:endParaRPr lang="es-MX" sz="1400" noProof="0" dirty="0">
                        <a:latin typeface="Arial" panose="020B0604020202020204" pitchFamily="34" charset="0"/>
                        <a:cs typeface="Arial"/>
                      </a:endParaRPr>
                    </a:p>
                  </a:txBody>
                  <a:tcPr marL="0" marR="0" marT="476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1,962</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2"/>
                  </a:ext>
                </a:extLst>
              </a:tr>
              <a:tr h="304800">
                <a:tc>
                  <a:txBody>
                    <a:bodyPr/>
                    <a:lstStyle/>
                    <a:p>
                      <a:pPr marL="91440">
                        <a:lnSpc>
                          <a:spcPct val="100000"/>
                        </a:lnSpc>
                        <a:spcBef>
                          <a:spcPts val="315"/>
                        </a:spcBef>
                      </a:pPr>
                      <a:r>
                        <a:rPr lang="es-MX" sz="1400" spc="-10" noProof="0" dirty="0">
                          <a:latin typeface="Arial" panose="020B0604020202020204" pitchFamily="34" charset="0"/>
                          <a:cs typeface="Arial"/>
                        </a:rPr>
                        <a:t>Restaurante</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1,507</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1,551</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3"/>
                  </a:ext>
                </a:extLst>
              </a:tr>
              <a:tr h="304800">
                <a:tc>
                  <a:txBody>
                    <a:bodyPr/>
                    <a:lstStyle/>
                    <a:p>
                      <a:pPr marL="91440">
                        <a:lnSpc>
                          <a:spcPct val="100000"/>
                        </a:lnSpc>
                        <a:spcBef>
                          <a:spcPts val="315"/>
                        </a:spcBef>
                      </a:pPr>
                      <a:r>
                        <a:rPr lang="es-MX" sz="1400" noProof="0" dirty="0">
                          <a:latin typeface="Arial" panose="020B0604020202020204" pitchFamily="34" charset="0"/>
                          <a:cs typeface="Arial"/>
                        </a:rPr>
                        <a:t>Preparación de alimentos</a:t>
                      </a: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1,117</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1,151</a:t>
                      </a:r>
                      <a:endParaRPr lang="es-MX" sz="1400" noProof="0" dirty="0">
                        <a:latin typeface="Arial" panose="020B0604020202020204" pitchFamily="34" charset="0"/>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4"/>
                  </a:ext>
                </a:extLst>
              </a:tr>
              <a:tr h="304800">
                <a:tc>
                  <a:txBody>
                    <a:bodyPr/>
                    <a:lstStyle/>
                    <a:p>
                      <a:pPr marL="91440">
                        <a:lnSpc>
                          <a:spcPct val="100000"/>
                        </a:lnSpc>
                        <a:spcBef>
                          <a:spcPts val="315"/>
                        </a:spcBef>
                      </a:pPr>
                      <a:r>
                        <a:rPr lang="es-MX" sz="1400" noProof="0" dirty="0">
                          <a:latin typeface="Arial" panose="020B0604020202020204" pitchFamily="34" charset="0"/>
                          <a:cs typeface="Arial"/>
                        </a:rPr>
                        <a:t>Instalación Móvil de Alimentación CAT D</a:t>
                      </a:r>
                    </a:p>
                  </a:txBody>
                  <a:tcPr marL="0" marR="0" marT="4000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a:t>
                      </a:r>
                      <a:r>
                        <a:rPr lang="es-MX" sz="1400" spc="-25" noProof="0" dirty="0">
                          <a:latin typeface="Arial" panose="020B0604020202020204" pitchFamily="34" charset="0"/>
                          <a:cs typeface="Arial"/>
                        </a:rPr>
                        <a:t>789</a:t>
                      </a:r>
                      <a:endParaRPr lang="es-MX" sz="1400" noProof="0" dirty="0">
                        <a:latin typeface="Arial" panose="020B0604020202020204" pitchFamily="34" charset="0"/>
                        <a:cs typeface="Arial"/>
                      </a:endParaRPr>
                    </a:p>
                  </a:txBody>
                  <a:tcPr marL="0" marR="0" marT="40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a:t>
                      </a:r>
                      <a:r>
                        <a:rPr lang="es-MX" sz="1400" spc="-10" noProof="0" dirty="0">
                          <a:latin typeface="Arial" panose="020B0604020202020204" pitchFamily="34" charset="0"/>
                          <a:cs typeface="Arial"/>
                        </a:rPr>
                        <a:t> </a:t>
                      </a:r>
                      <a:r>
                        <a:rPr lang="es-MX" sz="1400" spc="-25" noProof="0" dirty="0">
                          <a:latin typeface="Arial" panose="020B0604020202020204" pitchFamily="34" charset="0"/>
                          <a:cs typeface="Arial"/>
                        </a:rPr>
                        <a:t>812</a:t>
                      </a:r>
                      <a:endParaRPr lang="es-MX" sz="1400" noProof="0" dirty="0">
                        <a:latin typeface="Arial" panose="020B0604020202020204" pitchFamily="34" charset="0"/>
                        <a:cs typeface="Arial"/>
                      </a:endParaRPr>
                    </a:p>
                  </a:txBody>
                  <a:tcPr marL="0" marR="0" marT="4000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304800">
                <a:tc>
                  <a:txBody>
                    <a:bodyPr/>
                    <a:lstStyle/>
                    <a:p>
                      <a:pPr marL="91440">
                        <a:lnSpc>
                          <a:spcPct val="100000"/>
                        </a:lnSpc>
                        <a:spcBef>
                          <a:spcPts val="315"/>
                        </a:spcBef>
                      </a:pPr>
                      <a:r>
                        <a:rPr lang="es-MX" sz="1400" noProof="0" dirty="0">
                          <a:latin typeface="Arial" panose="020B0604020202020204" pitchFamily="34" charset="0"/>
                          <a:cs typeface="Arial"/>
                        </a:rPr>
                        <a:t>Instalación benéfica de alimentación</a:t>
                      </a:r>
                    </a:p>
                  </a:txBody>
                  <a:tcPr marL="0" marR="0" marT="4000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$ 703</a:t>
                      </a:r>
                    </a:p>
                  </a:txBody>
                  <a:tcPr marL="0" marR="0" marT="400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chemeClr val="bg1"/>
                    </a:solidFill>
                  </a:tcPr>
                </a:tc>
                <a:tc>
                  <a:txBody>
                    <a:bodyPr/>
                    <a:lstStyle/>
                    <a:p>
                      <a:pPr algn="ctr">
                        <a:lnSpc>
                          <a:spcPct val="100000"/>
                        </a:lnSpc>
                        <a:spcBef>
                          <a:spcPts val="315"/>
                        </a:spcBef>
                      </a:pPr>
                      <a:r>
                        <a:rPr lang="es-MX" sz="1400" noProof="0" dirty="0">
                          <a:latin typeface="Arial" panose="020B0604020202020204" pitchFamily="34" charset="0"/>
                          <a:cs typeface="Arial"/>
                        </a:rPr>
                        <a:t>$ 723</a:t>
                      </a:r>
                    </a:p>
                  </a:txBody>
                  <a:tcPr marL="0" marR="0" marT="4000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chemeClr val="accent2">
                        <a:lumMod val="40000"/>
                        <a:lumOff val="60000"/>
                      </a:schemeClr>
                    </a:solidFill>
                  </a:tcPr>
                </a:tc>
                <a:extLst>
                  <a:ext uri="{0D108BD9-81ED-4DB2-BD59-A6C34878D82A}">
                    <a16:rowId xmlns:a16="http://schemas.microsoft.com/office/drawing/2014/main" val="2194376104"/>
                  </a:ext>
                </a:extLst>
              </a:tr>
            </a:tbl>
          </a:graphicData>
        </a:graphic>
      </p:graphicFrame>
      <p:sp>
        <p:nvSpPr>
          <p:cNvPr id="7" name="TextBox 6">
            <a:extLst>
              <a:ext uri="{FF2B5EF4-FFF2-40B4-BE49-F238E27FC236}">
                <a16:creationId xmlns:a16="http://schemas.microsoft.com/office/drawing/2014/main" id="{82770964-7171-C118-03EB-ADCC8070993E}"/>
              </a:ext>
            </a:extLst>
          </p:cNvPr>
          <p:cNvSpPr txBox="1"/>
          <p:nvPr/>
        </p:nvSpPr>
        <p:spPr>
          <a:xfrm>
            <a:off x="2332825" y="1482826"/>
            <a:ext cx="4466283" cy="461665"/>
          </a:xfrm>
          <a:prstGeom prst="rect">
            <a:avLst/>
          </a:prstGeom>
          <a:noFill/>
        </p:spPr>
        <p:txBody>
          <a:bodyPr wrap="square" rtlCol="0">
            <a:spAutoFit/>
          </a:bodyPr>
          <a:lstStyle/>
          <a:p>
            <a:pPr algn="ctr"/>
            <a:r>
              <a:rPr lang="es-MX" sz="2400" b="1" u="sng" noProof="0" dirty="0">
                <a:latin typeface="Arial" panose="020B0604020202020204" pitchFamily="34" charset="0"/>
              </a:rPr>
              <a:t>Cuadro propuesto de tarifas</a:t>
            </a:r>
          </a:p>
        </p:txBody>
      </p:sp>
      <p:sp>
        <p:nvSpPr>
          <p:cNvPr id="8" name="TextBox 7">
            <a:extLst>
              <a:ext uri="{FF2B5EF4-FFF2-40B4-BE49-F238E27FC236}">
                <a16:creationId xmlns:a16="http://schemas.microsoft.com/office/drawing/2014/main" id="{E0A64F77-D417-5478-2708-CBA1AA12730E}"/>
              </a:ext>
            </a:extLst>
          </p:cNvPr>
          <p:cNvSpPr txBox="1"/>
          <p:nvPr/>
        </p:nvSpPr>
        <p:spPr>
          <a:xfrm>
            <a:off x="403480" y="6013805"/>
            <a:ext cx="85318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1200" noProof="0" dirty="0">
                <a:latin typeface="Arial" panose="020B0604020202020204" pitchFamily="34" charset="0"/>
              </a:rPr>
              <a:t>* Las comisiones se ajustan en función del Índice de Precios al Consumidor Occidental de EE. UU., que está en un 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AE2A-F2AB-4713-EC68-96255A6449DF}"/>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4E2D978D-8FF7-0BE1-FBDA-4780E6E5A74B}"/>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D67B8FDF-ACFE-4465-BCD4-C79AB659D55E}"/>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6" name="object 6">
              <a:extLst>
                <a:ext uri="{FF2B5EF4-FFF2-40B4-BE49-F238E27FC236}">
                  <a16:creationId xmlns:a16="http://schemas.microsoft.com/office/drawing/2014/main" id="{E824912E-6CAE-44EA-33DF-BBA328613F61}"/>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7" name="object 7">
              <a:extLst>
                <a:ext uri="{FF2B5EF4-FFF2-40B4-BE49-F238E27FC236}">
                  <a16:creationId xmlns:a16="http://schemas.microsoft.com/office/drawing/2014/main" id="{E99BF4AC-3115-22A3-7E57-7DE4AEEC2736}"/>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89E23F6D-D1EF-4164-9817-19622DFAF7CE}"/>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2" name="object 8">
            <a:extLst>
              <a:ext uri="{FF2B5EF4-FFF2-40B4-BE49-F238E27FC236}">
                <a16:creationId xmlns:a16="http://schemas.microsoft.com/office/drawing/2014/main" id="{607319F2-FE98-99F7-27F5-8D9B59D582CE}"/>
              </a:ext>
            </a:extLst>
          </p:cNvPr>
          <p:cNvSpPr txBox="1">
            <a:spLocks noGrp="1"/>
          </p:cNvSpPr>
          <p:nvPr>
            <p:ph type="title" idx="4294967295"/>
          </p:nvPr>
        </p:nvSpPr>
        <p:spPr>
          <a:xfrm>
            <a:off x="990600" y="3214756"/>
            <a:ext cx="7287192" cy="480260"/>
          </a:xfrm>
          <a:prstGeom prst="rect">
            <a:avLst/>
          </a:prstGeom>
          <a:noFill/>
          <a:ln>
            <a:noFill/>
            <a:prstDash/>
          </a:ln>
          <a:effectLst/>
        </p:spPr>
        <p:txBody>
          <a:bodyPr rot="0" spcFirstLastPara="0" vertOverflow="overflow" horzOverflow="overflow" vert="horz" wrap="square" lIns="0" tIns="109855" rIns="0" bIns="0" numCol="1" spcCol="0" rtlCol="0" fromWordArt="0" anchor="t" anchorCtr="0" forceAA="0" compatLnSpc="1">
            <a:prstTxWarp prst="textNoShape">
              <a:avLst/>
            </a:prstTxWarp>
            <a:spAutoFit/>
          </a:bodyPr>
          <a:lstStyle/>
          <a:p>
            <a:pPr marL="3810" lvl="0" defTabSz="457200">
              <a:lnSpc>
                <a:spcPct val="100000"/>
              </a:lnSpc>
              <a:spcBef>
                <a:spcPts val="860"/>
              </a:spcBef>
              <a:defRPr/>
            </a:pPr>
            <a:r>
              <a:rPr lang="es-MX" sz="2400" spc="0" noProof="0" dirty="0">
                <a:solidFill>
                  <a:schemeClr val="tx1"/>
                </a:solidFill>
                <a:latin typeface="Arial" panose="020B0604020202020204" pitchFamily="34" charset="0"/>
                <a:ea typeface="+mn-ea"/>
                <a:cs typeface="Arial"/>
              </a:rPr>
              <a:t>Visita nuestra página web en EMD.saccounty.gov</a:t>
            </a:r>
            <a:endParaRPr kumimoji="0" lang="es-MX"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endParaRPr>
          </a:p>
        </p:txBody>
      </p:sp>
      <p:pic>
        <p:nvPicPr>
          <p:cNvPr id="3" name="Picture 4" descr="Environmental Health | Mariposa County, CA - Official Website">
            <a:extLst>
              <a:ext uri="{FF2B5EF4-FFF2-40B4-BE49-F238E27FC236}">
                <a16:creationId xmlns:a16="http://schemas.microsoft.com/office/drawing/2014/main" id="{7A628494-4E55-4E43-23FB-ECA6C100C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267" y="4113702"/>
            <a:ext cx="2089467" cy="20894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C3FEEA-6079-2E0D-5F3E-5AA0DF3DB896}"/>
              </a:ext>
            </a:extLst>
          </p:cNvPr>
          <p:cNvSpPr txBox="1"/>
          <p:nvPr/>
        </p:nvSpPr>
        <p:spPr>
          <a:xfrm>
            <a:off x="3297079" y="1598033"/>
            <a:ext cx="2549843" cy="584775"/>
          </a:xfrm>
          <a:prstGeom prst="rect">
            <a:avLst/>
          </a:prstGeom>
          <a:noFill/>
        </p:spPr>
        <p:txBody>
          <a:bodyPr wrap="square" rtlCol="0">
            <a:spAutoFit/>
          </a:bodyPr>
          <a:lstStyle/>
          <a:p>
            <a:r>
              <a:rPr lang="es-MX" sz="3200" noProof="0" dirty="0">
                <a:latin typeface="Arial" panose="020B0604020202020204" pitchFamily="34" charset="0"/>
              </a:rPr>
              <a:t>¿Preguntas?</a:t>
            </a:r>
          </a:p>
        </p:txBody>
      </p:sp>
      <p:sp>
        <p:nvSpPr>
          <p:cNvPr id="10" name="TextBox 9">
            <a:extLst>
              <a:ext uri="{FF2B5EF4-FFF2-40B4-BE49-F238E27FC236}">
                <a16:creationId xmlns:a16="http://schemas.microsoft.com/office/drawing/2014/main" id="{25AB09E6-6F90-429E-A903-727115C41D5F}"/>
              </a:ext>
            </a:extLst>
          </p:cNvPr>
          <p:cNvSpPr txBox="1"/>
          <p:nvPr/>
        </p:nvSpPr>
        <p:spPr>
          <a:xfrm>
            <a:off x="1328454" y="2416454"/>
            <a:ext cx="6487092" cy="646331"/>
          </a:xfrm>
          <a:prstGeom prst="rect">
            <a:avLst/>
          </a:prstGeom>
          <a:noFill/>
        </p:spPr>
        <p:txBody>
          <a:bodyPr wrap="square" rtlCol="0">
            <a:spAutoFit/>
          </a:bodyPr>
          <a:lstStyle/>
          <a:p>
            <a:pPr algn="ctr"/>
            <a:r>
              <a:rPr lang="es-MX" noProof="0" dirty="0">
                <a:latin typeface="Arial" panose="020B0604020202020204" pitchFamily="34" charset="0"/>
              </a:rPr>
              <a:t>Erica Uriarte, Environmental </a:t>
            </a:r>
            <a:r>
              <a:rPr lang="es-MX" noProof="0" dirty="0" err="1">
                <a:latin typeface="Arial" panose="020B0604020202020204" pitchFamily="34" charset="0"/>
              </a:rPr>
              <a:t>Health</a:t>
            </a:r>
            <a:r>
              <a:rPr lang="es-MX" noProof="0" dirty="0">
                <a:latin typeface="Arial" panose="020B0604020202020204" pitchFamily="34" charset="0"/>
              </a:rPr>
              <a:t> Supervisor</a:t>
            </a:r>
          </a:p>
          <a:p>
            <a:pPr algn="ctr"/>
            <a:r>
              <a:rPr lang="es-MX" noProof="0" dirty="0">
                <a:latin typeface="Arial" panose="020B0604020202020204" pitchFamily="34" charset="0"/>
              </a:rPr>
              <a:t>Mark Barcellos, Environmental </a:t>
            </a:r>
            <a:r>
              <a:rPr lang="es-MX" noProof="0" dirty="0" err="1">
                <a:latin typeface="Arial" panose="020B0604020202020204" pitchFamily="34" charset="0"/>
              </a:rPr>
              <a:t>Health</a:t>
            </a:r>
            <a:r>
              <a:rPr lang="es-MX" noProof="0" dirty="0">
                <a:latin typeface="Arial" panose="020B0604020202020204" pitchFamily="34" charset="0"/>
              </a:rPr>
              <a:t> </a:t>
            </a:r>
            <a:r>
              <a:rPr lang="es-MX" noProof="0" dirty="0" err="1">
                <a:latin typeface="Arial" panose="020B0604020202020204" pitchFamily="34" charset="0"/>
              </a:rPr>
              <a:t>Deputy</a:t>
            </a:r>
            <a:r>
              <a:rPr lang="es-MX" noProof="0" dirty="0">
                <a:latin typeface="Arial" panose="020B0604020202020204" pitchFamily="34" charset="0"/>
              </a:rPr>
              <a:t> </a:t>
            </a:r>
            <a:r>
              <a:rPr lang="es-MX" noProof="0" dirty="0" err="1">
                <a:latin typeface="Arial" panose="020B0604020202020204" pitchFamily="34" charset="0"/>
              </a:rPr>
              <a:t>Division</a:t>
            </a:r>
            <a:r>
              <a:rPr lang="es-MX" noProof="0" dirty="0">
                <a:latin typeface="Arial" panose="020B0604020202020204" pitchFamily="34" charset="0"/>
              </a:rPr>
              <a:t> </a:t>
            </a:r>
            <a:r>
              <a:rPr lang="es-MX" noProof="0" dirty="0" err="1">
                <a:latin typeface="Arial" panose="020B0604020202020204" pitchFamily="34" charset="0"/>
              </a:rPr>
              <a:t>Chief</a:t>
            </a:r>
            <a:endParaRPr lang="es-MX" noProof="0" dirty="0">
              <a:latin typeface="Arial" panose="020B0604020202020204" pitchFamily="34" charset="0"/>
            </a:endParaRPr>
          </a:p>
        </p:txBody>
      </p:sp>
    </p:spTree>
    <p:extLst>
      <p:ext uri="{BB962C8B-B14F-4D97-AF65-F5344CB8AC3E}">
        <p14:creationId xmlns:p14="http://schemas.microsoft.com/office/powerpoint/2010/main" val="107261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3299" y="93027"/>
            <a:ext cx="1607820" cy="199390"/>
          </a:xfrm>
          <a:prstGeom prst="rect">
            <a:avLst/>
          </a:prstGeom>
        </p:spPr>
        <p:txBody>
          <a:bodyPr vert="horz" wrap="square" lIns="0" tIns="0" rIns="0" bIns="0" rtlCol="0">
            <a:spAutoFit/>
          </a:bodyPr>
          <a:lstStyle/>
          <a:p>
            <a:pPr>
              <a:lnSpc>
                <a:spcPts val="1550"/>
              </a:lnSpc>
            </a:pPr>
            <a:r>
              <a:rPr lang="es-MX" sz="1400" noProof="0" dirty="0" err="1">
                <a:latin typeface="Arial"/>
                <a:cs typeface="Arial"/>
              </a:rPr>
              <a:t>September</a:t>
            </a:r>
            <a:r>
              <a:rPr lang="es-MX" sz="1400" spc="-80" noProof="0" dirty="0">
                <a:latin typeface="Arial"/>
                <a:cs typeface="Arial"/>
              </a:rPr>
              <a:t> </a:t>
            </a:r>
            <a:r>
              <a:rPr lang="es-MX" sz="1400" noProof="0" dirty="0">
                <a:latin typeface="Arial"/>
                <a:cs typeface="Arial"/>
              </a:rPr>
              <a:t>13,</a:t>
            </a:r>
            <a:r>
              <a:rPr lang="es-MX" sz="1400" spc="-35" noProof="0" dirty="0">
                <a:latin typeface="Arial"/>
                <a:cs typeface="Arial"/>
              </a:rPr>
              <a:t> </a:t>
            </a:r>
            <a:r>
              <a:rPr lang="es-MX" sz="1400" spc="-20" noProof="0" dirty="0">
                <a:latin typeface="Arial"/>
                <a:cs typeface="Arial"/>
              </a:rPr>
              <a:t>2016</a:t>
            </a:r>
            <a:endParaRPr lang="es-MX" sz="1400" noProof="0" dirty="0">
              <a:latin typeface="Arial"/>
              <a:cs typeface="Arial"/>
            </a:endParaRPr>
          </a:p>
        </p:txBody>
      </p:sp>
      <p:grpSp>
        <p:nvGrpSpPr>
          <p:cNvPr id="3" name="object 3"/>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a:extLst>
              <a:ext uri="{FF2B5EF4-FFF2-40B4-BE49-F238E27FC236}">
                <a16:creationId xmlns:a16="http://schemas.microsoft.com/office/drawing/2014/main" id="{7EF7589A-0997-820D-4595-9B3DB8BEA72F}"/>
              </a:ext>
            </a:extLst>
          </p:cNvPr>
          <p:cNvSpPr txBox="1">
            <a:spLocks/>
          </p:cNvSpPr>
          <p:nvPr/>
        </p:nvSpPr>
        <p:spPr>
          <a:xfrm>
            <a:off x="76200" y="1001394"/>
            <a:ext cx="2636084" cy="139781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1800" b="0" i="0" u="sng" kern="1200" spc="-60" baseline="0">
                <a:solidFill>
                  <a:schemeClr val="tx1"/>
                </a:solidFill>
                <a:latin typeface="Arial"/>
                <a:ea typeface="+mj-ea"/>
                <a:cs typeface="Arial"/>
              </a:defRPr>
            </a:lvl1pPr>
          </a:lstStyle>
          <a:p>
            <a:pPr marL="12700" marR="5080">
              <a:lnSpc>
                <a:spcPct val="100000"/>
              </a:lnSpc>
              <a:spcBef>
                <a:spcPts val="100"/>
              </a:spcBef>
            </a:pPr>
            <a:r>
              <a:rPr lang="es-MX" sz="3000" u="none" spc="-10" noProof="0" dirty="0">
                <a:solidFill>
                  <a:schemeClr val="bg1"/>
                </a:solidFill>
                <a:latin typeface="Arial" panose="020B0604020202020204" pitchFamily="34" charset="0"/>
                <a:cs typeface="Arial" panose="020B0604020202020204" pitchFamily="34" charset="0"/>
              </a:rPr>
              <a:t>Environmental </a:t>
            </a:r>
            <a:r>
              <a:rPr lang="es-MX" sz="3000" u="none" spc="-10" noProof="0" dirty="0" err="1">
                <a:solidFill>
                  <a:schemeClr val="bg1"/>
                </a:solidFill>
                <a:latin typeface="Arial" panose="020B0604020202020204" pitchFamily="34" charset="0"/>
                <a:cs typeface="Arial" panose="020B0604020202020204" pitchFamily="34" charset="0"/>
              </a:rPr>
              <a:t>Health</a:t>
            </a:r>
            <a:r>
              <a:rPr lang="es-MX" sz="3000" u="none" spc="-10" noProof="0" dirty="0">
                <a:solidFill>
                  <a:schemeClr val="bg1"/>
                </a:solidFill>
                <a:latin typeface="Arial" panose="020B0604020202020204" pitchFamily="34" charset="0"/>
                <a:cs typeface="Arial" panose="020B0604020202020204" pitchFamily="34" charset="0"/>
              </a:rPr>
              <a:t>  </a:t>
            </a:r>
            <a:r>
              <a:rPr lang="es-MX" sz="3000" u="none" spc="-10" noProof="0" dirty="0" err="1">
                <a:solidFill>
                  <a:schemeClr val="bg1"/>
                </a:solidFill>
                <a:latin typeface="Arial" panose="020B0604020202020204" pitchFamily="34" charset="0"/>
                <a:cs typeface="Arial" panose="020B0604020202020204" pitchFamily="34" charset="0"/>
              </a:rPr>
              <a:t>Division</a:t>
            </a:r>
            <a:endParaRPr lang="es-MX" sz="3000" noProof="0" dirty="0">
              <a:solidFill>
                <a:schemeClr val="bg1"/>
              </a:solidFill>
              <a:latin typeface="Arial" panose="020B0604020202020204" pitchFamily="34" charset="0"/>
              <a:cs typeface="Arial" panose="020B0604020202020204" pitchFamily="34" charset="0"/>
            </a:endParaRPr>
          </a:p>
        </p:txBody>
      </p:sp>
      <p:pic>
        <p:nvPicPr>
          <p:cNvPr id="9" name="object 9">
            <a:extLst>
              <a:ext uri="{FF2B5EF4-FFF2-40B4-BE49-F238E27FC236}">
                <a16:creationId xmlns:a16="http://schemas.microsoft.com/office/drawing/2014/main" id="{AD903D92-5630-6A88-C87F-F141DD38C6E7}"/>
              </a:ext>
            </a:extLst>
          </p:cNvPr>
          <p:cNvPicPr/>
          <p:nvPr/>
        </p:nvPicPr>
        <p:blipFill>
          <a:blip r:embed="rId3" cstate="print"/>
          <a:stretch>
            <a:fillRect/>
          </a:stretch>
        </p:blipFill>
        <p:spPr>
          <a:xfrm>
            <a:off x="176237" y="2625422"/>
            <a:ext cx="2383535" cy="2365247"/>
          </a:xfrm>
          <a:prstGeom prst="rect">
            <a:avLst/>
          </a:prstGeom>
        </p:spPr>
      </p:pic>
      <p:sp>
        <p:nvSpPr>
          <p:cNvPr id="10" name="object 13">
            <a:extLst>
              <a:ext uri="{FF2B5EF4-FFF2-40B4-BE49-F238E27FC236}">
                <a16:creationId xmlns:a16="http://schemas.microsoft.com/office/drawing/2014/main" id="{114DDF87-8629-2E7F-7530-2B2B35B4EDD8}"/>
              </a:ext>
            </a:extLst>
          </p:cNvPr>
          <p:cNvSpPr txBox="1"/>
          <p:nvPr/>
        </p:nvSpPr>
        <p:spPr>
          <a:xfrm>
            <a:off x="295338" y="6172264"/>
            <a:ext cx="2735580" cy="259045"/>
          </a:xfrm>
          <a:prstGeom prst="rect">
            <a:avLst/>
          </a:prstGeom>
        </p:spPr>
        <p:txBody>
          <a:bodyPr vert="horz" wrap="square" lIns="0" tIns="12700" rIns="0" bIns="0" rtlCol="0">
            <a:spAutoFit/>
          </a:bodyPr>
          <a:lstStyle/>
          <a:p>
            <a:pPr marL="12700" marR="5080">
              <a:lnSpc>
                <a:spcPct val="100000"/>
              </a:lnSpc>
              <a:spcBef>
                <a:spcPts val="100"/>
              </a:spcBef>
            </a:pPr>
            <a:r>
              <a:rPr lang="es-MX" sz="1600" noProof="0" dirty="0">
                <a:latin typeface="Arial" panose="020B0604020202020204" pitchFamily="34" charset="0"/>
                <a:cs typeface="Arial" panose="020B0604020202020204" pitchFamily="34" charset="0"/>
              </a:rPr>
              <a:t>División de Salud Ambiental</a:t>
            </a:r>
          </a:p>
        </p:txBody>
      </p:sp>
      <p:sp>
        <p:nvSpPr>
          <p:cNvPr id="11" name="object 14">
            <a:extLst>
              <a:ext uri="{FF2B5EF4-FFF2-40B4-BE49-F238E27FC236}">
                <a16:creationId xmlns:a16="http://schemas.microsoft.com/office/drawing/2014/main" id="{6DF084C5-FCC2-33D8-C8C7-3D22E5D71C32}"/>
              </a:ext>
            </a:extLst>
          </p:cNvPr>
          <p:cNvSpPr txBox="1"/>
          <p:nvPr/>
        </p:nvSpPr>
        <p:spPr>
          <a:xfrm>
            <a:off x="2941307" y="1621663"/>
            <a:ext cx="1338580" cy="1038105"/>
          </a:xfrm>
          <a:prstGeom prst="rect">
            <a:avLst/>
          </a:prstGeom>
          <a:solidFill>
            <a:srgbClr val="57D301"/>
          </a:solidFill>
          <a:ln w="25907">
            <a:solidFill>
              <a:srgbClr val="FFFFFF"/>
            </a:solidFill>
          </a:ln>
        </p:spPr>
        <p:txBody>
          <a:bodyPr vert="horz" wrap="square" lIns="0" tIns="189865" rIns="0" bIns="0" rtlCol="0">
            <a:spAutoFit/>
          </a:bodyPr>
          <a:lstStyle/>
          <a:p>
            <a:pPr marL="210820" marR="205104" indent="225425">
              <a:lnSpc>
                <a:spcPts val="1660"/>
              </a:lnSpc>
              <a:spcBef>
                <a:spcPts val="1495"/>
              </a:spcBef>
            </a:pPr>
            <a:r>
              <a:rPr lang="es-MX" sz="1600" spc="-20" noProof="0" dirty="0" err="1">
                <a:solidFill>
                  <a:srgbClr val="001F5F"/>
                </a:solidFill>
                <a:latin typeface="Arial"/>
                <a:cs typeface="Arial"/>
              </a:rPr>
              <a:t>Food</a:t>
            </a:r>
            <a:r>
              <a:rPr lang="es-MX" sz="1600" spc="-20" noProof="0" dirty="0">
                <a:solidFill>
                  <a:srgbClr val="001F5F"/>
                </a:solidFill>
                <a:latin typeface="Arial"/>
                <a:cs typeface="Arial"/>
              </a:rPr>
              <a:t> </a:t>
            </a:r>
            <a:r>
              <a:rPr lang="es-MX" sz="1600" spc="-10" noProof="0" dirty="0" err="1">
                <a:solidFill>
                  <a:srgbClr val="001F5F"/>
                </a:solidFill>
                <a:latin typeface="Arial"/>
                <a:cs typeface="Arial"/>
              </a:rPr>
              <a:t>Protection</a:t>
            </a:r>
            <a:endParaRPr lang="es-MX" sz="1600" spc="-10" noProof="0" dirty="0">
              <a:solidFill>
                <a:srgbClr val="001F5F"/>
              </a:solidFill>
              <a:latin typeface="Arial"/>
              <a:cs typeface="Arial"/>
            </a:endParaRPr>
          </a:p>
          <a:p>
            <a:pPr marL="210820" marR="205104" indent="225425">
              <a:lnSpc>
                <a:spcPts val="1660"/>
              </a:lnSpc>
              <a:spcBef>
                <a:spcPts val="1495"/>
              </a:spcBef>
            </a:pPr>
            <a:endParaRPr lang="es-MX" sz="1600" noProof="0" dirty="0">
              <a:latin typeface="Arial"/>
              <a:cs typeface="Arial"/>
            </a:endParaRPr>
          </a:p>
        </p:txBody>
      </p:sp>
      <p:sp>
        <p:nvSpPr>
          <p:cNvPr id="12" name="object 15">
            <a:extLst>
              <a:ext uri="{FF2B5EF4-FFF2-40B4-BE49-F238E27FC236}">
                <a16:creationId xmlns:a16="http://schemas.microsoft.com/office/drawing/2014/main" id="{DBBA441F-AF88-C7C3-57B3-692412A515E9}"/>
              </a:ext>
            </a:extLst>
          </p:cNvPr>
          <p:cNvSpPr txBox="1"/>
          <p:nvPr/>
        </p:nvSpPr>
        <p:spPr>
          <a:xfrm>
            <a:off x="4427309" y="1617336"/>
            <a:ext cx="1338580" cy="1038105"/>
          </a:xfrm>
          <a:prstGeom prst="rect">
            <a:avLst/>
          </a:prstGeom>
          <a:solidFill>
            <a:srgbClr val="57D301"/>
          </a:solidFill>
          <a:ln w="25907">
            <a:solidFill>
              <a:srgbClr val="FFFFFF"/>
            </a:solidFill>
          </a:ln>
        </p:spPr>
        <p:txBody>
          <a:bodyPr vert="horz" wrap="square" lIns="0" tIns="189865" rIns="0" bIns="0" rtlCol="0">
            <a:spAutoFit/>
          </a:bodyPr>
          <a:lstStyle/>
          <a:p>
            <a:pPr marL="271780" marR="104775" indent="-163195">
              <a:lnSpc>
                <a:spcPts val="1660"/>
              </a:lnSpc>
              <a:spcBef>
                <a:spcPts val="1495"/>
              </a:spcBef>
            </a:pPr>
            <a:r>
              <a:rPr lang="es-MX" sz="1600" noProof="0" dirty="0">
                <a:solidFill>
                  <a:srgbClr val="001F5F"/>
                </a:solidFill>
                <a:latin typeface="Arial"/>
                <a:cs typeface="Arial"/>
              </a:rPr>
              <a:t>Mobile</a:t>
            </a:r>
            <a:r>
              <a:rPr lang="es-MX" sz="1600" spc="-55" noProof="0" dirty="0">
                <a:solidFill>
                  <a:srgbClr val="001F5F"/>
                </a:solidFill>
                <a:latin typeface="Arial"/>
                <a:cs typeface="Arial"/>
              </a:rPr>
              <a:t> </a:t>
            </a:r>
            <a:r>
              <a:rPr lang="es-MX" sz="1600" spc="-20" noProof="0" dirty="0" err="1">
                <a:solidFill>
                  <a:srgbClr val="001F5F"/>
                </a:solidFill>
                <a:latin typeface="Arial"/>
                <a:cs typeface="Arial"/>
              </a:rPr>
              <a:t>Food</a:t>
            </a:r>
            <a:r>
              <a:rPr lang="es-MX" sz="1600" spc="-20" noProof="0" dirty="0">
                <a:solidFill>
                  <a:srgbClr val="001F5F"/>
                </a:solidFill>
                <a:latin typeface="Arial"/>
                <a:cs typeface="Arial"/>
              </a:rPr>
              <a:t> </a:t>
            </a:r>
            <a:r>
              <a:rPr lang="es-MX" sz="1600" spc="-10" noProof="0" dirty="0" err="1">
                <a:solidFill>
                  <a:srgbClr val="001F5F"/>
                </a:solidFill>
                <a:latin typeface="Arial"/>
                <a:cs typeface="Arial"/>
              </a:rPr>
              <a:t>Facilities</a:t>
            </a:r>
            <a:endParaRPr lang="es-MX" sz="1600" spc="-10" noProof="0" dirty="0">
              <a:solidFill>
                <a:srgbClr val="001F5F"/>
              </a:solidFill>
              <a:latin typeface="Arial"/>
              <a:cs typeface="Arial"/>
            </a:endParaRPr>
          </a:p>
          <a:p>
            <a:pPr marL="271780" marR="104775" indent="-163195">
              <a:lnSpc>
                <a:spcPts val="1660"/>
              </a:lnSpc>
              <a:spcBef>
                <a:spcPts val="1495"/>
              </a:spcBef>
            </a:pPr>
            <a:endParaRPr lang="es-MX" sz="1600" noProof="0" dirty="0">
              <a:latin typeface="Arial"/>
              <a:cs typeface="Arial"/>
            </a:endParaRPr>
          </a:p>
        </p:txBody>
      </p:sp>
      <p:sp>
        <p:nvSpPr>
          <p:cNvPr id="13" name="object 16">
            <a:extLst>
              <a:ext uri="{FF2B5EF4-FFF2-40B4-BE49-F238E27FC236}">
                <a16:creationId xmlns:a16="http://schemas.microsoft.com/office/drawing/2014/main" id="{CC7DB62C-F73C-60B8-BDE7-AC1C687B5DED}"/>
              </a:ext>
            </a:extLst>
          </p:cNvPr>
          <p:cNvSpPr txBox="1"/>
          <p:nvPr/>
        </p:nvSpPr>
        <p:spPr>
          <a:xfrm>
            <a:off x="5884152" y="1640848"/>
            <a:ext cx="1338580" cy="1047082"/>
          </a:xfrm>
          <a:prstGeom prst="rect">
            <a:avLst/>
          </a:prstGeom>
          <a:solidFill>
            <a:srgbClr val="57D301"/>
          </a:solidFill>
          <a:ln w="25907">
            <a:solidFill>
              <a:srgbClr val="FFFFFF"/>
            </a:solidFill>
          </a:ln>
        </p:spPr>
        <p:txBody>
          <a:bodyPr vert="horz" wrap="square" lIns="0" tIns="84455" rIns="0" bIns="0" rtlCol="0">
            <a:spAutoFit/>
          </a:bodyPr>
          <a:lstStyle/>
          <a:p>
            <a:pPr marL="280035" marR="273050" indent="-635" algn="ctr">
              <a:lnSpc>
                <a:spcPts val="1660"/>
              </a:lnSpc>
              <a:spcBef>
                <a:spcPts val="665"/>
              </a:spcBef>
            </a:pPr>
            <a:r>
              <a:rPr lang="es-MX" sz="1600" spc="-10" noProof="0" dirty="0">
                <a:solidFill>
                  <a:srgbClr val="001F5F"/>
                </a:solidFill>
                <a:latin typeface="Arial"/>
                <a:cs typeface="Arial"/>
              </a:rPr>
              <a:t>Cottage </a:t>
            </a:r>
            <a:r>
              <a:rPr lang="es-MX" sz="1600" spc="-20" noProof="0" dirty="0" err="1">
                <a:solidFill>
                  <a:srgbClr val="001F5F"/>
                </a:solidFill>
                <a:latin typeface="Arial"/>
                <a:cs typeface="Arial"/>
              </a:rPr>
              <a:t>Food</a:t>
            </a:r>
            <a:r>
              <a:rPr lang="es-MX" sz="1600" spc="-20" noProof="0" dirty="0">
                <a:solidFill>
                  <a:srgbClr val="001F5F"/>
                </a:solidFill>
                <a:latin typeface="Arial"/>
                <a:cs typeface="Arial"/>
              </a:rPr>
              <a:t> </a:t>
            </a:r>
            <a:r>
              <a:rPr lang="es-MX" sz="1600" spc="-10" noProof="0" dirty="0" err="1">
                <a:solidFill>
                  <a:srgbClr val="001F5F"/>
                </a:solidFill>
                <a:latin typeface="Arial"/>
                <a:cs typeface="Arial"/>
              </a:rPr>
              <a:t>Program</a:t>
            </a:r>
            <a:endParaRPr lang="es-MX" sz="1600" spc="-10" noProof="0" dirty="0">
              <a:solidFill>
                <a:srgbClr val="001F5F"/>
              </a:solidFill>
              <a:latin typeface="Arial"/>
              <a:cs typeface="Arial"/>
            </a:endParaRPr>
          </a:p>
          <a:p>
            <a:pPr marL="280035" marR="273050" indent="-635" algn="ctr">
              <a:lnSpc>
                <a:spcPts val="1660"/>
              </a:lnSpc>
              <a:spcBef>
                <a:spcPts val="665"/>
              </a:spcBef>
            </a:pPr>
            <a:endParaRPr lang="es-MX" sz="1600" noProof="0" dirty="0">
              <a:latin typeface="Arial"/>
              <a:cs typeface="Arial"/>
            </a:endParaRPr>
          </a:p>
        </p:txBody>
      </p:sp>
      <p:sp>
        <p:nvSpPr>
          <p:cNvPr id="15" name="object 17">
            <a:extLst>
              <a:ext uri="{FF2B5EF4-FFF2-40B4-BE49-F238E27FC236}">
                <a16:creationId xmlns:a16="http://schemas.microsoft.com/office/drawing/2014/main" id="{F0CE0855-DD20-A416-D3A5-1B8D42E2FA00}"/>
              </a:ext>
            </a:extLst>
          </p:cNvPr>
          <p:cNvSpPr txBox="1"/>
          <p:nvPr/>
        </p:nvSpPr>
        <p:spPr>
          <a:xfrm>
            <a:off x="7370154" y="1645336"/>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15265" marR="114300" indent="-94615">
              <a:lnSpc>
                <a:spcPts val="1660"/>
              </a:lnSpc>
              <a:spcBef>
                <a:spcPts val="1495"/>
              </a:spcBef>
            </a:pPr>
            <a:r>
              <a:rPr lang="es-MX" sz="1600" noProof="0" dirty="0" err="1">
                <a:solidFill>
                  <a:srgbClr val="001F5F"/>
                </a:solidFill>
                <a:latin typeface="Arial"/>
                <a:cs typeface="Arial"/>
              </a:rPr>
              <a:t>Food</a:t>
            </a:r>
            <a:r>
              <a:rPr lang="es-MX" sz="1600" spc="-45" noProof="0" dirty="0">
                <a:solidFill>
                  <a:srgbClr val="001F5F"/>
                </a:solidFill>
                <a:latin typeface="Arial"/>
                <a:cs typeface="Arial"/>
              </a:rPr>
              <a:t> </a:t>
            </a:r>
            <a:r>
              <a:rPr lang="es-MX" sz="1600" spc="-10" noProof="0" dirty="0">
                <a:solidFill>
                  <a:srgbClr val="001F5F"/>
                </a:solidFill>
                <a:latin typeface="Arial"/>
                <a:cs typeface="Arial"/>
              </a:rPr>
              <a:t>Safety </a:t>
            </a:r>
            <a:r>
              <a:rPr lang="es-MX" sz="1600" spc="-10" noProof="0" dirty="0" err="1">
                <a:solidFill>
                  <a:srgbClr val="001F5F"/>
                </a:solidFill>
                <a:latin typeface="Arial"/>
                <a:cs typeface="Arial"/>
              </a:rPr>
              <a:t>Education</a:t>
            </a:r>
            <a:endParaRPr lang="es-MX" sz="1600" spc="-10" noProof="0" dirty="0">
              <a:solidFill>
                <a:srgbClr val="001F5F"/>
              </a:solidFill>
              <a:latin typeface="Arial"/>
              <a:cs typeface="Arial"/>
            </a:endParaRPr>
          </a:p>
          <a:p>
            <a:pPr marL="215265" marR="114300" indent="-94615">
              <a:lnSpc>
                <a:spcPts val="1660"/>
              </a:lnSpc>
              <a:spcBef>
                <a:spcPts val="1495"/>
              </a:spcBef>
            </a:pPr>
            <a:endParaRPr lang="es-MX" sz="1600" noProof="0" dirty="0">
              <a:latin typeface="Arial"/>
              <a:cs typeface="Arial"/>
            </a:endParaRPr>
          </a:p>
        </p:txBody>
      </p:sp>
      <p:sp>
        <p:nvSpPr>
          <p:cNvPr id="16" name="object 18">
            <a:extLst>
              <a:ext uri="{FF2B5EF4-FFF2-40B4-BE49-F238E27FC236}">
                <a16:creationId xmlns:a16="http://schemas.microsoft.com/office/drawing/2014/main" id="{2E847E25-115B-AD2B-8388-A24A0F89B417}"/>
              </a:ext>
            </a:extLst>
          </p:cNvPr>
          <p:cNvSpPr txBox="1"/>
          <p:nvPr/>
        </p:nvSpPr>
        <p:spPr>
          <a:xfrm>
            <a:off x="2963026" y="2874779"/>
            <a:ext cx="1338580" cy="10374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230" rIns="0" bIns="0" rtlCol="0">
            <a:spAutoFit/>
          </a:bodyPr>
          <a:lstStyle/>
          <a:p>
            <a:pPr marL="374015" marR="93345" indent="-276225">
              <a:lnSpc>
                <a:spcPts val="1660"/>
              </a:lnSpc>
              <a:spcBef>
                <a:spcPts val="1490"/>
              </a:spcBef>
            </a:pPr>
            <a:r>
              <a:rPr lang="es-MX" sz="1600" spc="-10" noProof="0" dirty="0" err="1">
                <a:solidFill>
                  <a:srgbClr val="001F5F"/>
                </a:solidFill>
                <a:latin typeface="Arial"/>
                <a:cs typeface="Arial"/>
              </a:rPr>
              <a:t>Recreational</a:t>
            </a:r>
            <a:r>
              <a:rPr lang="es-MX" sz="1600" spc="-10" noProof="0" dirty="0">
                <a:solidFill>
                  <a:srgbClr val="001F5F"/>
                </a:solidFill>
                <a:latin typeface="Arial"/>
                <a:cs typeface="Arial"/>
              </a:rPr>
              <a:t> </a:t>
            </a:r>
            <a:r>
              <a:rPr lang="es-MX" sz="1600" spc="-10" noProof="0" dirty="0" err="1">
                <a:solidFill>
                  <a:srgbClr val="001F5F"/>
                </a:solidFill>
                <a:latin typeface="Arial"/>
                <a:cs typeface="Arial"/>
              </a:rPr>
              <a:t>Health</a:t>
            </a:r>
            <a:endParaRPr lang="es-MX" sz="1600" spc="-10" noProof="0" dirty="0">
              <a:solidFill>
                <a:srgbClr val="001F5F"/>
              </a:solidFill>
              <a:latin typeface="Arial"/>
              <a:cs typeface="Arial"/>
            </a:endParaRPr>
          </a:p>
          <a:p>
            <a:pPr marL="374015" marR="93345" indent="-276225">
              <a:lnSpc>
                <a:spcPts val="1660"/>
              </a:lnSpc>
              <a:spcBef>
                <a:spcPts val="1490"/>
              </a:spcBef>
            </a:pPr>
            <a:endParaRPr lang="es-MX" sz="1600" noProof="0" dirty="0">
              <a:latin typeface="Arial"/>
              <a:cs typeface="Arial"/>
            </a:endParaRPr>
          </a:p>
        </p:txBody>
      </p:sp>
      <p:sp>
        <p:nvSpPr>
          <p:cNvPr id="18" name="object 19">
            <a:extLst>
              <a:ext uri="{FF2B5EF4-FFF2-40B4-BE49-F238E27FC236}">
                <a16:creationId xmlns:a16="http://schemas.microsoft.com/office/drawing/2014/main" id="{A3BA3886-403B-3EBE-E006-1AF7DB0589F3}"/>
              </a:ext>
            </a:extLst>
          </p:cNvPr>
          <p:cNvSpPr txBox="1"/>
          <p:nvPr/>
        </p:nvSpPr>
        <p:spPr>
          <a:xfrm>
            <a:off x="4449685" y="2859031"/>
            <a:ext cx="1338580" cy="10464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83820" rIns="0" bIns="0" rtlCol="0">
            <a:spAutoFit/>
          </a:bodyPr>
          <a:lstStyle/>
          <a:p>
            <a:pPr marL="278765" marR="274320" indent="10160" algn="just">
              <a:lnSpc>
                <a:spcPts val="1660"/>
              </a:lnSpc>
              <a:spcBef>
                <a:spcPts val="660"/>
              </a:spcBef>
            </a:pPr>
            <a:r>
              <a:rPr lang="es-MX" sz="1600" spc="-25" noProof="0" dirty="0" err="1">
                <a:solidFill>
                  <a:srgbClr val="001F5F"/>
                </a:solidFill>
                <a:latin typeface="Arial"/>
                <a:cs typeface="Arial"/>
              </a:rPr>
              <a:t>Tobacco</a:t>
            </a:r>
            <a:r>
              <a:rPr lang="es-MX" sz="1600" spc="-25" noProof="0" dirty="0">
                <a:solidFill>
                  <a:srgbClr val="001F5F"/>
                </a:solidFill>
                <a:latin typeface="Arial"/>
                <a:cs typeface="Arial"/>
              </a:rPr>
              <a:t> </a:t>
            </a:r>
            <a:r>
              <a:rPr lang="es-MX" sz="1600" spc="-10" noProof="0" dirty="0" err="1">
                <a:solidFill>
                  <a:srgbClr val="001F5F"/>
                </a:solidFill>
                <a:latin typeface="Arial"/>
                <a:cs typeface="Arial"/>
              </a:rPr>
              <a:t>Retailer</a:t>
            </a:r>
            <a:r>
              <a:rPr lang="es-MX" sz="1600" spc="-10" noProof="0" dirty="0">
                <a:solidFill>
                  <a:srgbClr val="001F5F"/>
                </a:solidFill>
                <a:latin typeface="Arial"/>
                <a:cs typeface="Arial"/>
              </a:rPr>
              <a:t> </a:t>
            </a:r>
            <a:r>
              <a:rPr lang="es-MX" sz="1600" spc="-10" noProof="0" dirty="0" err="1">
                <a:solidFill>
                  <a:srgbClr val="001F5F"/>
                </a:solidFill>
                <a:latin typeface="Arial"/>
                <a:cs typeface="Arial"/>
              </a:rPr>
              <a:t>Program</a:t>
            </a:r>
            <a:endParaRPr lang="es-MX" sz="1600" spc="-10" noProof="0" dirty="0">
              <a:solidFill>
                <a:srgbClr val="001F5F"/>
              </a:solidFill>
              <a:latin typeface="Arial"/>
              <a:cs typeface="Arial"/>
            </a:endParaRPr>
          </a:p>
          <a:p>
            <a:pPr marL="278765" marR="274320" indent="10160" algn="just">
              <a:lnSpc>
                <a:spcPts val="1660"/>
              </a:lnSpc>
              <a:spcBef>
                <a:spcPts val="660"/>
              </a:spcBef>
            </a:pPr>
            <a:endParaRPr lang="es-MX" sz="1600" noProof="0" dirty="0">
              <a:latin typeface="Arial"/>
              <a:cs typeface="Arial"/>
            </a:endParaRPr>
          </a:p>
        </p:txBody>
      </p:sp>
      <p:sp>
        <p:nvSpPr>
          <p:cNvPr id="19" name="object 20">
            <a:extLst>
              <a:ext uri="{FF2B5EF4-FFF2-40B4-BE49-F238E27FC236}">
                <a16:creationId xmlns:a16="http://schemas.microsoft.com/office/drawing/2014/main" id="{2ED50CF6-9EC9-7DAE-3B99-8D49BD0A9F5C}"/>
              </a:ext>
            </a:extLst>
          </p:cNvPr>
          <p:cNvSpPr txBox="1"/>
          <p:nvPr/>
        </p:nvSpPr>
        <p:spPr>
          <a:xfrm>
            <a:off x="5884152" y="2878037"/>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104775" marR="91440" indent="-6350">
              <a:lnSpc>
                <a:spcPts val="1660"/>
              </a:lnSpc>
              <a:spcBef>
                <a:spcPts val="1485"/>
              </a:spcBef>
            </a:pPr>
            <a:r>
              <a:rPr lang="es-MX" sz="1600" spc="-10" noProof="0" dirty="0" err="1">
                <a:solidFill>
                  <a:srgbClr val="001F5F"/>
                </a:solidFill>
                <a:latin typeface="Arial"/>
                <a:cs typeface="Arial"/>
              </a:rPr>
              <a:t>Construction</a:t>
            </a:r>
            <a:r>
              <a:rPr lang="es-MX" sz="1600" spc="-10" noProof="0" dirty="0">
                <a:solidFill>
                  <a:srgbClr val="001F5F"/>
                </a:solidFill>
                <a:latin typeface="Arial"/>
                <a:cs typeface="Arial"/>
              </a:rPr>
              <a:t> </a:t>
            </a:r>
            <a:r>
              <a:rPr lang="es-MX" sz="1600" noProof="0" dirty="0">
                <a:solidFill>
                  <a:srgbClr val="001F5F"/>
                </a:solidFill>
                <a:latin typeface="Arial"/>
                <a:cs typeface="Arial"/>
              </a:rPr>
              <a:t>Plan</a:t>
            </a:r>
            <a:r>
              <a:rPr lang="es-MX" sz="1600" spc="-40" noProof="0" dirty="0">
                <a:solidFill>
                  <a:srgbClr val="001F5F"/>
                </a:solidFill>
                <a:latin typeface="Arial"/>
                <a:cs typeface="Arial"/>
              </a:rPr>
              <a:t> </a:t>
            </a:r>
            <a:r>
              <a:rPr lang="es-MX" sz="1600" spc="-10" noProof="0" dirty="0" err="1">
                <a:solidFill>
                  <a:srgbClr val="001F5F"/>
                </a:solidFill>
                <a:latin typeface="Arial"/>
                <a:cs typeface="Arial"/>
              </a:rPr>
              <a:t>Review</a:t>
            </a:r>
            <a:endParaRPr lang="es-MX" sz="1600" spc="-10" noProof="0" dirty="0">
              <a:solidFill>
                <a:srgbClr val="001F5F"/>
              </a:solidFill>
              <a:latin typeface="Arial"/>
              <a:cs typeface="Arial"/>
            </a:endParaRPr>
          </a:p>
          <a:p>
            <a:pPr marL="104775" marR="91440" indent="-6350">
              <a:lnSpc>
                <a:spcPts val="1660"/>
              </a:lnSpc>
              <a:spcBef>
                <a:spcPts val="1485"/>
              </a:spcBef>
            </a:pPr>
            <a:endParaRPr lang="es-MX" sz="1600" noProof="0" dirty="0">
              <a:latin typeface="Arial"/>
              <a:cs typeface="Arial"/>
            </a:endParaRPr>
          </a:p>
        </p:txBody>
      </p:sp>
      <p:sp>
        <p:nvSpPr>
          <p:cNvPr id="20" name="object 21">
            <a:extLst>
              <a:ext uri="{FF2B5EF4-FFF2-40B4-BE49-F238E27FC236}">
                <a16:creationId xmlns:a16="http://schemas.microsoft.com/office/drawing/2014/main" id="{F919F864-C99B-1A8F-36DB-17DC01517856}"/>
              </a:ext>
            </a:extLst>
          </p:cNvPr>
          <p:cNvSpPr txBox="1"/>
          <p:nvPr/>
        </p:nvSpPr>
        <p:spPr>
          <a:xfrm>
            <a:off x="7345025" y="2878037"/>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lang="es-MX" sz="1750" noProof="0" dirty="0">
              <a:latin typeface="Times New Roman"/>
              <a:cs typeface="Times New Roman"/>
            </a:endParaRPr>
          </a:p>
          <a:p>
            <a:pPr marL="407670">
              <a:lnSpc>
                <a:spcPct val="100000"/>
              </a:lnSpc>
            </a:pPr>
            <a:r>
              <a:rPr lang="es-MX" sz="1600" spc="-10" noProof="0" dirty="0" err="1">
                <a:solidFill>
                  <a:srgbClr val="001F5F"/>
                </a:solidFill>
                <a:latin typeface="Arial"/>
                <a:cs typeface="Arial"/>
              </a:rPr>
              <a:t>Noise</a:t>
            </a:r>
            <a:endParaRPr lang="es-MX" sz="1600" spc="-10" noProof="0" dirty="0">
              <a:solidFill>
                <a:srgbClr val="001F5F"/>
              </a:solidFill>
              <a:latin typeface="Arial"/>
              <a:cs typeface="Arial"/>
            </a:endParaRPr>
          </a:p>
          <a:p>
            <a:pPr marL="407670">
              <a:lnSpc>
                <a:spcPct val="100000"/>
              </a:lnSpc>
            </a:pPr>
            <a:endParaRPr lang="es-MX" sz="1600" spc="-10" noProof="0" dirty="0">
              <a:solidFill>
                <a:srgbClr val="001F5F"/>
              </a:solidFill>
              <a:highlight>
                <a:srgbClr val="40BAD2"/>
              </a:highlight>
              <a:latin typeface="Arial"/>
              <a:cs typeface="Arial"/>
            </a:endParaRPr>
          </a:p>
          <a:p>
            <a:pPr marL="407670">
              <a:lnSpc>
                <a:spcPct val="100000"/>
              </a:lnSpc>
            </a:pPr>
            <a:endParaRPr lang="es-MX" sz="1600" noProof="0" dirty="0">
              <a:latin typeface="Arial"/>
              <a:cs typeface="Arial"/>
            </a:endParaRPr>
          </a:p>
        </p:txBody>
      </p:sp>
      <p:sp>
        <p:nvSpPr>
          <p:cNvPr id="21" name="object 22">
            <a:extLst>
              <a:ext uri="{FF2B5EF4-FFF2-40B4-BE49-F238E27FC236}">
                <a16:creationId xmlns:a16="http://schemas.microsoft.com/office/drawing/2014/main" id="{8A11049D-1925-A05F-14F3-73FF8A3802E3}"/>
              </a:ext>
            </a:extLst>
          </p:cNvPr>
          <p:cNvSpPr txBox="1"/>
          <p:nvPr/>
        </p:nvSpPr>
        <p:spPr>
          <a:xfrm>
            <a:off x="2921143" y="3970728"/>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94640" marR="212725" indent="-78105">
              <a:lnSpc>
                <a:spcPts val="1660"/>
              </a:lnSpc>
              <a:spcBef>
                <a:spcPts val="1495"/>
              </a:spcBef>
            </a:pPr>
            <a:r>
              <a:rPr lang="es-MX" sz="1600" spc="-10" noProof="0" dirty="0" err="1">
                <a:solidFill>
                  <a:srgbClr val="001F5F"/>
                </a:solidFill>
                <a:latin typeface="Arial"/>
                <a:cs typeface="Arial"/>
              </a:rPr>
              <a:t>Employee</a:t>
            </a:r>
            <a:r>
              <a:rPr lang="es-MX" sz="1600" spc="-10" noProof="0" dirty="0">
                <a:solidFill>
                  <a:srgbClr val="001F5F"/>
                </a:solidFill>
                <a:latin typeface="Arial"/>
                <a:cs typeface="Arial"/>
              </a:rPr>
              <a:t> </a:t>
            </a:r>
            <a:r>
              <a:rPr lang="es-MX" sz="1600" spc="-10" noProof="0" dirty="0" err="1">
                <a:solidFill>
                  <a:srgbClr val="001F5F"/>
                </a:solidFill>
                <a:latin typeface="Arial"/>
                <a:cs typeface="Arial"/>
              </a:rPr>
              <a:t>Housing</a:t>
            </a:r>
            <a:endParaRPr lang="es-MX" sz="1600" spc="-10" noProof="0" dirty="0">
              <a:solidFill>
                <a:srgbClr val="001F5F"/>
              </a:solidFill>
              <a:latin typeface="Arial"/>
              <a:cs typeface="Arial"/>
            </a:endParaRPr>
          </a:p>
          <a:p>
            <a:pPr marL="294640" marR="212725" indent="-78105">
              <a:lnSpc>
                <a:spcPts val="1660"/>
              </a:lnSpc>
              <a:spcBef>
                <a:spcPts val="1495"/>
              </a:spcBef>
            </a:pPr>
            <a:endParaRPr lang="es-MX" sz="1600" noProof="0" dirty="0">
              <a:latin typeface="Arial"/>
              <a:cs typeface="Arial"/>
            </a:endParaRPr>
          </a:p>
        </p:txBody>
      </p:sp>
      <p:sp>
        <p:nvSpPr>
          <p:cNvPr id="22" name="object 23">
            <a:extLst>
              <a:ext uri="{FF2B5EF4-FFF2-40B4-BE49-F238E27FC236}">
                <a16:creationId xmlns:a16="http://schemas.microsoft.com/office/drawing/2014/main" id="{5E251772-00C6-5839-4195-660959DEAF0E}"/>
              </a:ext>
            </a:extLst>
          </p:cNvPr>
          <p:cNvSpPr txBox="1"/>
          <p:nvPr/>
        </p:nvSpPr>
        <p:spPr>
          <a:xfrm>
            <a:off x="4433143" y="3957520"/>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1145" marR="228600" indent="-38100">
              <a:lnSpc>
                <a:spcPts val="1660"/>
              </a:lnSpc>
              <a:spcBef>
                <a:spcPts val="1495"/>
              </a:spcBef>
            </a:pPr>
            <a:r>
              <a:rPr lang="es-MX" sz="1600" spc="-10" noProof="0" dirty="0" err="1">
                <a:solidFill>
                  <a:srgbClr val="001F5F"/>
                </a:solidFill>
                <a:latin typeface="Arial"/>
                <a:cs typeface="Arial"/>
              </a:rPr>
              <a:t>Detention</a:t>
            </a:r>
            <a:r>
              <a:rPr lang="es-MX" sz="1600" spc="-10" noProof="0" dirty="0">
                <a:solidFill>
                  <a:srgbClr val="001F5F"/>
                </a:solidFill>
                <a:latin typeface="Arial"/>
                <a:cs typeface="Arial"/>
              </a:rPr>
              <a:t> </a:t>
            </a:r>
            <a:r>
              <a:rPr lang="es-MX" sz="1600" spc="-10" noProof="0" dirty="0" err="1">
                <a:solidFill>
                  <a:srgbClr val="001F5F"/>
                </a:solidFill>
                <a:latin typeface="Arial"/>
                <a:cs typeface="Arial"/>
              </a:rPr>
              <a:t>Facilities</a:t>
            </a:r>
            <a:endParaRPr lang="es-MX" sz="1600" spc="-10" noProof="0" dirty="0">
              <a:solidFill>
                <a:srgbClr val="001F5F"/>
              </a:solidFill>
              <a:latin typeface="Arial"/>
              <a:cs typeface="Arial"/>
            </a:endParaRPr>
          </a:p>
          <a:p>
            <a:pPr marL="271145" marR="228600" indent="-38100">
              <a:lnSpc>
                <a:spcPts val="1660"/>
              </a:lnSpc>
              <a:spcBef>
                <a:spcPts val="1495"/>
              </a:spcBef>
            </a:pPr>
            <a:endParaRPr lang="es-MX" sz="1600" noProof="0" dirty="0">
              <a:latin typeface="Arial"/>
              <a:cs typeface="Arial"/>
            </a:endParaRPr>
          </a:p>
        </p:txBody>
      </p:sp>
      <p:sp>
        <p:nvSpPr>
          <p:cNvPr id="23" name="object 24">
            <a:extLst>
              <a:ext uri="{FF2B5EF4-FFF2-40B4-BE49-F238E27FC236}">
                <a16:creationId xmlns:a16="http://schemas.microsoft.com/office/drawing/2014/main" id="{304F8D69-DB07-228E-90FE-875C92A89A07}"/>
              </a:ext>
            </a:extLst>
          </p:cNvPr>
          <p:cNvSpPr txBox="1"/>
          <p:nvPr/>
        </p:nvSpPr>
        <p:spPr>
          <a:xfrm>
            <a:off x="5875782" y="3979963"/>
            <a:ext cx="1338580" cy="10124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4445" rIns="0" bIns="0" rtlCol="0">
            <a:spAutoFit/>
          </a:bodyPr>
          <a:lstStyle/>
          <a:p>
            <a:pPr>
              <a:lnSpc>
                <a:spcPct val="100000"/>
              </a:lnSpc>
              <a:spcBef>
                <a:spcPts val="35"/>
              </a:spcBef>
            </a:pPr>
            <a:endParaRPr lang="es-MX" sz="1750" noProof="0" dirty="0">
              <a:latin typeface="Times New Roman"/>
              <a:cs typeface="Times New Roman"/>
            </a:endParaRPr>
          </a:p>
          <a:p>
            <a:pPr marL="124460">
              <a:lnSpc>
                <a:spcPct val="100000"/>
              </a:lnSpc>
            </a:pPr>
            <a:r>
              <a:rPr lang="es-MX" sz="1600" noProof="0" dirty="0">
                <a:solidFill>
                  <a:srgbClr val="001F5F"/>
                </a:solidFill>
                <a:latin typeface="Arial"/>
                <a:cs typeface="Arial"/>
              </a:rPr>
              <a:t>Lead</a:t>
            </a:r>
            <a:r>
              <a:rPr lang="es-MX" sz="1600" spc="-45" noProof="0" dirty="0">
                <a:solidFill>
                  <a:srgbClr val="001F5F"/>
                </a:solidFill>
                <a:latin typeface="Arial"/>
                <a:cs typeface="Arial"/>
              </a:rPr>
              <a:t> </a:t>
            </a:r>
            <a:r>
              <a:rPr lang="es-MX" sz="1600" spc="-10" noProof="0" dirty="0" err="1">
                <a:solidFill>
                  <a:srgbClr val="001F5F"/>
                </a:solidFill>
                <a:latin typeface="Arial"/>
                <a:cs typeface="Arial"/>
              </a:rPr>
              <a:t>Illness</a:t>
            </a:r>
            <a:endParaRPr lang="es-MX" sz="1600" spc="-10" noProof="0" dirty="0">
              <a:solidFill>
                <a:srgbClr val="001F5F"/>
              </a:solidFill>
              <a:latin typeface="Arial"/>
              <a:cs typeface="Arial"/>
            </a:endParaRPr>
          </a:p>
          <a:p>
            <a:pPr marL="124460">
              <a:lnSpc>
                <a:spcPct val="100000"/>
              </a:lnSpc>
            </a:pPr>
            <a:endParaRPr lang="es-MX" sz="1600" spc="-10" noProof="0" dirty="0">
              <a:solidFill>
                <a:srgbClr val="001F5F"/>
              </a:solidFill>
              <a:latin typeface="Arial"/>
              <a:cs typeface="Arial"/>
            </a:endParaRPr>
          </a:p>
          <a:p>
            <a:pPr marL="124460">
              <a:lnSpc>
                <a:spcPct val="100000"/>
              </a:lnSpc>
            </a:pPr>
            <a:endParaRPr lang="es-MX" sz="1600" noProof="0" dirty="0">
              <a:latin typeface="Arial"/>
              <a:cs typeface="Arial"/>
            </a:endParaRPr>
          </a:p>
        </p:txBody>
      </p:sp>
      <p:sp>
        <p:nvSpPr>
          <p:cNvPr id="24" name="object 25">
            <a:extLst>
              <a:ext uri="{FF2B5EF4-FFF2-40B4-BE49-F238E27FC236}">
                <a16:creationId xmlns:a16="http://schemas.microsoft.com/office/drawing/2014/main" id="{084C6AA2-E93F-FC59-C95A-7D2056BCDDEE}"/>
              </a:ext>
            </a:extLst>
          </p:cNvPr>
          <p:cNvSpPr txBox="1"/>
          <p:nvPr/>
        </p:nvSpPr>
        <p:spPr>
          <a:xfrm>
            <a:off x="7345025" y="3970729"/>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9400" marR="180340" indent="-93345">
              <a:lnSpc>
                <a:spcPts val="1660"/>
              </a:lnSpc>
              <a:spcBef>
                <a:spcPts val="1495"/>
              </a:spcBef>
            </a:pPr>
            <a:r>
              <a:rPr lang="es-MX" sz="1600" spc="-10" noProof="0" dirty="0" err="1">
                <a:solidFill>
                  <a:srgbClr val="001F5F"/>
                </a:solidFill>
                <a:latin typeface="Arial"/>
                <a:cs typeface="Arial"/>
              </a:rPr>
              <a:t>Waste</a:t>
            </a:r>
            <a:r>
              <a:rPr lang="es-MX" sz="1600" spc="-80" noProof="0" dirty="0">
                <a:solidFill>
                  <a:srgbClr val="001F5F"/>
                </a:solidFill>
                <a:latin typeface="Arial"/>
                <a:cs typeface="Arial"/>
              </a:rPr>
              <a:t> </a:t>
            </a:r>
            <a:r>
              <a:rPr lang="es-MX" sz="1600" spc="-20" noProof="0" dirty="0">
                <a:solidFill>
                  <a:srgbClr val="001F5F"/>
                </a:solidFill>
                <a:latin typeface="Arial"/>
                <a:cs typeface="Arial"/>
              </a:rPr>
              <a:t>Tire </a:t>
            </a:r>
            <a:r>
              <a:rPr lang="es-MX" sz="1600" spc="-10" noProof="0" dirty="0" err="1">
                <a:solidFill>
                  <a:srgbClr val="001F5F"/>
                </a:solidFill>
                <a:latin typeface="Arial"/>
                <a:cs typeface="Arial"/>
              </a:rPr>
              <a:t>Program</a:t>
            </a:r>
            <a:endParaRPr lang="es-MX" sz="1600" spc="-10" noProof="0" dirty="0">
              <a:solidFill>
                <a:srgbClr val="001F5F"/>
              </a:solidFill>
              <a:latin typeface="Arial"/>
              <a:cs typeface="Arial"/>
            </a:endParaRPr>
          </a:p>
          <a:p>
            <a:pPr marL="279400" marR="180340" indent="-93345">
              <a:lnSpc>
                <a:spcPts val="1660"/>
              </a:lnSpc>
              <a:spcBef>
                <a:spcPts val="1495"/>
              </a:spcBef>
            </a:pPr>
            <a:endParaRPr lang="es-MX" sz="1600" noProof="0" dirty="0">
              <a:latin typeface="Arial"/>
              <a:cs typeface="Arial"/>
            </a:endParaRPr>
          </a:p>
        </p:txBody>
      </p:sp>
      <p:sp>
        <p:nvSpPr>
          <p:cNvPr id="25" name="object 26">
            <a:extLst>
              <a:ext uri="{FF2B5EF4-FFF2-40B4-BE49-F238E27FC236}">
                <a16:creationId xmlns:a16="http://schemas.microsoft.com/office/drawing/2014/main" id="{CBE47C4A-7613-CA19-3DC8-450049F510B7}"/>
              </a:ext>
            </a:extLst>
          </p:cNvPr>
          <p:cNvSpPr txBox="1"/>
          <p:nvPr/>
        </p:nvSpPr>
        <p:spPr>
          <a:xfrm>
            <a:off x="2938907" y="5147915"/>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lang="es-MX" sz="1750" noProof="0" dirty="0">
              <a:latin typeface="Times New Roman"/>
              <a:cs typeface="Times New Roman"/>
            </a:endParaRPr>
          </a:p>
          <a:p>
            <a:pPr marL="284480">
              <a:lnSpc>
                <a:spcPct val="100000"/>
              </a:lnSpc>
            </a:pPr>
            <a:r>
              <a:rPr lang="es-MX" sz="1600" spc="-10" noProof="0" dirty="0" err="1">
                <a:solidFill>
                  <a:srgbClr val="001F5F"/>
                </a:solidFill>
                <a:latin typeface="Arial"/>
                <a:cs typeface="Arial"/>
              </a:rPr>
              <a:t>Body</a:t>
            </a:r>
            <a:r>
              <a:rPr lang="es-MX" sz="1600" spc="-90" noProof="0" dirty="0">
                <a:solidFill>
                  <a:srgbClr val="001F5F"/>
                </a:solidFill>
                <a:latin typeface="Arial"/>
                <a:cs typeface="Arial"/>
              </a:rPr>
              <a:t> </a:t>
            </a:r>
            <a:r>
              <a:rPr lang="es-MX" sz="1600" spc="-25" noProof="0" dirty="0">
                <a:solidFill>
                  <a:srgbClr val="001F5F"/>
                </a:solidFill>
                <a:latin typeface="Arial"/>
                <a:cs typeface="Arial"/>
              </a:rPr>
              <a:t>Art</a:t>
            </a:r>
          </a:p>
          <a:p>
            <a:pPr marL="284480">
              <a:lnSpc>
                <a:spcPct val="100000"/>
              </a:lnSpc>
            </a:pPr>
            <a:endParaRPr lang="es-MX" sz="1600" spc="-25" noProof="0" dirty="0">
              <a:solidFill>
                <a:srgbClr val="001F5F"/>
              </a:solidFill>
              <a:latin typeface="Arial"/>
              <a:cs typeface="Arial"/>
            </a:endParaRPr>
          </a:p>
          <a:p>
            <a:pPr marL="284480">
              <a:lnSpc>
                <a:spcPct val="100000"/>
              </a:lnSpc>
            </a:pPr>
            <a:endParaRPr lang="es-MX" sz="1600" noProof="0" dirty="0">
              <a:latin typeface="Arial"/>
              <a:cs typeface="Arial"/>
            </a:endParaRPr>
          </a:p>
        </p:txBody>
      </p:sp>
      <p:sp>
        <p:nvSpPr>
          <p:cNvPr id="26" name="object 27">
            <a:extLst>
              <a:ext uri="{FF2B5EF4-FFF2-40B4-BE49-F238E27FC236}">
                <a16:creationId xmlns:a16="http://schemas.microsoft.com/office/drawing/2014/main" id="{E7F88989-67F4-3847-1B0B-B878CBD3FD13}"/>
              </a:ext>
            </a:extLst>
          </p:cNvPr>
          <p:cNvSpPr txBox="1"/>
          <p:nvPr/>
        </p:nvSpPr>
        <p:spPr>
          <a:xfrm>
            <a:off x="4422493" y="5147915"/>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lang="es-MX" sz="1750" noProof="0" dirty="0">
              <a:latin typeface="Times New Roman"/>
              <a:cs typeface="Times New Roman"/>
            </a:endParaRPr>
          </a:p>
          <a:p>
            <a:pPr marL="101600">
              <a:lnSpc>
                <a:spcPct val="100000"/>
              </a:lnSpc>
              <a:spcBef>
                <a:spcPts val="5"/>
              </a:spcBef>
            </a:pPr>
            <a:r>
              <a:rPr lang="es-MX" sz="1600" noProof="0" dirty="0">
                <a:solidFill>
                  <a:srgbClr val="001F5F"/>
                </a:solidFill>
                <a:latin typeface="Arial"/>
                <a:cs typeface="Arial"/>
              </a:rPr>
              <a:t>Storm</a:t>
            </a:r>
            <a:r>
              <a:rPr lang="es-MX" sz="1600" spc="-40" noProof="0" dirty="0">
                <a:solidFill>
                  <a:srgbClr val="001F5F"/>
                </a:solidFill>
                <a:latin typeface="Arial"/>
                <a:cs typeface="Arial"/>
              </a:rPr>
              <a:t> </a:t>
            </a:r>
            <a:r>
              <a:rPr lang="es-MX" sz="1600" spc="-10" noProof="0" dirty="0" err="1">
                <a:solidFill>
                  <a:srgbClr val="001F5F"/>
                </a:solidFill>
                <a:latin typeface="Arial"/>
                <a:cs typeface="Arial"/>
              </a:rPr>
              <a:t>Water</a:t>
            </a:r>
            <a:endParaRPr lang="es-MX" sz="1600" spc="-10" noProof="0" dirty="0">
              <a:solidFill>
                <a:srgbClr val="001F5F"/>
              </a:solidFill>
              <a:latin typeface="Arial"/>
              <a:cs typeface="Arial"/>
            </a:endParaRPr>
          </a:p>
          <a:p>
            <a:pPr marL="101600">
              <a:lnSpc>
                <a:spcPct val="100000"/>
              </a:lnSpc>
              <a:spcBef>
                <a:spcPts val="5"/>
              </a:spcBef>
            </a:pPr>
            <a:endParaRPr lang="es-MX" sz="1600" spc="-10" noProof="0" dirty="0">
              <a:solidFill>
                <a:srgbClr val="001F5F"/>
              </a:solidFill>
              <a:latin typeface="Arial"/>
              <a:cs typeface="Arial"/>
            </a:endParaRPr>
          </a:p>
          <a:p>
            <a:pPr marL="101600">
              <a:lnSpc>
                <a:spcPct val="100000"/>
              </a:lnSpc>
              <a:spcBef>
                <a:spcPts val="5"/>
              </a:spcBef>
            </a:pPr>
            <a:endParaRPr lang="es-MX" sz="1600" noProof="0" dirty="0">
              <a:latin typeface="Arial"/>
              <a:cs typeface="Arial"/>
            </a:endParaRPr>
          </a:p>
        </p:txBody>
      </p:sp>
      <p:sp>
        <p:nvSpPr>
          <p:cNvPr id="27" name="object 28">
            <a:extLst>
              <a:ext uri="{FF2B5EF4-FFF2-40B4-BE49-F238E27FC236}">
                <a16:creationId xmlns:a16="http://schemas.microsoft.com/office/drawing/2014/main" id="{C9A58D93-FA4E-1B96-36D4-E795E60434EE}"/>
              </a:ext>
            </a:extLst>
          </p:cNvPr>
          <p:cNvSpPr txBox="1"/>
          <p:nvPr/>
        </p:nvSpPr>
        <p:spPr>
          <a:xfrm>
            <a:off x="5867063" y="5117989"/>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340995" marR="266700" indent="-68580">
              <a:lnSpc>
                <a:spcPts val="1660"/>
              </a:lnSpc>
              <a:spcBef>
                <a:spcPts val="1485"/>
              </a:spcBef>
            </a:pPr>
            <a:r>
              <a:rPr lang="es-MX" sz="1600" spc="-10" noProof="0" dirty="0">
                <a:solidFill>
                  <a:srgbClr val="001F5F"/>
                </a:solidFill>
                <a:latin typeface="Arial"/>
                <a:cs typeface="Arial"/>
              </a:rPr>
              <a:t>Smoking Control</a:t>
            </a:r>
          </a:p>
          <a:p>
            <a:pPr marL="340995" marR="266700" indent="-68580">
              <a:lnSpc>
                <a:spcPts val="1660"/>
              </a:lnSpc>
              <a:spcBef>
                <a:spcPts val="1485"/>
              </a:spcBef>
            </a:pPr>
            <a:endParaRPr lang="es-MX" sz="1600" noProof="0" dirty="0">
              <a:latin typeface="Arial"/>
              <a:cs typeface="Arial"/>
            </a:endParaRPr>
          </a:p>
        </p:txBody>
      </p:sp>
      <p:sp>
        <p:nvSpPr>
          <p:cNvPr id="28" name="object 28">
            <a:extLst>
              <a:ext uri="{FF2B5EF4-FFF2-40B4-BE49-F238E27FC236}">
                <a16:creationId xmlns:a16="http://schemas.microsoft.com/office/drawing/2014/main" id="{0DBB92BB-DD85-AE65-730A-FA1088C2C5E4}"/>
              </a:ext>
            </a:extLst>
          </p:cNvPr>
          <p:cNvSpPr txBox="1"/>
          <p:nvPr/>
        </p:nvSpPr>
        <p:spPr>
          <a:xfrm>
            <a:off x="7364599" y="5116274"/>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340995" marR="266700" indent="-68580">
              <a:lnSpc>
                <a:spcPts val="1660"/>
              </a:lnSpc>
              <a:spcBef>
                <a:spcPts val="1485"/>
              </a:spcBef>
            </a:pPr>
            <a:r>
              <a:rPr lang="es-MX" sz="1600" spc="-10" noProof="0" dirty="0">
                <a:solidFill>
                  <a:srgbClr val="001F5F"/>
                </a:solidFill>
                <a:latin typeface="Arial"/>
                <a:cs typeface="Arial"/>
              </a:rPr>
              <a:t>Medical          </a:t>
            </a:r>
            <a:r>
              <a:rPr lang="es-MX" sz="1600" spc="-10" noProof="0" dirty="0" err="1">
                <a:solidFill>
                  <a:srgbClr val="001F5F"/>
                </a:solidFill>
                <a:latin typeface="Arial"/>
                <a:cs typeface="Arial"/>
              </a:rPr>
              <a:t>Waste</a:t>
            </a:r>
            <a:r>
              <a:rPr lang="es-MX" sz="1600" spc="-10" noProof="0" dirty="0">
                <a:solidFill>
                  <a:srgbClr val="001F5F"/>
                </a:solidFill>
                <a:latin typeface="Arial"/>
                <a:cs typeface="Arial"/>
              </a:rPr>
              <a:t> </a:t>
            </a:r>
          </a:p>
          <a:p>
            <a:pPr marL="340995" marR="266700" indent="-68580">
              <a:lnSpc>
                <a:spcPts val="1660"/>
              </a:lnSpc>
              <a:spcBef>
                <a:spcPts val="1485"/>
              </a:spcBef>
            </a:pPr>
            <a:endParaRPr lang="es-MX" sz="1600" noProof="0" dirty="0">
              <a:latin typeface="Arial"/>
              <a:cs typeface="Arial"/>
            </a:endParaRPr>
          </a:p>
        </p:txBody>
      </p:sp>
    </p:spTree>
    <p:extLst>
      <p:ext uri="{BB962C8B-B14F-4D97-AF65-F5344CB8AC3E}">
        <p14:creationId xmlns:p14="http://schemas.microsoft.com/office/powerpoint/2010/main" val="120425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625" y="-3164"/>
            <a:ext cx="9149386" cy="1001394"/>
          </a:xfrm>
          <a:custGeom>
            <a:avLst/>
            <a:gdLst/>
            <a:ahLst/>
            <a:cxnLst/>
            <a:rect l="l" t="t" r="r" b="b"/>
            <a:pathLst>
              <a:path w="9131935" h="1001394">
                <a:moveTo>
                  <a:pt x="0" y="0"/>
                </a:moveTo>
                <a:lnTo>
                  <a:pt x="9131808" y="0"/>
                </a:lnTo>
                <a:lnTo>
                  <a:pt x="9131808" y="1001268"/>
                </a:lnTo>
                <a:lnTo>
                  <a:pt x="0" y="1001268"/>
                </a:lnTo>
                <a:lnTo>
                  <a:pt x="0" y="0"/>
                </a:lnTo>
                <a:close/>
              </a:path>
            </a:pathLst>
          </a:custGeom>
          <a:solidFill>
            <a:srgbClr val="0070C0"/>
          </a:solidFill>
          <a:ln w="9144">
            <a:solidFill>
              <a:srgbClr val="000000"/>
            </a:solidFill>
          </a:ln>
        </p:spPr>
        <p:txBody>
          <a:bodyPr wrap="square" lIns="0" tIns="0" rIns="0" bIns="0" rtlCol="0"/>
          <a:lstStyle/>
          <a:p>
            <a:endParaRPr lang="es-MX" noProof="0" dirty="0"/>
          </a:p>
        </p:txBody>
      </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pic>
        <p:nvPicPr>
          <p:cNvPr id="11" name="object 11"/>
          <p:cNvPicPr/>
          <p:nvPr/>
        </p:nvPicPr>
        <p:blipFill>
          <a:blip r:embed="rId2" cstate="print"/>
          <a:stretch>
            <a:fillRect/>
          </a:stretch>
        </p:blipFill>
        <p:spPr>
          <a:xfrm>
            <a:off x="1730521" y="2667000"/>
            <a:ext cx="5676745" cy="3166871"/>
          </a:xfrm>
          <a:prstGeom prst="rect">
            <a:avLst/>
          </a:prstGeom>
        </p:spPr>
      </p:pic>
      <p:sp>
        <p:nvSpPr>
          <p:cNvPr id="12" name="object 12"/>
          <p:cNvSpPr txBox="1"/>
          <p:nvPr/>
        </p:nvSpPr>
        <p:spPr>
          <a:xfrm>
            <a:off x="762000" y="1450459"/>
            <a:ext cx="7391400" cy="764312"/>
          </a:xfrm>
          <a:prstGeom prst="rect">
            <a:avLst/>
          </a:prstGeom>
        </p:spPr>
        <p:txBody>
          <a:bodyPr vert="horz" wrap="square" lIns="0" tIns="12700" rIns="0" bIns="0" rtlCol="0" anchor="t">
            <a:spAutoFit/>
          </a:bodyPr>
          <a:lstStyle/>
          <a:p>
            <a:pPr marL="1645920" marR="5080" indent="-1633855" algn="ctr">
              <a:spcBef>
                <a:spcPts val="100"/>
              </a:spcBef>
            </a:pPr>
            <a:r>
              <a:rPr lang="es-MX" sz="2400" spc="-25" noProof="0" dirty="0">
                <a:latin typeface="Arial" panose="020B0604020202020204" pitchFamily="34" charset="0"/>
                <a:cs typeface="Arial"/>
              </a:rPr>
              <a:t>Programa de Protección Alimentaria FY 2026 - FY 2027
 Comunicación de propuesta de cuotas</a:t>
            </a:r>
            <a:endParaRPr lang="es-MX" sz="2400" noProof="0" dirty="0">
              <a:latin typeface="Arial" panose="020B0604020202020204" pitchFamily="34" charset="0"/>
              <a:cs typeface="Arial"/>
            </a:endParaRPr>
          </a:p>
        </p:txBody>
      </p:sp>
      <p:pic>
        <p:nvPicPr>
          <p:cNvPr id="9" name="object 6">
            <a:extLst>
              <a:ext uri="{FF2B5EF4-FFF2-40B4-BE49-F238E27FC236}">
                <a16:creationId xmlns:a16="http://schemas.microsoft.com/office/drawing/2014/main" id="{71334E3E-0896-899C-DE37-992174E5B805}"/>
              </a:ext>
            </a:extLst>
          </p:cNvPr>
          <p:cNvPicPr/>
          <p:nvPr/>
        </p:nvPicPr>
        <p:blipFill>
          <a:blip r:embed="rId3" cstate="print"/>
          <a:stretch>
            <a:fillRect/>
          </a:stretch>
        </p:blipFill>
        <p:spPr>
          <a:xfrm>
            <a:off x="226615" y="85182"/>
            <a:ext cx="2438399" cy="510539"/>
          </a:xfrm>
          <a:prstGeom prst="rect">
            <a:avLst/>
          </a:prstGeom>
          <a:solidFill>
            <a:srgbClr val="0070C0"/>
          </a:solidFill>
        </p:spPr>
      </p:pic>
    </p:spTree>
    <p:extLst>
      <p:ext uri="{BB962C8B-B14F-4D97-AF65-F5344CB8AC3E}">
        <p14:creationId xmlns:p14="http://schemas.microsoft.com/office/powerpoint/2010/main" val="124998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814513"/>
            <a:ext cx="2193925" cy="514350"/>
          </a:xfrm>
          <a:prstGeom prst="rect">
            <a:avLst/>
          </a:prstGeom>
        </p:spPr>
        <p:txBody>
          <a:bodyPr vert="horz" wrap="square" lIns="0" tIns="13335" rIns="0" bIns="0" rtlCol="0">
            <a:spAutoFit/>
          </a:bodyPr>
          <a:lstStyle/>
          <a:p>
            <a:pPr marL="12700">
              <a:lnSpc>
                <a:spcPct val="100000"/>
              </a:lnSpc>
              <a:spcBef>
                <a:spcPts val="105"/>
              </a:spcBef>
            </a:pPr>
            <a:r>
              <a:rPr lang="es-MX" sz="3200" spc="-10" noProof="0" dirty="0" err="1">
                <a:latin typeface="Arial" panose="020B0604020202020204" pitchFamily="34" charset="0"/>
                <a:cs typeface="Arial" panose="020B0604020202020204" pitchFamily="34" charset="0"/>
              </a:rPr>
              <a:t>Background</a:t>
            </a:r>
            <a:endParaRPr lang="es-MX" sz="3200" noProof="0" dirty="0">
              <a:latin typeface="Arial" panose="020B0604020202020204" pitchFamily="34" charset="0"/>
              <a:cs typeface="Arial" panose="020B0604020202020204" pitchFamily="34" charset="0"/>
            </a:endParaRPr>
          </a:p>
        </p:txBody>
      </p:sp>
      <p:grpSp>
        <p:nvGrpSpPr>
          <p:cNvPr id="3" name="object 3"/>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383540" y="1793177"/>
            <a:ext cx="8413116" cy="1859483"/>
          </a:xfrm>
          <a:prstGeom prst="rect">
            <a:avLst/>
          </a:prstGeom>
        </p:spPr>
        <p:txBody>
          <a:bodyPr vert="horz" wrap="square" lIns="0" tIns="12700" rIns="0" bIns="0" rtlCol="0">
            <a:spAutoFit/>
          </a:bodyPr>
          <a:lstStyle/>
          <a:p>
            <a:pPr marL="12700" marR="5080" algn="just">
              <a:lnSpc>
                <a:spcPct val="100000"/>
              </a:lnSpc>
              <a:spcBef>
                <a:spcPts val="100"/>
              </a:spcBef>
              <a:tabLst>
                <a:tab pos="4507865" algn="l"/>
              </a:tabLst>
            </a:pPr>
            <a:r>
              <a:rPr lang="es-MX" sz="2400" noProof="0" dirty="0">
                <a:latin typeface="Arial" panose="020B0604020202020204" pitchFamily="34" charset="0"/>
                <a:cs typeface="Arial"/>
              </a:rPr>
              <a:t>El área metropolitana de Sacramento cuenta con una vibrante escena gastronómica que tanto residentes como visitantes disfrutan. Durante todo el año, Sacramento es el hogar de mercados de agricultores, festivales gastronómicos, loncheras de comida y miles de instalaciones de comida.</a:t>
            </a:r>
          </a:p>
        </p:txBody>
      </p:sp>
      <p:pic>
        <p:nvPicPr>
          <p:cNvPr id="18" name="object 11">
            <a:extLst>
              <a:ext uri="{FF2B5EF4-FFF2-40B4-BE49-F238E27FC236}">
                <a16:creationId xmlns:a16="http://schemas.microsoft.com/office/drawing/2014/main" id="{70A9D822-057E-72C5-CA50-68EC96E22620}"/>
              </a:ext>
            </a:extLst>
          </p:cNvPr>
          <p:cNvPicPr/>
          <p:nvPr/>
        </p:nvPicPr>
        <p:blipFill>
          <a:blip r:embed="rId3" cstate="print"/>
          <a:stretch>
            <a:fillRect/>
          </a:stretch>
        </p:blipFill>
        <p:spPr>
          <a:xfrm rot="10800000">
            <a:off x="627440" y="3655950"/>
            <a:ext cx="7922259" cy="3065526"/>
          </a:xfrm>
          <a:prstGeom prst="rect">
            <a:avLst/>
          </a:prstGeom>
        </p:spPr>
      </p:pic>
      <p:pic>
        <p:nvPicPr>
          <p:cNvPr id="1030" name="Picture 6" descr="Our Neighborhood - WASHINGTON COMMONS">
            <a:extLst>
              <a:ext uri="{FF2B5EF4-FFF2-40B4-BE49-F238E27FC236}">
                <a16:creationId xmlns:a16="http://schemas.microsoft.com/office/drawing/2014/main" id="{EB30F447-3F60-3892-C771-9CF846DE3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655" y="3673996"/>
            <a:ext cx="7162623" cy="2669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4B390F-A70C-F4EE-6D40-1225CA4DE745}"/>
              </a:ext>
            </a:extLst>
          </p:cNvPr>
          <p:cNvSpPr txBox="1"/>
          <p:nvPr/>
        </p:nvSpPr>
        <p:spPr>
          <a:xfrm>
            <a:off x="3486344" y="1228344"/>
            <a:ext cx="2204450" cy="461665"/>
          </a:xfrm>
          <a:prstGeom prst="rect">
            <a:avLst/>
          </a:prstGeom>
          <a:noFill/>
        </p:spPr>
        <p:txBody>
          <a:bodyPr wrap="none" rtlCol="0">
            <a:spAutoFit/>
          </a:bodyPr>
          <a:lstStyle/>
          <a:p>
            <a:pPr algn="ctr"/>
            <a:r>
              <a:rPr lang="es-MX" sz="2400" b="1" u="sng" noProof="0" dirty="0">
                <a:latin typeface="Arial" panose="020B0604020202020204" pitchFamily="34" charset="0"/>
                <a:cs typeface="Arial"/>
              </a:rPr>
              <a:t>Antecedentes</a:t>
            </a:r>
            <a:endParaRPr lang="es-MX" sz="2400" b="1"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979613"/>
            <a:ext cx="2054225" cy="1490662"/>
          </a:xfrm>
          <a:prstGeom prst="rect">
            <a:avLst/>
          </a:prstGeom>
        </p:spPr>
        <p:txBody>
          <a:bodyPr vert="horz" wrap="square" lIns="0" tIns="13335" rIns="0" bIns="0" rtlCol="0">
            <a:spAutoFit/>
          </a:bodyPr>
          <a:lstStyle/>
          <a:p>
            <a:pPr marL="12700">
              <a:lnSpc>
                <a:spcPct val="100000"/>
              </a:lnSpc>
              <a:spcBef>
                <a:spcPts val="105"/>
              </a:spcBef>
            </a:pPr>
            <a:r>
              <a:rPr lang="es-MX" sz="3200" noProof="0" dirty="0" err="1">
                <a:latin typeface="Arial" panose="020B0604020202020204" pitchFamily="34" charset="0"/>
                <a:cs typeface="Arial" panose="020B0604020202020204" pitchFamily="34" charset="0"/>
              </a:rPr>
              <a:t>Food</a:t>
            </a:r>
            <a:r>
              <a:rPr lang="es-MX" sz="3200" spc="-60" noProof="0" dirty="0">
                <a:latin typeface="Arial" panose="020B0604020202020204" pitchFamily="34" charset="0"/>
                <a:cs typeface="Arial" panose="020B0604020202020204" pitchFamily="34" charset="0"/>
              </a:rPr>
              <a:t> </a:t>
            </a:r>
            <a:r>
              <a:rPr lang="es-MX" sz="3200" noProof="0" dirty="0" err="1">
                <a:latin typeface="Arial" panose="020B0604020202020204" pitchFamily="34" charset="0"/>
                <a:cs typeface="Arial" panose="020B0604020202020204" pitchFamily="34" charset="0"/>
              </a:rPr>
              <a:t>Protection</a:t>
            </a:r>
            <a:r>
              <a:rPr lang="es-MX" sz="3200" spc="-60" noProof="0" dirty="0">
                <a:latin typeface="Arial" panose="020B0604020202020204" pitchFamily="34" charset="0"/>
                <a:cs typeface="Arial" panose="020B0604020202020204" pitchFamily="34" charset="0"/>
              </a:rPr>
              <a:t> </a:t>
            </a:r>
            <a:r>
              <a:rPr lang="es-MX" sz="3200" spc="-10" noProof="0" dirty="0" err="1">
                <a:latin typeface="Arial" panose="020B0604020202020204" pitchFamily="34" charset="0"/>
                <a:cs typeface="Arial" panose="020B0604020202020204" pitchFamily="34" charset="0"/>
              </a:rPr>
              <a:t>Program</a:t>
            </a:r>
            <a:endParaRPr lang="es-MX" sz="3200" noProof="0" dirty="0">
              <a:latin typeface="Arial" panose="020B0604020202020204" pitchFamily="34" charset="0"/>
              <a:cs typeface="Arial" panose="020B0604020202020204" pitchFamily="34" charset="0"/>
            </a:endParaRPr>
          </a:p>
        </p:txBody>
      </p:sp>
      <p:sp>
        <p:nvSpPr>
          <p:cNvPr id="3" name="object 3"/>
          <p:cNvSpPr txBox="1"/>
          <p:nvPr/>
        </p:nvSpPr>
        <p:spPr>
          <a:xfrm>
            <a:off x="533400" y="2078177"/>
            <a:ext cx="8145780" cy="4470455"/>
          </a:xfrm>
          <a:prstGeom prst="rect">
            <a:avLst/>
          </a:prstGeom>
        </p:spPr>
        <p:txBody>
          <a:bodyPr vert="horz" wrap="square" lIns="0" tIns="12700" rIns="0" bIns="0" rtlCol="0">
            <a:spAutoFit/>
          </a:bodyPr>
          <a:lstStyle/>
          <a:p>
            <a:pPr marL="12700" marR="102870" algn="just">
              <a:lnSpc>
                <a:spcPct val="100000"/>
              </a:lnSpc>
              <a:spcBef>
                <a:spcPts val="100"/>
              </a:spcBef>
              <a:tabLst>
                <a:tab pos="355600" algn="l"/>
              </a:tabLst>
            </a:pPr>
            <a:r>
              <a:rPr lang="es-MX" sz="2400" noProof="0" dirty="0">
                <a:latin typeface="Arial" panose="020B0604020202020204" pitchFamily="34" charset="0"/>
                <a:cs typeface="Arial"/>
              </a:rPr>
              <a:t>La misión del Departamento de Gestión Ambiental es proteger la calidad de vida y garantizar la salud y seguridad públicas de todos los residentes y visitantes del condado de Sacramento.
El Programa de Protección Alimentaria tiene la responsabilidad principal de la aplicación del Código de Alimentos Minoristas de California, División 104, Parte 7, del Código de Salud y Seguridad.
El personal de Especialista Registrado en Salud Ambiental (REHS) tiene una licenciatura en ciencias, certificación del Departamento de Salud Pública de California y unidades de educación continua.</a:t>
            </a:r>
            <a:endParaRPr lang="es-MX" sz="2400" spc="-25" noProof="0" dirty="0">
              <a:latin typeface="Arial" panose="020B0604020202020204" pitchFamily="34" charset="0"/>
              <a:cs typeface="Arial"/>
            </a:endParaRPr>
          </a:p>
        </p:txBody>
      </p:sp>
      <p:grpSp>
        <p:nvGrpSpPr>
          <p:cNvPr id="4" name="object 4"/>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7" name="object 7"/>
            <p:cNvPicPr/>
            <p:nvPr/>
          </p:nvPicPr>
          <p:blipFill>
            <a:blip r:embed="rId2"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9" name="TextBox 8">
            <a:extLst>
              <a:ext uri="{FF2B5EF4-FFF2-40B4-BE49-F238E27FC236}">
                <a16:creationId xmlns:a16="http://schemas.microsoft.com/office/drawing/2014/main" id="{F85A0171-8D48-85E7-DA3D-1038B47F44AD}"/>
              </a:ext>
            </a:extLst>
          </p:cNvPr>
          <p:cNvSpPr txBox="1"/>
          <p:nvPr/>
        </p:nvSpPr>
        <p:spPr>
          <a:xfrm>
            <a:off x="3555730" y="1298271"/>
            <a:ext cx="2101120" cy="584775"/>
          </a:xfrm>
          <a:prstGeom prst="rect">
            <a:avLst/>
          </a:prstGeom>
          <a:noFill/>
        </p:spPr>
        <p:txBody>
          <a:bodyPr wrap="square" rtlCol="0">
            <a:spAutoFit/>
          </a:bodyPr>
          <a:lstStyle/>
          <a:p>
            <a:pPr algn="ctr"/>
            <a:r>
              <a:rPr lang="es-MX" sz="3200" b="1" u="sng" noProof="0" dirty="0"/>
              <a:t>Misión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5DE23504-6879-3942-D028-761289CE6D87}"/>
              </a:ext>
            </a:extLst>
          </p:cNvPr>
          <p:cNvSpPr txBox="1">
            <a:spLocks noGrp="1"/>
          </p:cNvSpPr>
          <p:nvPr>
            <p:ph type="title" idx="4294967295"/>
          </p:nvPr>
        </p:nvSpPr>
        <p:spPr>
          <a:xfrm>
            <a:off x="0" y="2682875"/>
            <a:ext cx="2008188" cy="1492250"/>
          </a:xfrm>
          <a:prstGeom prst="rect">
            <a:avLst/>
          </a:prstGeom>
        </p:spPr>
        <p:txBody>
          <a:bodyPr vert="horz" wrap="square" lIns="0" tIns="13335" rIns="0" bIns="0" rtlCol="0">
            <a:spAutoFit/>
          </a:bodyPr>
          <a:lstStyle/>
          <a:p>
            <a:pPr marL="61594">
              <a:lnSpc>
                <a:spcPct val="100000"/>
              </a:lnSpc>
              <a:spcBef>
                <a:spcPts val="105"/>
              </a:spcBef>
            </a:pPr>
            <a:r>
              <a:rPr lang="es-MX" sz="3200" noProof="0" dirty="0" err="1">
                <a:latin typeface="Arial" panose="020B0604020202020204" pitchFamily="34" charset="0"/>
                <a:cs typeface="Arial" panose="020B0604020202020204" pitchFamily="34" charset="0"/>
              </a:rPr>
              <a:t>Food</a:t>
            </a:r>
            <a:r>
              <a:rPr lang="es-MX" sz="3200" spc="-60" noProof="0" dirty="0">
                <a:latin typeface="Arial" panose="020B0604020202020204" pitchFamily="34" charset="0"/>
                <a:cs typeface="Arial" panose="020B0604020202020204" pitchFamily="34" charset="0"/>
              </a:rPr>
              <a:t> </a:t>
            </a:r>
            <a:r>
              <a:rPr lang="es-MX" sz="3200" noProof="0" dirty="0" err="1">
                <a:latin typeface="Arial" panose="020B0604020202020204" pitchFamily="34" charset="0"/>
                <a:cs typeface="Arial" panose="020B0604020202020204" pitchFamily="34" charset="0"/>
              </a:rPr>
              <a:t>Protection</a:t>
            </a:r>
            <a:r>
              <a:rPr lang="es-MX" sz="3200" spc="-60" noProof="0" dirty="0">
                <a:latin typeface="Arial" panose="020B0604020202020204" pitchFamily="34" charset="0"/>
                <a:cs typeface="Arial" panose="020B0604020202020204" pitchFamily="34" charset="0"/>
              </a:rPr>
              <a:t> </a:t>
            </a:r>
            <a:r>
              <a:rPr lang="es-MX" sz="3200" spc="-10" noProof="0" dirty="0" err="1">
                <a:latin typeface="Arial" panose="020B0604020202020204" pitchFamily="34" charset="0"/>
                <a:cs typeface="Arial" panose="020B0604020202020204" pitchFamily="34" charset="0"/>
              </a:rPr>
              <a:t>Program</a:t>
            </a:r>
            <a:endParaRPr lang="es-MX" sz="3200" noProof="0" dirty="0">
              <a:latin typeface="Arial" panose="020B0604020202020204" pitchFamily="34" charset="0"/>
              <a:cs typeface="Arial" panose="020B0604020202020204" pitchFamily="34" charset="0"/>
            </a:endParaRPr>
          </a:p>
        </p:txBody>
      </p:sp>
      <p:sp>
        <p:nvSpPr>
          <p:cNvPr id="3" name="object 3"/>
          <p:cNvSpPr txBox="1"/>
          <p:nvPr/>
        </p:nvSpPr>
        <p:spPr>
          <a:xfrm>
            <a:off x="414337" y="1444776"/>
            <a:ext cx="8303260" cy="3123932"/>
          </a:xfrm>
          <a:prstGeom prst="rect">
            <a:avLst/>
          </a:prstGeom>
        </p:spPr>
        <p:txBody>
          <a:bodyPr vert="horz" wrap="square" lIns="0" tIns="12700" rIns="0" bIns="0" rtlCol="0">
            <a:spAutoFit/>
          </a:bodyPr>
          <a:lstStyle/>
          <a:p>
            <a:pPr marL="12700" marR="5080">
              <a:lnSpc>
                <a:spcPct val="100000"/>
              </a:lnSpc>
              <a:spcBef>
                <a:spcPts val="100"/>
              </a:spcBef>
              <a:tabLst>
                <a:tab pos="705485" algn="l"/>
              </a:tabLst>
            </a:pPr>
            <a:r>
              <a:rPr lang="es-MX" spc="-25" noProof="0" dirty="0">
                <a:latin typeface="Arial" panose="020B0604020202020204" pitchFamily="34" charset="0"/>
                <a:cs typeface="Arial"/>
              </a:rPr>
              <a:t>El personal de REHS es responsable de la aplicación del código de salud y seguridad y de los códigos locales de salud en todos los lugares donde se venda o se entregue comida al público en el condado de Sacramento (incluidas todas las ciudades incorporadas)
La educación, divulgación y aplicación de la ley se lleva a cabo a través de las siguientes actividades:</a:t>
            </a:r>
          </a:p>
          <a:p>
            <a:pPr marL="755650" marR="5080" lvl="1" indent="-285750">
              <a:spcBef>
                <a:spcPts val="100"/>
              </a:spcBef>
              <a:buFont typeface="Courier New" panose="02070309020205020404" pitchFamily="49" charset="0"/>
              <a:buChar char="o"/>
              <a:tabLst>
                <a:tab pos="705485" algn="l"/>
              </a:tabLst>
            </a:pPr>
            <a:r>
              <a:rPr lang="es-MX" noProof="0" dirty="0">
                <a:latin typeface="Arial" panose="020B0604020202020204" pitchFamily="34" charset="0"/>
                <a:cs typeface="Arial"/>
              </a:rPr>
              <a:t>Permisos e inspección de negocios minoristas de alimentación
Proporcionar educación en seguridad alimentaria
Investigación de casos sospechosos de enfermedades transmitidas por alimentos y quejas
Respondiendo a la venta de alimentos inseguros</a:t>
            </a:r>
          </a:p>
        </p:txBody>
      </p:sp>
      <p:grpSp>
        <p:nvGrpSpPr>
          <p:cNvPr id="4" name="object 4"/>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7" name="object 7"/>
            <p:cNvPicPr/>
            <p:nvPr/>
          </p:nvPicPr>
          <p:blipFill>
            <a:blip r:embed="rId2"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pic>
        <p:nvPicPr>
          <p:cNvPr id="2" name="Picture 4" descr="Online Food Safety Training - Health Department - Knox County Tennessee Government">
            <a:extLst>
              <a:ext uri="{FF2B5EF4-FFF2-40B4-BE49-F238E27FC236}">
                <a16:creationId xmlns:a16="http://schemas.microsoft.com/office/drawing/2014/main" id="{0324DAC4-5929-508B-5F9A-CCC585319A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16" y="4843654"/>
            <a:ext cx="3176143" cy="18253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group of people standing outside a tent&#10;&#10;Description automatically generated">
            <a:extLst>
              <a:ext uri="{FF2B5EF4-FFF2-40B4-BE49-F238E27FC236}">
                <a16:creationId xmlns:a16="http://schemas.microsoft.com/office/drawing/2014/main" id="{452FB072-BDDA-E2EE-CE6E-4EA1847AD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199" y="4612310"/>
            <a:ext cx="4876800" cy="2141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12"/>
          </p:nvPr>
        </p:nvSpPr>
        <p:spPr>
          <a:prstGeom prst="rect">
            <a:avLst/>
          </a:prstGeom>
        </p:spPr>
        <p:txBody>
          <a:bodyPr vert="horz" wrap="square" lIns="0" tIns="59690" rIns="0" bIns="0" rtlCol="0">
            <a:spAutoFit/>
          </a:bodyPr>
          <a:lstStyle/>
          <a:p>
            <a:pPr marL="38100">
              <a:lnSpc>
                <a:spcPct val="100000"/>
              </a:lnSpc>
              <a:spcBef>
                <a:spcPts val="470"/>
              </a:spcBef>
            </a:pPr>
            <a:fld id="{81D60167-4931-47E6-BA6A-407CBD079E47}" type="slidenum">
              <a:rPr lang="es-MX" spc="-25" noProof="0" smtClean="0"/>
              <a:t>7</a:t>
            </a:fld>
            <a:endParaRPr lang="es-MX" spc="-25" noProof="0" dirty="0"/>
          </a:p>
        </p:txBody>
      </p:sp>
      <p:grpSp>
        <p:nvGrpSpPr>
          <p:cNvPr id="3" name="object 3"/>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190500" y="1708466"/>
            <a:ext cx="8763000" cy="2192908"/>
          </a:xfrm>
          <a:prstGeom prst="rect">
            <a:avLst/>
          </a:prstGeom>
        </p:spPr>
        <p:txBody>
          <a:bodyPr vert="horz" wrap="square" lIns="0" tIns="12700" rIns="0" bIns="0" rtlCol="0">
            <a:spAutoFit/>
          </a:bodyPr>
          <a:lstStyle/>
          <a:p>
            <a:pPr marL="12700" marR="1076960">
              <a:lnSpc>
                <a:spcPct val="100000"/>
              </a:lnSpc>
              <a:spcBef>
                <a:spcPts val="100"/>
              </a:spcBef>
              <a:tabLst>
                <a:tab pos="469265" algn="l"/>
                <a:tab pos="469900" algn="l"/>
              </a:tabLst>
            </a:pPr>
            <a:r>
              <a:rPr lang="es-MX" sz="2000" noProof="0" dirty="0">
                <a:latin typeface="Arial" panose="020B0604020202020204" pitchFamily="34" charset="0"/>
                <a:cs typeface="Arial"/>
              </a:rPr>
              <a:t>Las enfermedades transmitidas por alimentos son una ocurrencia común, costosa y prevenible en la salud pública.
Los CDC estiman que 1 de cada 6 estadounidenses se enferman cada año por alimentos o bebidas contaminadas, y 3,000 mueren.
El Departamento de Agricultura de los Estados Unidos (USDA) estima que las enfermedades transmitidas por alimentos cuestan más de 15,600 millones de dólares cada año.</a:t>
            </a:r>
          </a:p>
        </p:txBody>
      </p:sp>
      <p:pic>
        <p:nvPicPr>
          <p:cNvPr id="2" name="Picture 4" descr="Foodborne Illnesses: Causes, Types, Prevention &amp; Who Is Liable | Kuzmich Law">
            <a:extLst>
              <a:ext uri="{FF2B5EF4-FFF2-40B4-BE49-F238E27FC236}">
                <a16:creationId xmlns:a16="http://schemas.microsoft.com/office/drawing/2014/main" id="{B1EB0707-F342-5F61-A27B-84A18F74AB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 y="4271965"/>
            <a:ext cx="4038600" cy="21540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Four steps to food safety are listed with a person washing their hands above the text &quot;clean&quot;, a person cutting meat on a plastic cutting board above the text &quot;separate&quot;, a thermometer in a chicken breast above the text &quot;cook&quot;, and an open refrigerator with leftover food containers above the text &quot;chill&quot;.">
            <a:extLst>
              <a:ext uri="{FF2B5EF4-FFF2-40B4-BE49-F238E27FC236}">
                <a16:creationId xmlns:a16="http://schemas.microsoft.com/office/drawing/2014/main" id="{933F9B68-0BF2-4691-119F-FA6874108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435" y="4268917"/>
            <a:ext cx="4038600" cy="21540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0A48A0C-E792-67A0-C6F4-27BE011A8501}"/>
              </a:ext>
            </a:extLst>
          </p:cNvPr>
          <p:cNvSpPr txBox="1"/>
          <p:nvPr/>
        </p:nvSpPr>
        <p:spPr>
          <a:xfrm>
            <a:off x="533399" y="1128822"/>
            <a:ext cx="8037635" cy="646331"/>
          </a:xfrm>
          <a:prstGeom prst="rect">
            <a:avLst/>
          </a:prstGeom>
          <a:noFill/>
        </p:spPr>
        <p:txBody>
          <a:bodyPr wrap="square" rtlCol="0">
            <a:spAutoFit/>
          </a:bodyPr>
          <a:lstStyle/>
          <a:p>
            <a:pPr algn="ctr"/>
            <a:r>
              <a:rPr lang="es-MX" b="1" u="sng" noProof="0" dirty="0">
                <a:latin typeface="Arial" panose="020B0604020202020204" pitchFamily="34" charset="0"/>
                <a:cs typeface="Arial"/>
              </a:rPr>
              <a:t>Protección de la salud pública y prevención de enfermedades transmitidas por alimentos</a:t>
            </a:r>
            <a:endParaRPr lang="es-MX"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406238" y="1739900"/>
            <a:ext cx="2658745" cy="2385268"/>
          </a:xfrm>
          <a:prstGeom prst="rect">
            <a:avLst/>
          </a:prstGeom>
        </p:spPr>
        <p:txBody>
          <a:bodyPr vert="horz" wrap="square" lIns="0" tIns="38100" rIns="0" bIns="0" rtlCol="0">
            <a:spAutoFit/>
          </a:bodyPr>
          <a:lstStyle/>
          <a:p>
            <a:pPr marL="355600" indent="-342900">
              <a:lnSpc>
                <a:spcPct val="100000"/>
              </a:lnSpc>
              <a:spcBef>
                <a:spcPts val="300"/>
              </a:spcBef>
              <a:buFont typeface="Courier New" panose="02070309020205020404" pitchFamily="49" charset="0"/>
              <a:buChar char="o"/>
              <a:tabLst>
                <a:tab pos="354965" algn="l"/>
                <a:tab pos="355600" algn="l"/>
              </a:tabLst>
            </a:pPr>
            <a:r>
              <a:rPr lang="es-MX" sz="2000" spc="-10" noProof="0" dirty="0">
                <a:latin typeface="Arial" panose="020B0604020202020204" pitchFamily="34" charset="0"/>
                <a:cs typeface="Arial"/>
              </a:rPr>
              <a:t>Restaurantes
Tiendas de conveniencia
Supermercados
Comedores
Cafeterías
Panaderías</a:t>
            </a:r>
            <a:endParaRPr lang="es-MX" sz="2000" noProof="0" dirty="0">
              <a:latin typeface="Arial" panose="020B0604020202020204" pitchFamily="34" charset="0"/>
              <a:cs typeface="Arial"/>
            </a:endParaRPr>
          </a:p>
        </p:txBody>
      </p:sp>
      <p:sp>
        <p:nvSpPr>
          <p:cNvPr id="9" name="object 9"/>
          <p:cNvSpPr txBox="1"/>
          <p:nvPr/>
        </p:nvSpPr>
        <p:spPr>
          <a:xfrm>
            <a:off x="3272019" y="1739900"/>
            <a:ext cx="3222625" cy="2693045"/>
          </a:xfrm>
          <a:prstGeom prst="rect">
            <a:avLst/>
          </a:prstGeom>
        </p:spPr>
        <p:txBody>
          <a:bodyPr vert="horz" wrap="square" lIns="0" tIns="38100" rIns="0" bIns="0" rtlCol="0">
            <a:spAutoFit/>
          </a:bodyPr>
          <a:lstStyle/>
          <a:p>
            <a:pPr marL="355600" indent="-342900">
              <a:lnSpc>
                <a:spcPct val="100000"/>
              </a:lnSpc>
              <a:spcBef>
                <a:spcPts val="300"/>
              </a:spcBef>
              <a:buFont typeface="Courier New" panose="02070309020205020404" pitchFamily="49" charset="0"/>
              <a:buChar char="o"/>
              <a:tabLst>
                <a:tab pos="354965" algn="l"/>
                <a:tab pos="355600" algn="l"/>
              </a:tabLst>
            </a:pPr>
            <a:r>
              <a:rPr lang="es-MX" sz="2000" spc="-10" noProof="0" dirty="0">
                <a:latin typeface="Arial" panose="020B0604020202020204" pitchFamily="34" charset="0"/>
                <a:cs typeface="Arial"/>
              </a:rPr>
              <a:t>Hospitales
Mercados de agricultores
Instalaciones móviles de alimentos
Festivales
Barras
Operaciones de Alimentación Casera</a:t>
            </a:r>
            <a:endParaRPr lang="es-MX" sz="2000" noProof="0" dirty="0">
              <a:latin typeface="Arial" panose="020B0604020202020204" pitchFamily="34" charset="0"/>
              <a:cs typeface="Arial"/>
            </a:endParaRPr>
          </a:p>
        </p:txBody>
      </p:sp>
      <p:sp>
        <p:nvSpPr>
          <p:cNvPr id="11" name="object 11"/>
          <p:cNvSpPr txBox="1"/>
          <p:nvPr/>
        </p:nvSpPr>
        <p:spPr>
          <a:xfrm>
            <a:off x="2182178" y="4876800"/>
            <a:ext cx="5971222" cy="1223412"/>
          </a:xfrm>
          <a:prstGeom prst="rect">
            <a:avLst/>
          </a:prstGeom>
          <a:ln w="9144">
            <a:solidFill>
              <a:srgbClr val="FFC000"/>
            </a:solidFill>
          </a:ln>
        </p:spPr>
        <p:txBody>
          <a:bodyPr vert="horz" wrap="square" lIns="0" tIns="144780" rIns="0" bIns="0" rtlCol="0">
            <a:spAutoFit/>
          </a:bodyPr>
          <a:lstStyle/>
          <a:p>
            <a:pPr marL="342900" indent="-342900">
              <a:lnSpc>
                <a:spcPct val="100000"/>
              </a:lnSpc>
              <a:spcBef>
                <a:spcPts val="600"/>
              </a:spcBef>
              <a:buFont typeface="Wingdings" panose="05000000000000000000" pitchFamily="2" charset="2"/>
              <a:buChar char="§"/>
            </a:pPr>
            <a:r>
              <a:rPr lang="es-MX" sz="2000" b="1" spc="-20" noProof="0" dirty="0">
                <a:latin typeface="Arial" panose="020B0604020202020204" pitchFamily="34" charset="0"/>
                <a:cs typeface="Arial"/>
              </a:rPr>
              <a:t>8,211 permisos emitidos
12,270 inspecciones rutinarias de alimentos
</a:t>
            </a:r>
            <a:r>
              <a:rPr lang="es-MX" sz="2000" b="1" spc="-20" noProof="0" dirty="0" err="1">
                <a:latin typeface="Arial" panose="020B0604020202020204" pitchFamily="34" charset="0"/>
                <a:cs typeface="Arial"/>
              </a:rPr>
              <a:t>Reinspecciones</a:t>
            </a:r>
            <a:r>
              <a:rPr lang="es-MX" sz="2000" b="1" spc="-20" noProof="0" dirty="0">
                <a:latin typeface="Arial" panose="020B0604020202020204" pitchFamily="34" charset="0"/>
                <a:cs typeface="Arial"/>
              </a:rPr>
              <a:t> 892</a:t>
            </a:r>
            <a:endParaRPr lang="es-MX" sz="2000" noProof="0" dirty="0">
              <a:latin typeface="Arial" panose="020B0604020202020204" pitchFamily="34" charset="0"/>
              <a:cs typeface="Arial"/>
            </a:endParaRPr>
          </a:p>
        </p:txBody>
      </p:sp>
      <p:sp>
        <p:nvSpPr>
          <p:cNvPr id="12" name="object 12"/>
          <p:cNvSpPr txBox="1"/>
          <p:nvPr/>
        </p:nvSpPr>
        <p:spPr>
          <a:xfrm>
            <a:off x="6701680" y="1749338"/>
            <a:ext cx="2177415" cy="2346796"/>
          </a:xfrm>
          <a:prstGeom prst="rect">
            <a:avLst/>
          </a:prstGeom>
        </p:spPr>
        <p:txBody>
          <a:bodyPr vert="horz" wrap="square" lIns="0" tIns="38100" rIns="0" bIns="0" rtlCol="0">
            <a:spAutoFit/>
          </a:bodyPr>
          <a:lstStyle/>
          <a:p>
            <a:pPr marL="355600" indent="-342900">
              <a:lnSpc>
                <a:spcPct val="100000"/>
              </a:lnSpc>
              <a:spcBef>
                <a:spcPts val="300"/>
              </a:spcBef>
              <a:buFont typeface="Courier New" panose="02070309020205020404" pitchFamily="49" charset="0"/>
              <a:buChar char="o"/>
              <a:tabLst>
                <a:tab pos="354965" algn="l"/>
                <a:tab pos="355600" algn="l"/>
              </a:tabLst>
            </a:pPr>
            <a:r>
              <a:rPr lang="es-MX" sz="2000" spc="-10" noProof="0" dirty="0">
                <a:latin typeface="Arial" panose="020B0604020202020204" pitchFamily="34" charset="0"/>
                <a:cs typeface="Arial"/>
              </a:rPr>
              <a:t>Comisarios
CMFO
Catering
Pulgas o remate
Centro de Salud con Licencia</a:t>
            </a:r>
            <a:endParaRPr lang="es-MX" sz="2000" noProof="0" dirty="0">
              <a:latin typeface="Arial" panose="020B0604020202020204" pitchFamily="34" charset="0"/>
              <a:cs typeface="Arial"/>
            </a:endParaRPr>
          </a:p>
        </p:txBody>
      </p:sp>
      <p:sp>
        <p:nvSpPr>
          <p:cNvPr id="2" name="TextBox 1">
            <a:extLst>
              <a:ext uri="{FF2B5EF4-FFF2-40B4-BE49-F238E27FC236}">
                <a16:creationId xmlns:a16="http://schemas.microsoft.com/office/drawing/2014/main" id="{AE052E4A-869C-01DE-59B7-9DBFB73A3707}"/>
              </a:ext>
            </a:extLst>
          </p:cNvPr>
          <p:cNvSpPr txBox="1"/>
          <p:nvPr/>
        </p:nvSpPr>
        <p:spPr>
          <a:xfrm>
            <a:off x="3627895" y="4343400"/>
            <a:ext cx="1888210" cy="738664"/>
          </a:xfrm>
          <a:prstGeom prst="rect">
            <a:avLst/>
          </a:prstGeom>
          <a:noFill/>
        </p:spPr>
        <p:txBody>
          <a:bodyPr wrap="none" rtlCol="0">
            <a:spAutoFit/>
          </a:bodyPr>
          <a:lstStyle/>
          <a:p>
            <a:pPr algn="ctr"/>
            <a:r>
              <a:rPr lang="es-MX" sz="2400" b="1" u="sng" noProof="0" dirty="0">
                <a:uFill>
                  <a:solidFill>
                    <a:srgbClr val="000000"/>
                  </a:solidFill>
                </a:uFill>
                <a:latin typeface="Arial" panose="020B0604020202020204" pitchFamily="34" charset="0"/>
                <a:cs typeface="Arial"/>
              </a:rPr>
              <a:t>En</a:t>
            </a:r>
            <a:r>
              <a:rPr lang="es-MX" sz="2400" b="1" u="sng" spc="-35" noProof="0" dirty="0">
                <a:uFill>
                  <a:solidFill>
                    <a:srgbClr val="000000"/>
                  </a:solidFill>
                </a:uFill>
                <a:latin typeface="Arial" panose="020B0604020202020204" pitchFamily="34" charset="0"/>
                <a:cs typeface="Arial"/>
              </a:rPr>
              <a:t> </a:t>
            </a:r>
            <a:r>
              <a:rPr lang="es-MX" sz="2400" b="1" u="sng" noProof="0" dirty="0">
                <a:uFill>
                  <a:solidFill>
                    <a:srgbClr val="000000"/>
                  </a:solidFill>
                </a:uFill>
                <a:latin typeface="Arial" panose="020B0604020202020204" pitchFamily="34" charset="0"/>
                <a:cs typeface="Arial"/>
              </a:rPr>
              <a:t>FY</a:t>
            </a:r>
            <a:r>
              <a:rPr lang="es-MX" sz="2400" b="1" u="sng" spc="-50" noProof="0" dirty="0">
                <a:uFill>
                  <a:solidFill>
                    <a:srgbClr val="000000"/>
                  </a:solidFill>
                </a:uFill>
                <a:latin typeface="Arial" panose="020B0604020202020204" pitchFamily="34" charset="0"/>
                <a:cs typeface="Arial"/>
              </a:rPr>
              <a:t> </a:t>
            </a:r>
            <a:r>
              <a:rPr lang="es-MX" sz="2400" b="1" u="sng" spc="-10" noProof="0" dirty="0">
                <a:uFill>
                  <a:solidFill>
                    <a:srgbClr val="000000"/>
                  </a:solidFill>
                </a:uFill>
                <a:latin typeface="Arial" panose="020B0604020202020204" pitchFamily="34" charset="0"/>
                <a:cs typeface="Arial"/>
              </a:rPr>
              <a:t>24/25</a:t>
            </a:r>
            <a:endParaRPr lang="es-MX" sz="2400" b="1" u="sng" noProof="0" dirty="0">
              <a:latin typeface="Arial" panose="020B0604020202020204" pitchFamily="34" charset="0"/>
              <a:cs typeface="Arial"/>
            </a:endParaRPr>
          </a:p>
          <a:p>
            <a:endParaRPr lang="es-MX"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8207" y="-12692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lang="es-MX" noProof="0" dirty="0"/>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lang="es-MX" noProof="0" dirty="0"/>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lang="es-MX" sz="1400" noProof="0" dirty="0">
                <a:solidFill>
                  <a:srgbClr val="FFFFFF"/>
                </a:solidFill>
                <a:latin typeface="Century Gothic"/>
                <a:cs typeface="Century Gothic"/>
              </a:rPr>
              <a:t>Environmental</a:t>
            </a:r>
            <a:r>
              <a:rPr lang="es-MX" sz="1400" spc="409" noProof="0" dirty="0">
                <a:solidFill>
                  <a:srgbClr val="FFFFFF"/>
                </a:solidFill>
                <a:latin typeface="Century Gothic"/>
                <a:cs typeface="Century Gothic"/>
              </a:rPr>
              <a:t> </a:t>
            </a:r>
            <a:r>
              <a:rPr lang="es-MX" sz="1400" noProof="0" dirty="0">
                <a:solidFill>
                  <a:srgbClr val="FFFFFF"/>
                </a:solidFill>
                <a:latin typeface="Century Gothic"/>
                <a:cs typeface="Century Gothic"/>
              </a:rPr>
              <a:t>Management</a:t>
            </a:r>
            <a:r>
              <a:rPr lang="es-MX" sz="1400" spc="465" noProof="0" dirty="0">
                <a:solidFill>
                  <a:srgbClr val="FFFFFF"/>
                </a:solidFill>
                <a:latin typeface="Century Gothic"/>
                <a:cs typeface="Century Gothic"/>
              </a:rPr>
              <a:t> </a:t>
            </a:r>
            <a:r>
              <a:rPr lang="es-MX" sz="1400" spc="-10" noProof="0" dirty="0" err="1">
                <a:solidFill>
                  <a:srgbClr val="FFFFFF"/>
                </a:solidFill>
                <a:latin typeface="Century Gothic"/>
                <a:cs typeface="Century Gothic"/>
              </a:rPr>
              <a:t>Department</a:t>
            </a:r>
            <a:endParaRPr lang="es-MX" sz="1400" noProof="0" dirty="0">
              <a:latin typeface="Century Gothic"/>
              <a:cs typeface="Century Gothic"/>
            </a:endParaRPr>
          </a:p>
        </p:txBody>
      </p:sp>
      <p:sp>
        <p:nvSpPr>
          <p:cNvPr id="8" name="object 8"/>
          <p:cNvSpPr txBox="1"/>
          <p:nvPr/>
        </p:nvSpPr>
        <p:spPr>
          <a:xfrm>
            <a:off x="750034" y="1107896"/>
            <a:ext cx="7733663" cy="1120820"/>
          </a:xfrm>
          <a:prstGeom prst="rect">
            <a:avLst/>
          </a:prstGeom>
        </p:spPr>
        <p:txBody>
          <a:bodyPr vert="horz" wrap="square" lIns="0" tIns="12700" rIns="0" bIns="0" rtlCol="0">
            <a:spAutoFit/>
          </a:bodyPr>
          <a:lstStyle/>
          <a:p>
            <a:pPr marL="12700" marR="5080">
              <a:spcBef>
                <a:spcPts val="100"/>
              </a:spcBef>
            </a:pPr>
            <a:r>
              <a:rPr lang="es-MX" sz="2400" noProof="0" dirty="0">
                <a:solidFill>
                  <a:srgbClr val="333333"/>
                </a:solidFill>
                <a:latin typeface="Arial" panose="020B0604020202020204" pitchFamily="34" charset="0"/>
                <a:cs typeface="Arial" panose="020B0604020202020204" pitchFamily="34" charset="0"/>
              </a:rPr>
              <a:t>El Programa de Protección Alimentaria es responsable de permitir e inspeccionar la venta de alimentos inseguros en el condado de Sacramento.</a:t>
            </a:r>
            <a:endParaRPr lang="es-MX" sz="2400" noProof="0" dirty="0">
              <a:latin typeface="Arial" panose="020B0604020202020204" pitchFamily="34" charset="0"/>
              <a:cs typeface="Arial" panose="020B0604020202020204" pitchFamily="34" charset="0"/>
            </a:endParaRPr>
          </a:p>
        </p:txBody>
      </p:sp>
      <p:sp>
        <p:nvSpPr>
          <p:cNvPr id="12" name="object 12"/>
          <p:cNvSpPr txBox="1"/>
          <p:nvPr/>
        </p:nvSpPr>
        <p:spPr>
          <a:xfrm>
            <a:off x="533400" y="5851663"/>
            <a:ext cx="8190863" cy="628377"/>
          </a:xfrm>
          <a:prstGeom prst="rect">
            <a:avLst/>
          </a:prstGeom>
        </p:spPr>
        <p:txBody>
          <a:bodyPr vert="horz" wrap="square" lIns="0" tIns="12700" rIns="0" bIns="0" rtlCol="0">
            <a:spAutoFit/>
          </a:bodyPr>
          <a:lstStyle/>
          <a:p>
            <a:pPr marL="12700">
              <a:lnSpc>
                <a:spcPct val="100000"/>
              </a:lnSpc>
              <a:spcBef>
                <a:spcPts val="100"/>
              </a:spcBef>
            </a:pPr>
            <a:r>
              <a:rPr lang="es-MX" sz="2000" b="1" noProof="0" dirty="0">
                <a:solidFill>
                  <a:srgbClr val="333333"/>
                </a:solidFill>
                <a:latin typeface="Arial" panose="020B0604020202020204" pitchFamily="34" charset="0"/>
                <a:cs typeface="Arial"/>
              </a:rPr>
              <a:t>Se realizaron 311 Investigaciones/Inspecciones sobre Venta de Alimentos Inseguros en el año fiscal 24/25</a:t>
            </a:r>
            <a:endParaRPr lang="es-MX" sz="2000" noProof="0" dirty="0">
              <a:latin typeface="Arial" panose="020B0604020202020204" pitchFamily="34" charset="0"/>
              <a:cs typeface="Arial"/>
            </a:endParaRPr>
          </a:p>
        </p:txBody>
      </p:sp>
      <p:pic>
        <p:nvPicPr>
          <p:cNvPr id="2052" name="Picture 4" descr="A group of people standing next to a table with food&#10;&#10;Description automatically generated">
            <a:extLst>
              <a:ext uri="{FF2B5EF4-FFF2-40B4-BE49-F238E27FC236}">
                <a16:creationId xmlns:a16="http://schemas.microsoft.com/office/drawing/2014/main" id="{45DCB4DF-AD5B-098F-6FF5-EB9F1509D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99" y="2411362"/>
            <a:ext cx="2517144" cy="29226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erson standing in front of a white truck&#10;&#10;Description automatically generated">
            <a:extLst>
              <a:ext uri="{FF2B5EF4-FFF2-40B4-BE49-F238E27FC236}">
                <a16:creationId xmlns:a16="http://schemas.microsoft.com/office/drawing/2014/main" id="{AA43853C-1BB1-5B12-1869-88C14DF93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408" y="2442696"/>
            <a:ext cx="2815592" cy="28913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person holding a tray of food&#10;&#10;Description automatically generated">
            <a:extLst>
              <a:ext uri="{FF2B5EF4-FFF2-40B4-BE49-F238E27FC236}">
                <a16:creationId xmlns:a16="http://schemas.microsoft.com/office/drawing/2014/main" id="{8CF80A61-D6B3-4102-26FB-8E3573153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281" y="2523622"/>
            <a:ext cx="2802608" cy="2810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DB024D75E4F34884279265BDC3F91D" ma:contentTypeVersion="14" ma:contentTypeDescription="Create a new document." ma:contentTypeScope="" ma:versionID="51868eb51dec20a442039d880c38f802">
  <xsd:schema xmlns:xsd="http://www.w3.org/2001/XMLSchema" xmlns:xs="http://www.w3.org/2001/XMLSchema" xmlns:p="http://schemas.microsoft.com/office/2006/metadata/properties" xmlns:ns2="b3cb70b8-acdc-4da1-842c-8d1055a48e19" xmlns:ns3="11cba8c2-896b-4b2f-a5cf-5e73b5e1e3a5" targetNamespace="http://schemas.microsoft.com/office/2006/metadata/properties" ma:root="true" ma:fieldsID="6d515856d1f09529b5640f284aee30ba" ns2:_="" ns3:_="">
    <xsd:import namespace="b3cb70b8-acdc-4da1-842c-8d1055a48e19"/>
    <xsd:import namespace="11cba8c2-896b-4b2f-a5cf-5e73b5e1e3a5"/>
    <xsd:element name="properties">
      <xsd:complexType>
        <xsd:sequence>
          <xsd:element name="documentManagement">
            <xsd:complexType>
              <xsd:all>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b70b8-acdc-4da1-842c-8d1055a48e19" elementFormDefault="qualified">
    <xsd:import namespace="http://schemas.microsoft.com/office/2006/documentManagement/types"/>
    <xsd:import namespace="http://schemas.microsoft.com/office/infopath/2007/PartnerControls"/>
    <xsd:element name="MediaServiceFastMetadata" ma:index="8" nillable="true" ma:displayName="MediaServiceFastMetadata" ma:hidden="true" ma:internalName="MediaServiceFastMetadata" ma:readOnly="true">
      <xsd:simpleType>
        <xsd:restriction base="dms:Note"/>
      </xsd:simpleType>
    </xsd:element>
    <xsd:element name="MediaServiceObjectDetectorVersions" ma:index="9" nillable="true" ma:displayName="MediaServiceObjectDetectorVersions" ma:hidden="true" ma:indexed="true" ma:internalName="MediaServiceObjectDetectorVersions" ma:readOnly="true">
      <xsd:simpleType>
        <xsd:restriction base="dms:Text"/>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98c877-21d6-4d2f-ae8b-1e560ecaa81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Metadata" ma:index="21" nillable="true" ma:displayName="MediaServiceMetadata" ma:hidden="true" ma:internalName="MediaService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cba8c2-896b-4b2f-a5cf-5e73b5e1e3a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f6179b-be0b-41ae-8093-d8b1fb4ce6a1}" ma:internalName="TaxCatchAll" ma:showField="CatchAllData" ma:web="11cba8c2-896b-4b2f-a5cf-5e73b5e1e3a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3D50016F05F0942A13FD22570CE8AFE" ma:contentTypeVersion="2" ma:contentTypeDescription="Create a new document." ma:contentTypeScope="" ma:versionID="6532c086e65d20ed46e62194708c609a">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2E58F-C687-48E2-9A77-7375A4B6B419}">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b3cb70b8-acdc-4da1-842c-8d1055a48e19"/>
    <ds:schemaRef ds:uri="http://schemas.microsoft.com/office/2006/metadata/properties"/>
    <ds:schemaRef ds:uri="http://www.w3.org/XML/1998/namespace"/>
    <ds:schemaRef ds:uri="11cba8c2-896b-4b2f-a5cf-5e73b5e1e3a5"/>
  </ds:schemaRefs>
</ds:datastoreItem>
</file>

<file path=customXml/itemProps2.xml><?xml version="1.0" encoding="utf-8"?>
<ds:datastoreItem xmlns:ds="http://schemas.openxmlformats.org/officeDocument/2006/customXml" ds:itemID="{2E25D9A4-CF25-497D-B2BC-880E9986B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b70b8-acdc-4da1-842c-8d1055a48e19"/>
    <ds:schemaRef ds:uri="11cba8c2-896b-4b2f-a5cf-5e73b5e1e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2FDB4E-55FB-4FAD-9B3B-528115E55450}"/>
</file>

<file path=customXml/itemProps4.xml><?xml version="1.0" encoding="utf-8"?>
<ds:datastoreItem xmlns:ds="http://schemas.openxmlformats.org/officeDocument/2006/customXml" ds:itemID="{3EA6AB56-168F-45F2-9D87-3ECEC71CE73D}">
  <ds:schemaRefs>
    <ds:schemaRef ds:uri="http://schemas.microsoft.com/sharepoint/v3/contenttype/forms"/>
  </ds:schemaRefs>
</ds:datastoreItem>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TM03457475[[fn=Frame]]</Template>
  <TotalTime>1259</TotalTime>
  <Words>1229</Words>
  <Application>Microsoft Office PowerPoint</Application>
  <PresentationFormat>On-screen Show (4:3)</PresentationFormat>
  <Paragraphs>126</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Century Gothic</vt:lpstr>
      <vt:lpstr>Corbel</vt:lpstr>
      <vt:lpstr>Courier New</vt:lpstr>
      <vt:lpstr>Times New Roman</vt:lpstr>
      <vt:lpstr>Wingdings</vt:lpstr>
      <vt:lpstr>Wingdings 2</vt:lpstr>
      <vt:lpstr>Frame</vt:lpstr>
      <vt:lpstr>Acrobat Document</vt:lpstr>
      <vt:lpstr>Departamento Financiado por ingresos 100% - Presupuesto de 21 millones de dólares
Realizó 27,000 inspecciones en todo el condado en el año fiscal 2025
114 FTE especialistas registrados en salud ambiental y personal de soporte
31 Programas</vt:lpstr>
      <vt:lpstr>PowerPoint Presentation</vt:lpstr>
      <vt:lpstr>PowerPoint Presentation</vt:lpstr>
      <vt:lpstr>Background</vt:lpstr>
      <vt:lpstr>Food Protection Program</vt:lpstr>
      <vt:lpstr>Food Protection Program</vt:lpstr>
      <vt:lpstr>PowerPoint Presentation</vt:lpstr>
      <vt:lpstr>PowerPoint Presentation</vt:lpstr>
      <vt:lpstr>PowerPoint Presentation</vt:lpstr>
      <vt:lpstr>Community Events</vt:lpstr>
      <vt:lpstr>PowerPoint Presentation</vt:lpstr>
      <vt:lpstr>Food Safety Education and Outreach</vt:lpstr>
      <vt:lpstr>Food Protection Program Budget</vt:lpstr>
      <vt:lpstr>PowerPoint Presentation</vt:lpstr>
      <vt:lpstr>PowerPoint Presentation</vt:lpstr>
      <vt:lpstr>PowerPoint Presentation</vt:lpstr>
      <vt:lpstr>PowerPoint Presentation</vt:lpstr>
      <vt:lpstr>Visita nuestra página web en EMD.saccounty.gov</vt:lpstr>
    </vt:vector>
  </TitlesOfParts>
  <Company>County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AielloK</dc:creator>
  <cp:lastModifiedBy>Daniels. Ana</cp:lastModifiedBy>
  <cp:revision>142</cp:revision>
  <dcterms:created xsi:type="dcterms:W3CDTF">2023-05-17T20:34:28Z</dcterms:created>
  <dcterms:modified xsi:type="dcterms:W3CDTF">2026-02-05T20:59:22Z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2021-02-01T00:00:00Z</vt:filetime>
  </property>
  <property fmtid="{D5CDD505-2E9C-101B-9397-08002B2CF9AE}" pid="3" name="Creator">
    <vt:lpwstr>Acrobat PDFMaker 20 for PowerPoint</vt:lpwstr>
  </property>
  <property fmtid="{D5CDD505-2E9C-101B-9397-08002B2CF9AE}" pid="4" name="LastSaved">
    <vt:filetime>2023-05-17T00:00:00Z</vt:filetime>
  </property>
  <property fmtid="{D5CDD505-2E9C-101B-9397-08002B2CF9AE}" pid="5" name="Producer">
    <vt:lpwstr>Adobe PDF Library 20.13.106</vt:lpwstr>
  </property>
  <property fmtid="{D5CDD505-2E9C-101B-9397-08002B2CF9AE}" pid="6" name="ContentTypeId">
    <vt:lpwstr>0x01010033D50016F05F0942A13FD22570CE8AFE</vt:lpwstr>
  </property>
  <property fmtid="{D5CDD505-2E9C-101B-9397-08002B2CF9AE}" pid="7" name="MediaServiceImageTags">
    <vt:lpwstr/>
  </property>
</Properties>
</file>