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76" r:id="rId8"/>
    <p:sldId id="262" r:id="rId9"/>
    <p:sldId id="263" r:id="rId10"/>
    <p:sldId id="277" r:id="rId11"/>
    <p:sldId id="264" r:id="rId12"/>
    <p:sldId id="265" r:id="rId13"/>
    <p:sldId id="266" r:id="rId14"/>
    <p:sldId id="278" r:id="rId15"/>
    <p:sldId id="267" r:id="rId16"/>
    <p:sldId id="268" r:id="rId17"/>
    <p:sldId id="269" r:id="rId18"/>
    <p:sldId id="279" r:id="rId19"/>
    <p:sldId id="270" r:id="rId20"/>
    <p:sldId id="271" r:id="rId21"/>
    <p:sldId id="272" r:id="rId22"/>
    <p:sldId id="273" r:id="rId2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94694"/>
  </p:normalViewPr>
  <p:slideViewPr>
    <p:cSldViewPr>
      <p:cViewPr varScale="1">
        <p:scale>
          <a:sx n="91" d="100"/>
          <a:sy n="91" d="100"/>
        </p:scale>
        <p:origin x="1029" y="5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g. Shirley (EMD)" userId="7222a2ff-e8b7-4db5-b0d5-1fb9d67d4751" providerId="ADAL" clId="{886D0754-227A-46F3-8EA7-4D9718A55035}"/>
    <pc:docChg chg="modSld">
      <pc:chgData name="Fong. Shirley (EMD)" userId="7222a2ff-e8b7-4db5-b0d5-1fb9d67d4751" providerId="ADAL" clId="{886D0754-227A-46F3-8EA7-4D9718A55035}" dt="2026-02-06T00:36:01.526" v="65" actId="6549"/>
      <pc:docMkLst>
        <pc:docMk/>
      </pc:docMkLst>
      <pc:sldChg chg="modSp mod">
        <pc:chgData name="Fong. Shirley (EMD)" userId="7222a2ff-e8b7-4db5-b0d5-1fb9d67d4751" providerId="ADAL" clId="{886D0754-227A-46F3-8EA7-4D9718A55035}" dt="2026-02-06T00:34:43.390" v="10" actId="20577"/>
        <pc:sldMkLst>
          <pc:docMk/>
          <pc:sldMk cId="0" sldId="258"/>
        </pc:sldMkLst>
        <pc:spChg chg="mod">
          <ac:chgData name="Fong. Shirley (EMD)" userId="7222a2ff-e8b7-4db5-b0d5-1fb9d67d4751" providerId="ADAL" clId="{886D0754-227A-46F3-8EA7-4D9718A55035}" dt="2026-02-06T00:34:43.390" v="10" actId="20577"/>
          <ac:spMkLst>
            <pc:docMk/>
            <pc:sldMk cId="0" sldId="258"/>
            <ac:spMk id="7" creationId="{5CEAD66D-5913-C0DA-EA35-14CF35BEC1E0}"/>
          </ac:spMkLst>
        </pc:spChg>
        <pc:picChg chg="mod">
          <ac:chgData name="Fong. Shirley (EMD)" userId="7222a2ff-e8b7-4db5-b0d5-1fb9d67d4751" providerId="ADAL" clId="{886D0754-227A-46F3-8EA7-4D9718A55035}" dt="2026-02-06T00:33:58.230" v="5" actId="1076"/>
          <ac:picMkLst>
            <pc:docMk/>
            <pc:sldMk cId="0" sldId="258"/>
            <ac:picMk id="3" creationId="{00000000-0000-0000-0000-000000000000}"/>
          </ac:picMkLst>
        </pc:picChg>
      </pc:sldChg>
      <pc:sldChg chg="modSp mod">
        <pc:chgData name="Fong. Shirley (EMD)" userId="7222a2ff-e8b7-4db5-b0d5-1fb9d67d4751" providerId="ADAL" clId="{886D0754-227A-46F3-8EA7-4D9718A55035}" dt="2026-02-06T00:36:01.526" v="65" actId="6549"/>
        <pc:sldMkLst>
          <pc:docMk/>
          <pc:sldMk cId="0" sldId="273"/>
        </pc:sldMkLst>
        <pc:spChg chg="mod">
          <ac:chgData name="Fong. Shirley (EMD)" userId="7222a2ff-e8b7-4db5-b0d5-1fb9d67d4751" providerId="ADAL" clId="{886D0754-227A-46F3-8EA7-4D9718A55035}" dt="2026-02-06T00:36:01.526" v="65" actId="6549"/>
          <ac:spMkLst>
            <pc:docMk/>
            <pc:sldMk cId="0" sldId="273"/>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0" u="sng">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998219"/>
          </a:xfrm>
          <a:custGeom>
            <a:avLst/>
            <a:gdLst/>
            <a:ahLst/>
            <a:cxnLst/>
            <a:rect l="l" t="t" r="r" b="b"/>
            <a:pathLst>
              <a:path w="9144000" h="998219">
                <a:moveTo>
                  <a:pt x="0" y="998092"/>
                </a:moveTo>
                <a:lnTo>
                  <a:pt x="9144000" y="998092"/>
                </a:lnTo>
                <a:lnTo>
                  <a:pt x="9144000" y="0"/>
                </a:lnTo>
                <a:lnTo>
                  <a:pt x="0" y="0"/>
                </a:lnTo>
                <a:lnTo>
                  <a:pt x="0" y="998092"/>
                </a:lnTo>
                <a:close/>
              </a:path>
            </a:pathLst>
          </a:custGeom>
          <a:solidFill>
            <a:srgbClr val="006FC0"/>
          </a:solidFill>
        </p:spPr>
        <p:txBody>
          <a:bodyPr wrap="square" lIns="0" tIns="0" rIns="0" bIns="0" rtlCol="0"/>
          <a:lstStyle/>
          <a:p>
            <a:endParaRPr/>
          </a:p>
        </p:txBody>
      </p:sp>
      <p:sp>
        <p:nvSpPr>
          <p:cNvPr id="17" name="bg object 17"/>
          <p:cNvSpPr/>
          <p:nvPr/>
        </p:nvSpPr>
        <p:spPr>
          <a:xfrm>
            <a:off x="0" y="998092"/>
            <a:ext cx="9144000" cy="0"/>
          </a:xfrm>
          <a:custGeom>
            <a:avLst/>
            <a:gdLst/>
            <a:ahLst/>
            <a:cxnLst/>
            <a:rect l="l" t="t" r="r" b="b"/>
            <a:pathLst>
              <a:path w="9144000">
                <a:moveTo>
                  <a:pt x="0" y="0"/>
                </a:moveTo>
                <a:lnTo>
                  <a:pt x="9144000" y="0"/>
                </a:lnTo>
              </a:path>
            </a:pathLst>
          </a:custGeom>
          <a:ln w="9144">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u="sng">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52678" y="1285113"/>
            <a:ext cx="7838643" cy="636269"/>
          </a:xfrm>
          <a:prstGeom prst="rect">
            <a:avLst/>
          </a:prstGeom>
        </p:spPr>
        <p:txBody>
          <a:bodyPr wrap="square" lIns="0" tIns="0" rIns="0" bIns="0">
            <a:spAutoFit/>
          </a:bodyPr>
          <a:lstStyle>
            <a:lvl1pPr>
              <a:defRPr sz="2400" b="1" i="0" u="sng">
                <a:solidFill>
                  <a:schemeClr val="tx1"/>
                </a:solidFill>
                <a:latin typeface="Arial"/>
                <a:cs typeface="Arial"/>
              </a:defRPr>
            </a:lvl1pPr>
          </a:lstStyle>
          <a:p>
            <a:endParaRPr/>
          </a:p>
        </p:txBody>
      </p:sp>
      <p:sp>
        <p:nvSpPr>
          <p:cNvPr id="3" name="Holder 3"/>
          <p:cNvSpPr>
            <a:spLocks noGrp="1"/>
          </p:cNvSpPr>
          <p:nvPr>
            <p:ph type="body" idx="1"/>
          </p:nvPr>
        </p:nvSpPr>
        <p:spPr>
          <a:xfrm>
            <a:off x="1327150" y="2477007"/>
            <a:ext cx="6203950" cy="25615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s://data.saccounty.gov/maps/food-inspections"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md.saccounty.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7" name="object 7" descr="A large group of people posing for a photo"/>
          <p:cNvPicPr/>
          <p:nvPr/>
        </p:nvPicPr>
        <p:blipFill>
          <a:blip r:embed="rId3" cstate="print"/>
          <a:stretch>
            <a:fillRect/>
          </a:stretch>
        </p:blipFill>
        <p:spPr>
          <a:xfrm>
            <a:off x="2362200" y="1527342"/>
            <a:ext cx="4174998" cy="2096578"/>
          </a:xfrm>
          <a:prstGeom prst="rect">
            <a:avLst/>
          </a:prstGeom>
        </p:spPr>
      </p:pic>
      <p:sp>
        <p:nvSpPr>
          <p:cNvPr id="8" name="object 8"/>
          <p:cNvSpPr txBox="1"/>
          <p:nvPr/>
        </p:nvSpPr>
        <p:spPr>
          <a:xfrm>
            <a:off x="457200" y="3651599"/>
            <a:ext cx="8534400" cy="2839239"/>
          </a:xfrm>
          <a:prstGeom prst="rect">
            <a:avLst/>
          </a:prstGeom>
        </p:spPr>
        <p:txBody>
          <a:bodyPr vert="horz" wrap="square" lIns="0" tIns="12700" rIns="0" bIns="0" rtlCol="0">
            <a:spAutoFit/>
          </a:bodyPr>
          <a:lstStyle/>
          <a:p>
            <a:pPr marL="299085" marR="5080" indent="-287020">
              <a:lnSpc>
                <a:spcPct val="100000"/>
              </a:lnSpc>
              <a:spcBef>
                <a:spcPts val="100"/>
              </a:spcBef>
              <a:buFont typeface="Courier New" panose="02070309020205020404" pitchFamily="49" charset="0"/>
              <a:buChar char="o"/>
              <a:tabLst>
                <a:tab pos="299085" algn="l"/>
              </a:tabLst>
            </a:pPr>
            <a:r>
              <a:rPr dirty="0">
                <a:latin typeface="Arial"/>
                <a:cs typeface="Arial"/>
              </a:rPr>
              <a:t>Special</a:t>
            </a:r>
            <a:r>
              <a:rPr spc="-65" dirty="0">
                <a:latin typeface="Arial"/>
                <a:cs typeface="Arial"/>
              </a:rPr>
              <a:t> </a:t>
            </a:r>
            <a:r>
              <a:rPr dirty="0">
                <a:latin typeface="Arial"/>
                <a:cs typeface="Arial"/>
              </a:rPr>
              <a:t>Fund</a:t>
            </a:r>
            <a:r>
              <a:rPr spc="-105" dirty="0">
                <a:latin typeface="Arial"/>
                <a:cs typeface="Arial"/>
              </a:rPr>
              <a:t> </a:t>
            </a:r>
            <a:r>
              <a:rPr spc="-10" dirty="0">
                <a:latin typeface="Arial"/>
                <a:cs typeface="Arial"/>
              </a:rPr>
              <a:t>Department-</a:t>
            </a:r>
            <a:r>
              <a:rPr spc="-75" dirty="0">
                <a:latin typeface="Arial"/>
                <a:cs typeface="Arial"/>
              </a:rPr>
              <a:t> </a:t>
            </a:r>
            <a:r>
              <a:rPr dirty="0">
                <a:solidFill>
                  <a:srgbClr val="FF0000"/>
                </a:solidFill>
                <a:latin typeface="Arial"/>
                <a:cs typeface="Arial"/>
              </a:rPr>
              <a:t>100%</a:t>
            </a:r>
            <a:r>
              <a:rPr spc="-100" dirty="0">
                <a:solidFill>
                  <a:srgbClr val="FF0000"/>
                </a:solidFill>
                <a:latin typeface="Arial"/>
                <a:cs typeface="Arial"/>
              </a:rPr>
              <a:t> </a:t>
            </a:r>
            <a:r>
              <a:rPr dirty="0">
                <a:latin typeface="Arial"/>
                <a:cs typeface="Arial"/>
              </a:rPr>
              <a:t>Fee</a:t>
            </a:r>
            <a:r>
              <a:rPr spc="-100" dirty="0">
                <a:latin typeface="Arial"/>
                <a:cs typeface="Arial"/>
              </a:rPr>
              <a:t> </a:t>
            </a:r>
            <a:r>
              <a:rPr dirty="0">
                <a:latin typeface="Arial"/>
                <a:cs typeface="Arial"/>
              </a:rPr>
              <a:t>Supported</a:t>
            </a:r>
            <a:r>
              <a:rPr spc="-95" dirty="0">
                <a:latin typeface="Arial"/>
                <a:cs typeface="Arial"/>
              </a:rPr>
              <a:t> </a:t>
            </a:r>
            <a:r>
              <a:rPr dirty="0">
                <a:latin typeface="Arial"/>
                <a:cs typeface="Arial"/>
              </a:rPr>
              <a:t>-</a:t>
            </a:r>
            <a:r>
              <a:rPr spc="-105" dirty="0">
                <a:latin typeface="Arial"/>
                <a:cs typeface="Arial"/>
              </a:rPr>
              <a:t> </a:t>
            </a:r>
            <a:r>
              <a:rPr dirty="0">
                <a:solidFill>
                  <a:srgbClr val="FF0000"/>
                </a:solidFill>
                <a:latin typeface="Arial"/>
                <a:cs typeface="Arial"/>
              </a:rPr>
              <a:t>$21</a:t>
            </a:r>
            <a:r>
              <a:rPr spc="-90" dirty="0">
                <a:solidFill>
                  <a:srgbClr val="FF0000"/>
                </a:solidFill>
                <a:latin typeface="Arial"/>
                <a:cs typeface="Arial"/>
              </a:rPr>
              <a:t> </a:t>
            </a:r>
            <a:r>
              <a:rPr spc="-10" dirty="0">
                <a:solidFill>
                  <a:srgbClr val="FF0000"/>
                </a:solidFill>
                <a:latin typeface="Arial"/>
                <a:cs typeface="Arial"/>
              </a:rPr>
              <a:t>Million </a:t>
            </a:r>
            <a:r>
              <a:rPr spc="-10" dirty="0">
                <a:latin typeface="Arial"/>
                <a:cs typeface="Arial"/>
              </a:rPr>
              <a:t>Budget</a:t>
            </a:r>
            <a:r>
              <a:rPr lang="zh-TW" altLang="en-US" spc="-10" dirty="0">
                <a:latin typeface="Arial"/>
                <a:cs typeface="Arial"/>
              </a:rPr>
              <a:t> </a:t>
            </a:r>
            <a:endParaRPr lang="en-US" altLang="zh-TW" spc="-10" dirty="0">
              <a:latin typeface="Arial"/>
              <a:cs typeface="Arial"/>
            </a:endParaRPr>
          </a:p>
          <a:p>
            <a:pPr marL="12065" marR="5080">
              <a:lnSpc>
                <a:spcPct val="100000"/>
              </a:lnSpc>
              <a:spcBef>
                <a:spcPts val="100"/>
              </a:spcBef>
              <a:tabLst>
                <a:tab pos="299085" algn="l"/>
              </a:tabLst>
            </a:pPr>
            <a:r>
              <a:rPr lang="en-US" altLang="zh-TW" dirty="0"/>
              <a:t>     </a:t>
            </a:r>
            <a:r>
              <a:rPr lang="zh-TW" altLang="en-US" dirty="0"/>
              <a:t>特別基金部門－</a:t>
            </a:r>
            <a:r>
              <a:rPr lang="en-US" altLang="zh-TW" dirty="0">
                <a:solidFill>
                  <a:srgbClr val="FF0000"/>
                </a:solidFill>
              </a:rPr>
              <a:t>100% </a:t>
            </a:r>
            <a:r>
              <a:rPr lang="zh-TW" altLang="en-US" dirty="0"/>
              <a:t>由規費支應－</a:t>
            </a:r>
            <a:r>
              <a:rPr lang="en-US" altLang="zh-TW" dirty="0">
                <a:solidFill>
                  <a:srgbClr val="FF0000"/>
                </a:solidFill>
              </a:rPr>
              <a:t>2,100 </a:t>
            </a:r>
            <a:r>
              <a:rPr lang="zh-TW" altLang="en-US" dirty="0">
                <a:solidFill>
                  <a:srgbClr val="FF0000"/>
                </a:solidFill>
              </a:rPr>
              <a:t>萬美元</a:t>
            </a:r>
            <a:r>
              <a:rPr lang="zh-TW" altLang="en-US" dirty="0"/>
              <a:t>預算</a:t>
            </a:r>
            <a:endParaRPr dirty="0">
              <a:latin typeface="Arial"/>
              <a:cs typeface="Arial"/>
            </a:endParaRPr>
          </a:p>
          <a:p>
            <a:pPr marL="299085" indent="-286385">
              <a:lnSpc>
                <a:spcPct val="100000"/>
              </a:lnSpc>
              <a:spcBef>
                <a:spcPts val="490"/>
              </a:spcBef>
              <a:buFont typeface="Courier New" panose="02070309020205020404" pitchFamily="49" charset="0"/>
              <a:buChar char="o"/>
              <a:tabLst>
                <a:tab pos="299085" algn="l"/>
              </a:tabLst>
            </a:pPr>
            <a:r>
              <a:rPr dirty="0">
                <a:latin typeface="Arial"/>
                <a:cs typeface="Arial"/>
              </a:rPr>
              <a:t>Conducted</a:t>
            </a:r>
            <a:r>
              <a:rPr spc="-45" dirty="0">
                <a:latin typeface="Arial"/>
                <a:cs typeface="Arial"/>
              </a:rPr>
              <a:t> </a:t>
            </a:r>
            <a:r>
              <a:rPr spc="-60" dirty="0">
                <a:solidFill>
                  <a:srgbClr val="FF0000"/>
                </a:solidFill>
                <a:latin typeface="Arial"/>
                <a:cs typeface="Arial"/>
              </a:rPr>
              <a:t>27,000</a:t>
            </a:r>
            <a:r>
              <a:rPr spc="-105" dirty="0">
                <a:solidFill>
                  <a:srgbClr val="FF0000"/>
                </a:solidFill>
                <a:latin typeface="Arial"/>
                <a:cs typeface="Arial"/>
              </a:rPr>
              <a:t> </a:t>
            </a:r>
            <a:r>
              <a:rPr spc="-10" dirty="0">
                <a:latin typeface="Arial"/>
                <a:cs typeface="Arial"/>
              </a:rPr>
              <a:t>Countywide</a:t>
            </a:r>
            <a:r>
              <a:rPr spc="-75" dirty="0">
                <a:latin typeface="Arial"/>
                <a:cs typeface="Arial"/>
              </a:rPr>
              <a:t> </a:t>
            </a:r>
            <a:r>
              <a:rPr spc="-10" dirty="0">
                <a:latin typeface="Arial"/>
                <a:cs typeface="Arial"/>
              </a:rPr>
              <a:t>Inspections</a:t>
            </a:r>
            <a:r>
              <a:rPr spc="-95" dirty="0">
                <a:latin typeface="Arial"/>
                <a:cs typeface="Arial"/>
              </a:rPr>
              <a:t> </a:t>
            </a:r>
            <a:r>
              <a:rPr dirty="0">
                <a:latin typeface="Arial"/>
                <a:cs typeface="Arial"/>
              </a:rPr>
              <a:t>in</a:t>
            </a:r>
            <a:r>
              <a:rPr spc="-90" dirty="0">
                <a:latin typeface="Arial"/>
                <a:cs typeface="Arial"/>
              </a:rPr>
              <a:t> </a:t>
            </a:r>
            <a:r>
              <a:rPr dirty="0">
                <a:latin typeface="Arial"/>
                <a:cs typeface="Arial"/>
              </a:rPr>
              <a:t>FY</a:t>
            </a:r>
            <a:r>
              <a:rPr spc="-120" dirty="0">
                <a:latin typeface="Arial"/>
                <a:cs typeface="Arial"/>
              </a:rPr>
              <a:t> </a:t>
            </a:r>
            <a:r>
              <a:rPr spc="-20" dirty="0">
                <a:latin typeface="Arial"/>
                <a:cs typeface="Arial"/>
              </a:rPr>
              <a:t>2025</a:t>
            </a:r>
            <a:endParaRPr lang="en-US" spc="-20" dirty="0">
              <a:latin typeface="Arial"/>
              <a:cs typeface="Arial"/>
            </a:endParaRPr>
          </a:p>
          <a:p>
            <a:pPr marL="12700">
              <a:lnSpc>
                <a:spcPct val="100000"/>
              </a:lnSpc>
              <a:spcBef>
                <a:spcPts val="490"/>
              </a:spcBef>
              <a:tabLst>
                <a:tab pos="299085" algn="l"/>
              </a:tabLst>
            </a:pPr>
            <a:r>
              <a:rPr lang="en-US" altLang="zh-TW" spc="-20" dirty="0">
                <a:latin typeface="Arial"/>
                <a:cs typeface="Arial"/>
              </a:rPr>
              <a:t>     </a:t>
            </a:r>
            <a:r>
              <a:rPr lang="zh-TW" altLang="en-US" spc="-20" dirty="0">
                <a:latin typeface="Arial"/>
                <a:cs typeface="Arial"/>
              </a:rPr>
              <a:t> </a:t>
            </a:r>
            <a:r>
              <a:rPr lang="zh-TW" altLang="en-US" dirty="0"/>
              <a:t>於 </a:t>
            </a:r>
            <a:r>
              <a:rPr lang="en-US" altLang="zh-TW" dirty="0"/>
              <a:t>2025 </a:t>
            </a:r>
            <a:r>
              <a:rPr lang="zh-TW" altLang="en-US" dirty="0"/>
              <a:t>財政年度執行 </a:t>
            </a:r>
            <a:r>
              <a:rPr lang="en-US" altLang="zh-TW" dirty="0">
                <a:solidFill>
                  <a:srgbClr val="FF0000"/>
                </a:solidFill>
              </a:rPr>
              <a:t>27,000 </a:t>
            </a:r>
            <a:r>
              <a:rPr lang="zh-TW" altLang="en-US" dirty="0"/>
              <a:t>次衛生檢查</a:t>
            </a:r>
            <a:endParaRPr dirty="0">
              <a:latin typeface="Arial"/>
              <a:cs typeface="Arial"/>
            </a:endParaRPr>
          </a:p>
          <a:p>
            <a:pPr marL="299085" indent="-286385">
              <a:lnSpc>
                <a:spcPct val="100000"/>
              </a:lnSpc>
              <a:spcBef>
                <a:spcPts val="505"/>
              </a:spcBef>
              <a:buFont typeface="Courier New" panose="02070309020205020404" pitchFamily="49" charset="0"/>
              <a:buChar char="o"/>
              <a:tabLst>
                <a:tab pos="299085" algn="l"/>
              </a:tabLst>
            </a:pPr>
            <a:r>
              <a:rPr spc="-40" dirty="0">
                <a:solidFill>
                  <a:srgbClr val="FF0000"/>
                </a:solidFill>
                <a:latin typeface="Arial"/>
                <a:cs typeface="Arial"/>
              </a:rPr>
              <a:t>114</a:t>
            </a:r>
            <a:r>
              <a:rPr spc="-105" dirty="0">
                <a:latin typeface="Arial"/>
                <a:cs typeface="Arial"/>
              </a:rPr>
              <a:t> </a:t>
            </a:r>
            <a:r>
              <a:rPr dirty="0">
                <a:latin typeface="Arial"/>
                <a:cs typeface="Arial"/>
              </a:rPr>
              <a:t>FTE</a:t>
            </a:r>
            <a:r>
              <a:rPr spc="-125" dirty="0">
                <a:latin typeface="Arial"/>
                <a:cs typeface="Arial"/>
              </a:rPr>
              <a:t> </a:t>
            </a:r>
            <a:r>
              <a:rPr dirty="0">
                <a:latin typeface="Arial"/>
                <a:cs typeface="Arial"/>
              </a:rPr>
              <a:t>Specially</a:t>
            </a:r>
            <a:r>
              <a:rPr spc="-95" dirty="0">
                <a:latin typeface="Arial"/>
                <a:cs typeface="Arial"/>
              </a:rPr>
              <a:t> </a:t>
            </a:r>
            <a:r>
              <a:rPr spc="-20" dirty="0">
                <a:latin typeface="Arial"/>
                <a:cs typeface="Arial"/>
              </a:rPr>
              <a:t>Trained,</a:t>
            </a:r>
            <a:r>
              <a:rPr spc="-105" dirty="0">
                <a:latin typeface="Arial"/>
                <a:cs typeface="Arial"/>
              </a:rPr>
              <a:t> </a:t>
            </a:r>
            <a:r>
              <a:rPr spc="-10" dirty="0">
                <a:latin typeface="Arial"/>
                <a:cs typeface="Arial"/>
              </a:rPr>
              <a:t>Registered</a:t>
            </a:r>
            <a:r>
              <a:rPr spc="-70" dirty="0">
                <a:latin typeface="Arial"/>
                <a:cs typeface="Arial"/>
              </a:rPr>
              <a:t> </a:t>
            </a:r>
            <a:r>
              <a:rPr spc="-10" dirty="0">
                <a:latin typeface="Arial"/>
                <a:cs typeface="Arial"/>
              </a:rPr>
              <a:t>Environmental</a:t>
            </a:r>
            <a:r>
              <a:rPr spc="-125" dirty="0">
                <a:latin typeface="Arial"/>
                <a:cs typeface="Arial"/>
              </a:rPr>
              <a:t> </a:t>
            </a:r>
            <a:r>
              <a:rPr spc="-10" dirty="0">
                <a:latin typeface="Arial"/>
                <a:cs typeface="Arial"/>
              </a:rPr>
              <a:t>Health</a:t>
            </a:r>
            <a:r>
              <a:rPr lang="en-US" spc="-10" dirty="0">
                <a:latin typeface="Arial"/>
                <a:cs typeface="Arial"/>
              </a:rPr>
              <a:t> </a:t>
            </a:r>
            <a:r>
              <a:rPr dirty="0">
                <a:latin typeface="Arial"/>
                <a:cs typeface="Arial"/>
              </a:rPr>
              <a:t>Specialists</a:t>
            </a:r>
            <a:r>
              <a:rPr spc="-80" dirty="0">
                <a:latin typeface="Arial"/>
                <a:cs typeface="Arial"/>
              </a:rPr>
              <a:t> </a:t>
            </a:r>
            <a:r>
              <a:rPr dirty="0">
                <a:latin typeface="Arial"/>
                <a:cs typeface="Arial"/>
              </a:rPr>
              <a:t>and</a:t>
            </a:r>
            <a:r>
              <a:rPr spc="-105" dirty="0">
                <a:latin typeface="Arial"/>
                <a:cs typeface="Arial"/>
              </a:rPr>
              <a:t> </a:t>
            </a:r>
            <a:r>
              <a:rPr dirty="0">
                <a:latin typeface="Arial"/>
                <a:cs typeface="Arial"/>
              </a:rPr>
              <a:t>Support</a:t>
            </a:r>
            <a:r>
              <a:rPr spc="-114" dirty="0">
                <a:latin typeface="Arial"/>
                <a:cs typeface="Arial"/>
              </a:rPr>
              <a:t> </a:t>
            </a:r>
            <a:r>
              <a:rPr spc="-10" dirty="0">
                <a:latin typeface="Arial"/>
                <a:cs typeface="Arial"/>
              </a:rPr>
              <a:t>Staff</a:t>
            </a:r>
            <a:endParaRPr lang="en-US" spc="-10" dirty="0">
              <a:latin typeface="Arial"/>
              <a:cs typeface="Arial"/>
            </a:endParaRPr>
          </a:p>
          <a:p>
            <a:pPr marL="299085">
              <a:lnSpc>
                <a:spcPct val="100000"/>
              </a:lnSpc>
            </a:pPr>
            <a:r>
              <a:rPr lang="en-US" altLang="zh-TW" dirty="0">
                <a:solidFill>
                  <a:srgbClr val="FF0000"/>
                </a:solidFill>
              </a:rPr>
              <a:t>114</a:t>
            </a:r>
            <a:r>
              <a:rPr lang="en-US" altLang="zh-TW" dirty="0"/>
              <a:t> </a:t>
            </a:r>
            <a:r>
              <a:rPr lang="zh-TW" altLang="en-US" dirty="0"/>
              <a:t>名全職當量（</a:t>
            </a:r>
            <a:r>
              <a:rPr lang="en-US" dirty="0"/>
              <a:t>FTE）</a:t>
            </a:r>
            <a:r>
              <a:rPr lang="zh-TW" altLang="en-US" dirty="0"/>
              <a:t>受過專業訓練並完成註冊之環境衛生專員及協助人員</a:t>
            </a:r>
            <a:endParaRPr dirty="0">
              <a:latin typeface="Arial"/>
              <a:cs typeface="Arial"/>
            </a:endParaRPr>
          </a:p>
          <a:p>
            <a:pPr marL="299085" indent="-286385">
              <a:lnSpc>
                <a:spcPct val="100000"/>
              </a:lnSpc>
              <a:spcBef>
                <a:spcPts val="505"/>
              </a:spcBef>
              <a:buFont typeface="Courier New" panose="02070309020205020404" pitchFamily="49" charset="0"/>
              <a:buChar char="o"/>
              <a:tabLst>
                <a:tab pos="299085" algn="l"/>
              </a:tabLst>
            </a:pPr>
            <a:r>
              <a:rPr dirty="0">
                <a:solidFill>
                  <a:srgbClr val="FF0000"/>
                </a:solidFill>
                <a:latin typeface="Arial"/>
                <a:cs typeface="Arial"/>
              </a:rPr>
              <a:t>31</a:t>
            </a:r>
            <a:r>
              <a:rPr spc="-45" dirty="0">
                <a:latin typeface="Arial"/>
                <a:cs typeface="Arial"/>
              </a:rPr>
              <a:t> </a:t>
            </a:r>
            <a:r>
              <a:rPr spc="-10" dirty="0">
                <a:latin typeface="Arial"/>
                <a:cs typeface="Arial"/>
              </a:rPr>
              <a:t>Programs</a:t>
            </a:r>
            <a:endParaRPr lang="en-US" spc="-10" dirty="0">
              <a:latin typeface="Arial"/>
              <a:cs typeface="Arial"/>
            </a:endParaRPr>
          </a:p>
          <a:p>
            <a:pPr marL="12700">
              <a:lnSpc>
                <a:spcPct val="100000"/>
              </a:lnSpc>
              <a:spcBef>
                <a:spcPts val="505"/>
              </a:spcBef>
              <a:tabLst>
                <a:tab pos="299085" algn="l"/>
              </a:tabLst>
            </a:pPr>
            <a:r>
              <a:rPr lang="en-US" altLang="zh-TW" spc="-10" dirty="0">
                <a:latin typeface="Arial"/>
                <a:cs typeface="Arial"/>
              </a:rPr>
              <a:t>      </a:t>
            </a:r>
            <a:r>
              <a:rPr lang="en-US" altLang="zh-TW" dirty="0">
                <a:solidFill>
                  <a:srgbClr val="FF0000"/>
                </a:solidFill>
              </a:rPr>
              <a:t>31</a:t>
            </a:r>
            <a:r>
              <a:rPr lang="en-US" altLang="zh-TW" dirty="0"/>
              <a:t> </a:t>
            </a:r>
            <a:r>
              <a:rPr lang="zh-TW" altLang="en-US" dirty="0"/>
              <a:t>個項目</a:t>
            </a:r>
            <a:endParaRPr dirty="0">
              <a:latin typeface="Arial"/>
              <a:cs typeface="Arial"/>
            </a:endParaRPr>
          </a:p>
        </p:txBody>
      </p:sp>
      <p:sp>
        <p:nvSpPr>
          <p:cNvPr id="9" name="object 9" descr="$PPTXTitle"/>
          <p:cNvSpPr txBox="1">
            <a:spLocks noGrp="1"/>
          </p:cNvSpPr>
          <p:nvPr>
            <p:ph type="title"/>
          </p:nvPr>
        </p:nvSpPr>
        <p:spPr>
          <a:xfrm>
            <a:off x="3124200" y="1112252"/>
            <a:ext cx="3355722" cy="382156"/>
          </a:xfrm>
          <a:prstGeom prst="rect">
            <a:avLst/>
          </a:prstGeom>
        </p:spPr>
        <p:txBody>
          <a:bodyPr vert="horz" wrap="square" lIns="0" tIns="12700" rIns="0" bIns="0" rtlCol="0">
            <a:spAutoFit/>
          </a:bodyPr>
          <a:lstStyle/>
          <a:p>
            <a:pPr marL="12700">
              <a:lnSpc>
                <a:spcPct val="100000"/>
              </a:lnSpc>
              <a:spcBef>
                <a:spcPts val="100"/>
              </a:spcBef>
            </a:pPr>
            <a:r>
              <a:rPr u="none" dirty="0">
                <a:latin typeface="Corbel"/>
                <a:cs typeface="Corbel"/>
              </a:rPr>
              <a:t>Who</a:t>
            </a:r>
            <a:r>
              <a:rPr u="none" spc="-105" dirty="0">
                <a:latin typeface="Corbel"/>
                <a:cs typeface="Corbel"/>
              </a:rPr>
              <a:t> </a:t>
            </a:r>
            <a:r>
              <a:rPr u="none" spc="-10" dirty="0">
                <a:latin typeface="Corbel"/>
                <a:cs typeface="Corbel"/>
              </a:rPr>
              <a:t>Are</a:t>
            </a:r>
            <a:r>
              <a:rPr u="none" spc="-125" dirty="0">
                <a:latin typeface="Corbel"/>
                <a:cs typeface="Corbel"/>
              </a:rPr>
              <a:t> </a:t>
            </a:r>
            <a:r>
              <a:rPr u="none" spc="-25" dirty="0">
                <a:latin typeface="Corbel"/>
                <a:cs typeface="Corbel"/>
              </a:rPr>
              <a:t>We?</a:t>
            </a:r>
            <a:r>
              <a:rPr lang="zh-TW" altLang="en-US" u="none" spc="-25" dirty="0">
                <a:latin typeface="Corbel"/>
                <a:cs typeface="Corbel"/>
              </a:rPr>
              <a:t> 我們是誰</a:t>
            </a:r>
            <a:endParaRPr u="none" spc="-25" dirty="0">
              <a:latin typeface="Corbel"/>
              <a:cs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82D9B8-C046-B1C3-555C-A3326F02FE1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F9852F8-5F8F-F9FB-EE06-B2BC4705A7E2}"/>
              </a:ext>
            </a:extLst>
          </p:cNvPr>
          <p:cNvGrpSpPr/>
          <p:nvPr/>
        </p:nvGrpSpPr>
        <p:grpSpPr>
          <a:xfrm>
            <a:off x="-4572" y="-4572"/>
            <a:ext cx="9141460" cy="1010919"/>
            <a:chOff x="-4572" y="-4572"/>
            <a:chExt cx="9141460" cy="1010919"/>
          </a:xfrm>
        </p:grpSpPr>
        <p:sp>
          <p:nvSpPr>
            <p:cNvPr id="3" name="object 3">
              <a:extLst>
                <a:ext uri="{FF2B5EF4-FFF2-40B4-BE49-F238E27FC236}">
                  <a16:creationId xmlns:a16="http://schemas.microsoft.com/office/drawing/2014/main" id="{32F30503-55D7-4ACE-A0EF-463B2E3E92A4}"/>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a:extLst>
                <a:ext uri="{FF2B5EF4-FFF2-40B4-BE49-F238E27FC236}">
                  <a16:creationId xmlns:a16="http://schemas.microsoft.com/office/drawing/2014/main" id="{F5A29EB4-E22C-D67F-1B9D-A23696BC1C8D}"/>
                </a:ext>
              </a:extLst>
            </p:cNvPr>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a:extLst>
                <a:ext uri="{FF2B5EF4-FFF2-40B4-BE49-F238E27FC236}">
                  <a16:creationId xmlns:a16="http://schemas.microsoft.com/office/drawing/2014/main" id="{8B0EC1FA-C8A1-120F-BFDE-DBED8C7CBEF8}"/>
                </a:ext>
              </a:extLst>
            </p:cNvPr>
            <p:cNvPicPr/>
            <p:nvPr/>
          </p:nvPicPr>
          <p:blipFill>
            <a:blip r:embed="rId2" cstate="print"/>
            <a:stretch>
              <a:fillRect/>
            </a:stretch>
          </p:blipFill>
          <p:spPr>
            <a:xfrm>
              <a:off x="312419" y="188975"/>
              <a:ext cx="2438400" cy="510539"/>
            </a:xfrm>
            <a:prstGeom prst="rect">
              <a:avLst/>
            </a:prstGeom>
          </p:spPr>
        </p:pic>
      </p:grpSp>
      <p:sp>
        <p:nvSpPr>
          <p:cNvPr id="6" name="object 6">
            <a:extLst>
              <a:ext uri="{FF2B5EF4-FFF2-40B4-BE49-F238E27FC236}">
                <a16:creationId xmlns:a16="http://schemas.microsoft.com/office/drawing/2014/main" id="{CAA4599A-002D-2777-CE21-7AC75BD18FB3}"/>
              </a:ext>
            </a:extLst>
          </p:cNvPr>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9" name="object 9">
            <a:extLst>
              <a:ext uri="{FF2B5EF4-FFF2-40B4-BE49-F238E27FC236}">
                <a16:creationId xmlns:a16="http://schemas.microsoft.com/office/drawing/2014/main" id="{30833D78-A73C-C17B-2A1B-74E45DB29F20}"/>
              </a:ext>
            </a:extLst>
          </p:cNvPr>
          <p:cNvSpPr txBox="1"/>
          <p:nvPr/>
        </p:nvSpPr>
        <p:spPr>
          <a:xfrm>
            <a:off x="2182241" y="2190494"/>
            <a:ext cx="4779645" cy="2948243"/>
          </a:xfrm>
          <a:prstGeom prst="rect">
            <a:avLst/>
          </a:prstGeom>
          <a:ln w="9144">
            <a:solidFill>
              <a:srgbClr val="FFC000"/>
            </a:solidFill>
          </a:ln>
        </p:spPr>
        <p:txBody>
          <a:bodyPr vert="horz" wrap="square" lIns="0" tIns="138430" rIns="0" bIns="0" rtlCol="0">
            <a:spAutoFit/>
          </a:bodyPr>
          <a:lstStyle/>
          <a:p>
            <a:pPr marL="342900" indent="-342900">
              <a:lnSpc>
                <a:spcPct val="100000"/>
              </a:lnSpc>
              <a:spcBef>
                <a:spcPts val="1090"/>
              </a:spcBef>
              <a:buFont typeface="Courier New" panose="02070309020205020404" pitchFamily="49" charset="0"/>
              <a:buChar char="o"/>
              <a:tabLst>
                <a:tab pos="342900" algn="l"/>
              </a:tabLst>
            </a:pPr>
            <a:r>
              <a:rPr sz="2000" spc="-35" dirty="0">
                <a:solidFill>
                  <a:srgbClr val="FF0000"/>
                </a:solidFill>
                <a:latin typeface="Arial"/>
                <a:cs typeface="Arial"/>
              </a:rPr>
              <a:t>8,211</a:t>
            </a:r>
            <a:r>
              <a:rPr sz="2000" spc="-80" dirty="0">
                <a:latin typeface="Arial"/>
                <a:cs typeface="Arial"/>
              </a:rPr>
              <a:t> </a:t>
            </a:r>
            <a:r>
              <a:rPr sz="2000" dirty="0">
                <a:latin typeface="Arial"/>
                <a:cs typeface="Arial"/>
              </a:rPr>
              <a:t>Permits</a:t>
            </a:r>
            <a:r>
              <a:rPr sz="2000" spc="-60" dirty="0">
                <a:latin typeface="Arial"/>
                <a:cs typeface="Arial"/>
              </a:rPr>
              <a:t> </a:t>
            </a:r>
            <a:r>
              <a:rPr sz="2000" spc="-10" dirty="0">
                <a:latin typeface="Arial"/>
                <a:cs typeface="Arial"/>
              </a:rPr>
              <a:t>issued</a:t>
            </a:r>
            <a:endParaRPr lang="en-US" sz="2000" spc="-10" dirty="0">
              <a:latin typeface="Arial"/>
              <a:cs typeface="Arial"/>
            </a:endParaRPr>
          </a:p>
          <a:p>
            <a:pPr>
              <a:lnSpc>
                <a:spcPct val="100000"/>
              </a:lnSpc>
              <a:spcBef>
                <a:spcPts val="1090"/>
              </a:spcBef>
              <a:tabLst>
                <a:tab pos="342900" algn="l"/>
              </a:tabLst>
            </a:pPr>
            <a:r>
              <a:rPr lang="zh-TW" altLang="en-US" sz="2000" dirty="0"/>
              <a:t>     核發 </a:t>
            </a:r>
            <a:r>
              <a:rPr lang="en-US" altLang="zh-TW" sz="2000" dirty="0">
                <a:solidFill>
                  <a:srgbClr val="FF0000"/>
                </a:solidFill>
              </a:rPr>
              <a:t>8,211 </a:t>
            </a:r>
            <a:r>
              <a:rPr lang="zh-TW" altLang="en-US" sz="2000" dirty="0"/>
              <a:t>件許可</a:t>
            </a:r>
            <a:endParaRPr lang="en-US" altLang="zh-TW" sz="2000" dirty="0"/>
          </a:p>
          <a:p>
            <a:pPr marL="342900" indent="-342900">
              <a:lnSpc>
                <a:spcPct val="100000"/>
              </a:lnSpc>
              <a:spcBef>
                <a:spcPts val="1090"/>
              </a:spcBef>
              <a:buFont typeface="Courier New" panose="02070309020205020404" pitchFamily="49" charset="0"/>
              <a:buChar char="o"/>
              <a:tabLst>
                <a:tab pos="342900" algn="l"/>
              </a:tabLst>
            </a:pPr>
            <a:r>
              <a:rPr sz="2000" dirty="0">
                <a:solidFill>
                  <a:srgbClr val="FF0000"/>
                </a:solidFill>
                <a:latin typeface="Arial"/>
                <a:cs typeface="Arial"/>
              </a:rPr>
              <a:t>12,270</a:t>
            </a:r>
            <a:r>
              <a:rPr sz="2000" spc="-65" dirty="0">
                <a:latin typeface="Arial"/>
                <a:cs typeface="Arial"/>
              </a:rPr>
              <a:t> </a:t>
            </a:r>
            <a:r>
              <a:rPr sz="2000" dirty="0">
                <a:latin typeface="Arial"/>
                <a:cs typeface="Arial"/>
              </a:rPr>
              <a:t>Routine</a:t>
            </a:r>
            <a:r>
              <a:rPr sz="2000" spc="-30" dirty="0">
                <a:latin typeface="Arial"/>
                <a:cs typeface="Arial"/>
              </a:rPr>
              <a:t> </a:t>
            </a:r>
            <a:r>
              <a:rPr sz="2000" dirty="0">
                <a:latin typeface="Arial"/>
                <a:cs typeface="Arial"/>
              </a:rPr>
              <a:t>food</a:t>
            </a:r>
            <a:r>
              <a:rPr sz="2000" spc="-65" dirty="0">
                <a:latin typeface="Arial"/>
                <a:cs typeface="Arial"/>
              </a:rPr>
              <a:t> </a:t>
            </a:r>
            <a:r>
              <a:rPr sz="2000" spc="-10" dirty="0">
                <a:latin typeface="Arial"/>
                <a:cs typeface="Arial"/>
              </a:rPr>
              <a:t>inspections</a:t>
            </a:r>
            <a:endParaRPr lang="en-US" sz="2000" spc="-10" dirty="0">
              <a:latin typeface="Arial"/>
              <a:cs typeface="Arial"/>
            </a:endParaRPr>
          </a:p>
          <a:p>
            <a:pPr>
              <a:spcBef>
                <a:spcPts val="1090"/>
              </a:spcBef>
              <a:tabLst>
                <a:tab pos="342900" algn="l"/>
              </a:tabLst>
            </a:pPr>
            <a:r>
              <a:rPr lang="zh-TW" altLang="en-US" sz="2000" dirty="0"/>
              <a:t>     執行 </a:t>
            </a:r>
            <a:r>
              <a:rPr lang="en-US" altLang="zh-TW" sz="2000" dirty="0">
                <a:solidFill>
                  <a:srgbClr val="FF0000"/>
                </a:solidFill>
              </a:rPr>
              <a:t>12,270 </a:t>
            </a:r>
            <a:r>
              <a:rPr lang="zh-TW" altLang="en-US" sz="2000" dirty="0"/>
              <a:t>次例行食品檢查</a:t>
            </a:r>
            <a:endParaRPr lang="en-US" sz="2000" dirty="0">
              <a:latin typeface="Arial"/>
              <a:cs typeface="Arial"/>
            </a:endParaRPr>
          </a:p>
          <a:p>
            <a:pPr marL="342900" indent="-342900">
              <a:lnSpc>
                <a:spcPct val="100000"/>
              </a:lnSpc>
              <a:spcBef>
                <a:spcPts val="600"/>
              </a:spcBef>
              <a:buFont typeface="Courier New" panose="02070309020205020404" pitchFamily="49" charset="0"/>
              <a:buChar char="o"/>
              <a:tabLst>
                <a:tab pos="342900" algn="l"/>
              </a:tabLst>
            </a:pPr>
            <a:r>
              <a:rPr lang="en-US" sz="2000" dirty="0">
                <a:solidFill>
                  <a:srgbClr val="FF0000"/>
                </a:solidFill>
                <a:latin typeface="Arial"/>
                <a:cs typeface="Arial"/>
              </a:rPr>
              <a:t>892</a:t>
            </a:r>
            <a:r>
              <a:rPr lang="en-US" sz="2000" spc="10" dirty="0">
                <a:latin typeface="Arial"/>
                <a:cs typeface="Arial"/>
              </a:rPr>
              <a:t> </a:t>
            </a:r>
            <a:r>
              <a:rPr lang="en-US" sz="2000" spc="-30" dirty="0">
                <a:latin typeface="Arial"/>
                <a:cs typeface="Arial"/>
              </a:rPr>
              <a:t>Re-</a:t>
            </a:r>
            <a:r>
              <a:rPr lang="en-US" sz="2000" spc="-10" dirty="0">
                <a:latin typeface="Arial"/>
                <a:cs typeface="Arial"/>
              </a:rPr>
              <a:t>inspections</a:t>
            </a:r>
          </a:p>
          <a:p>
            <a:pPr>
              <a:spcBef>
                <a:spcPts val="600"/>
              </a:spcBef>
              <a:tabLst>
                <a:tab pos="342900" algn="l"/>
              </a:tabLst>
            </a:pPr>
            <a:r>
              <a:rPr lang="zh-TW" altLang="en-US" sz="2000" dirty="0"/>
              <a:t>     進行 </a:t>
            </a:r>
            <a:r>
              <a:rPr lang="en-US" altLang="zh-TW" sz="2000" dirty="0">
                <a:solidFill>
                  <a:srgbClr val="FF0000"/>
                </a:solidFill>
              </a:rPr>
              <a:t>892</a:t>
            </a:r>
            <a:r>
              <a:rPr lang="en-US" altLang="zh-TW" sz="2000" dirty="0"/>
              <a:t> </a:t>
            </a:r>
            <a:r>
              <a:rPr lang="zh-TW" altLang="en-US" sz="2000" dirty="0"/>
              <a:t>次複檢</a:t>
            </a:r>
            <a:endParaRPr lang="zh-TW" altLang="en-US" sz="2000" dirty="0">
              <a:latin typeface="Arial"/>
              <a:cs typeface="Arial"/>
            </a:endParaRPr>
          </a:p>
          <a:p>
            <a:pPr marL="342900" indent="-342900">
              <a:lnSpc>
                <a:spcPct val="100000"/>
              </a:lnSpc>
              <a:spcBef>
                <a:spcPts val="600"/>
              </a:spcBef>
              <a:buFont typeface="Courier New" panose="02070309020205020404" pitchFamily="49" charset="0"/>
              <a:buChar char="o"/>
              <a:tabLst>
                <a:tab pos="342900" algn="l"/>
              </a:tabLst>
            </a:pPr>
            <a:endParaRPr sz="2000" dirty="0">
              <a:latin typeface="Arial"/>
              <a:cs typeface="Arial"/>
            </a:endParaRPr>
          </a:p>
        </p:txBody>
      </p:sp>
      <p:sp>
        <p:nvSpPr>
          <p:cNvPr id="11" name="object 11">
            <a:extLst>
              <a:ext uri="{FF2B5EF4-FFF2-40B4-BE49-F238E27FC236}">
                <a16:creationId xmlns:a16="http://schemas.microsoft.com/office/drawing/2014/main" id="{1666F748-EA4F-2DED-51E5-D254415CAB19}"/>
              </a:ext>
            </a:extLst>
          </p:cNvPr>
          <p:cNvSpPr txBox="1"/>
          <p:nvPr/>
        </p:nvSpPr>
        <p:spPr>
          <a:xfrm>
            <a:off x="2971800" y="1213788"/>
            <a:ext cx="3380359" cy="764312"/>
          </a:xfrm>
          <a:prstGeom prst="rect">
            <a:avLst/>
          </a:prstGeom>
        </p:spPr>
        <p:txBody>
          <a:bodyPr vert="horz" wrap="square" lIns="0" tIns="12700" rIns="0" bIns="0" rtlCol="0">
            <a:spAutoFit/>
          </a:bodyPr>
          <a:lstStyle/>
          <a:p>
            <a:pPr marL="12700" algn="ctr">
              <a:lnSpc>
                <a:spcPct val="100000"/>
              </a:lnSpc>
              <a:spcBef>
                <a:spcPts val="100"/>
              </a:spcBef>
            </a:pPr>
            <a:r>
              <a:rPr sz="2400" b="1" u="sng" dirty="0">
                <a:uFill>
                  <a:solidFill>
                    <a:srgbClr val="000000"/>
                  </a:solidFill>
                </a:uFill>
                <a:latin typeface="Arial"/>
                <a:cs typeface="Arial"/>
              </a:rPr>
              <a:t>In</a:t>
            </a:r>
            <a:r>
              <a:rPr sz="2400" b="1" u="sng" spc="-60" dirty="0">
                <a:uFill>
                  <a:solidFill>
                    <a:srgbClr val="000000"/>
                  </a:solidFill>
                </a:uFill>
                <a:latin typeface="Arial"/>
                <a:cs typeface="Arial"/>
              </a:rPr>
              <a:t> </a:t>
            </a:r>
            <a:r>
              <a:rPr sz="2400" b="1" u="sng" dirty="0">
                <a:uFill>
                  <a:solidFill>
                    <a:srgbClr val="000000"/>
                  </a:solidFill>
                </a:uFill>
                <a:latin typeface="Arial"/>
                <a:cs typeface="Arial"/>
              </a:rPr>
              <a:t>FY</a:t>
            </a:r>
            <a:r>
              <a:rPr sz="2400" b="1" u="sng" spc="-100" dirty="0">
                <a:uFill>
                  <a:solidFill>
                    <a:srgbClr val="000000"/>
                  </a:solidFill>
                </a:uFill>
                <a:latin typeface="Arial"/>
                <a:cs typeface="Arial"/>
              </a:rPr>
              <a:t> </a:t>
            </a:r>
            <a:r>
              <a:rPr sz="2400" b="1" u="sng" spc="-20" dirty="0">
                <a:uFill>
                  <a:solidFill>
                    <a:srgbClr val="000000"/>
                  </a:solidFill>
                </a:uFill>
                <a:latin typeface="Arial"/>
                <a:cs typeface="Arial"/>
              </a:rPr>
              <a:t>24/25</a:t>
            </a:r>
            <a:endParaRPr lang="en-US" sz="2400" b="1" u="sng" spc="-20" dirty="0">
              <a:uFill>
                <a:solidFill>
                  <a:srgbClr val="000000"/>
                </a:solidFill>
              </a:uFill>
              <a:latin typeface="Arial"/>
              <a:cs typeface="Arial"/>
            </a:endParaRPr>
          </a:p>
          <a:p>
            <a:pPr marL="12700" algn="ctr">
              <a:lnSpc>
                <a:spcPct val="100000"/>
              </a:lnSpc>
              <a:spcBef>
                <a:spcPts val="100"/>
              </a:spcBef>
            </a:pPr>
            <a:r>
              <a:rPr lang="zh-TW" altLang="en-US" sz="2400" dirty="0"/>
              <a:t>於 </a:t>
            </a:r>
            <a:r>
              <a:rPr lang="en-US" altLang="zh-TW" sz="2400" dirty="0"/>
              <a:t>2024</a:t>
            </a:r>
            <a:r>
              <a:rPr lang="zh-TW" altLang="en-US" sz="2400" dirty="0"/>
              <a:t>／</a:t>
            </a:r>
            <a:r>
              <a:rPr lang="en-US" altLang="zh-TW" sz="2400" dirty="0"/>
              <a:t>25 </a:t>
            </a:r>
            <a:r>
              <a:rPr lang="zh-TW" altLang="en-US" sz="2400" dirty="0"/>
              <a:t>財政年度</a:t>
            </a:r>
            <a:endParaRPr sz="2400" dirty="0">
              <a:latin typeface="Arial"/>
              <a:cs typeface="Arial"/>
            </a:endParaRPr>
          </a:p>
        </p:txBody>
      </p:sp>
    </p:spTree>
    <p:extLst>
      <p:ext uri="{BB962C8B-B14F-4D97-AF65-F5344CB8AC3E}">
        <p14:creationId xmlns:p14="http://schemas.microsoft.com/office/powerpoint/2010/main" val="375714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206" y="-4572"/>
            <a:ext cx="9130665" cy="888365"/>
            <a:chOff x="18206" y="-4572"/>
            <a:chExt cx="9130665" cy="888365"/>
          </a:xfrm>
        </p:grpSpPr>
        <p:sp>
          <p:nvSpPr>
            <p:cNvPr id="3" name="object 3"/>
            <p:cNvSpPr/>
            <p:nvPr/>
          </p:nvSpPr>
          <p:spPr>
            <a:xfrm>
              <a:off x="22778" y="0"/>
              <a:ext cx="9121775" cy="879475"/>
            </a:xfrm>
            <a:custGeom>
              <a:avLst/>
              <a:gdLst/>
              <a:ahLst/>
              <a:cxnLst/>
              <a:rect l="l" t="t" r="r" b="b"/>
              <a:pathLst>
                <a:path w="9121775" h="879475">
                  <a:moveTo>
                    <a:pt x="0" y="0"/>
                  </a:moveTo>
                  <a:lnTo>
                    <a:pt x="0" y="878966"/>
                  </a:lnTo>
                  <a:lnTo>
                    <a:pt x="9121221" y="878966"/>
                  </a:lnTo>
                  <a:lnTo>
                    <a:pt x="9121221" y="0"/>
                  </a:lnTo>
                  <a:lnTo>
                    <a:pt x="0" y="0"/>
                  </a:lnTo>
                  <a:close/>
                </a:path>
              </a:pathLst>
            </a:custGeom>
            <a:solidFill>
              <a:srgbClr val="006FC0"/>
            </a:solidFill>
          </p:spPr>
          <p:txBody>
            <a:bodyPr wrap="square" lIns="0" tIns="0" rIns="0" bIns="0" rtlCol="0"/>
            <a:lstStyle/>
            <a:p>
              <a:endParaRPr/>
            </a:p>
          </p:txBody>
        </p:sp>
        <p:sp>
          <p:nvSpPr>
            <p:cNvPr id="4" name="object 4"/>
            <p:cNvSpPr/>
            <p:nvPr/>
          </p:nvSpPr>
          <p:spPr>
            <a:xfrm>
              <a:off x="22778" y="0"/>
              <a:ext cx="9121775" cy="879475"/>
            </a:xfrm>
            <a:custGeom>
              <a:avLst/>
              <a:gdLst/>
              <a:ahLst/>
              <a:cxnLst/>
              <a:rect l="l" t="t" r="r" b="b"/>
              <a:pathLst>
                <a:path w="9121775" h="879475">
                  <a:moveTo>
                    <a:pt x="0" y="0"/>
                  </a:moveTo>
                  <a:lnTo>
                    <a:pt x="0" y="878966"/>
                  </a:lnTo>
                  <a:lnTo>
                    <a:pt x="9121221" y="878966"/>
                  </a:lnTo>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35203" y="66675"/>
              <a:ext cx="2438400" cy="510539"/>
            </a:xfrm>
            <a:prstGeom prst="rect">
              <a:avLst/>
            </a:prstGeom>
          </p:spPr>
        </p:pic>
      </p:grpSp>
      <p:sp>
        <p:nvSpPr>
          <p:cNvPr id="6" name="object 6"/>
          <p:cNvSpPr txBox="1"/>
          <p:nvPr/>
        </p:nvSpPr>
        <p:spPr>
          <a:xfrm>
            <a:off x="383235" y="598805"/>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dirty="0">
              <a:latin typeface="Century Gothic"/>
              <a:cs typeface="Century Gothic"/>
            </a:endParaRPr>
          </a:p>
        </p:txBody>
      </p:sp>
      <p:sp>
        <p:nvSpPr>
          <p:cNvPr id="7" name="object 7" descr="$PPTXTitle"/>
          <p:cNvSpPr txBox="1">
            <a:spLocks noGrp="1"/>
          </p:cNvSpPr>
          <p:nvPr>
            <p:ph type="title"/>
          </p:nvPr>
        </p:nvSpPr>
        <p:spPr>
          <a:xfrm>
            <a:off x="1066800" y="1100150"/>
            <a:ext cx="6886575" cy="1705595"/>
          </a:xfrm>
          <a:prstGeom prst="rect">
            <a:avLst/>
          </a:prstGeom>
        </p:spPr>
        <p:txBody>
          <a:bodyPr vert="horz" wrap="square" lIns="0" tIns="12700" rIns="0" bIns="0" rtlCol="0">
            <a:spAutoFit/>
          </a:bodyPr>
          <a:lstStyle/>
          <a:p>
            <a:pPr marL="12700" marR="5080" algn="ctr">
              <a:lnSpc>
                <a:spcPct val="100000"/>
              </a:lnSpc>
              <a:spcBef>
                <a:spcPts val="100"/>
              </a:spcBef>
            </a:pPr>
            <a:r>
              <a:rPr sz="2200" b="0" u="none" dirty="0">
                <a:solidFill>
                  <a:srgbClr val="333333"/>
                </a:solidFill>
                <a:latin typeface="Arial"/>
                <a:cs typeface="Arial"/>
              </a:rPr>
              <a:t>The</a:t>
            </a:r>
            <a:r>
              <a:rPr sz="2200" b="0" u="none" spc="-85" dirty="0">
                <a:solidFill>
                  <a:srgbClr val="333333"/>
                </a:solidFill>
                <a:latin typeface="Arial"/>
                <a:cs typeface="Arial"/>
              </a:rPr>
              <a:t> </a:t>
            </a:r>
            <a:r>
              <a:rPr sz="2200" b="0" u="none" dirty="0">
                <a:solidFill>
                  <a:srgbClr val="333333"/>
                </a:solidFill>
                <a:latin typeface="Arial"/>
                <a:cs typeface="Arial"/>
              </a:rPr>
              <a:t>Food</a:t>
            </a:r>
            <a:r>
              <a:rPr sz="2200" b="0" u="none" spc="-70" dirty="0">
                <a:solidFill>
                  <a:srgbClr val="333333"/>
                </a:solidFill>
                <a:latin typeface="Arial"/>
                <a:cs typeface="Arial"/>
              </a:rPr>
              <a:t> </a:t>
            </a:r>
            <a:r>
              <a:rPr sz="2200" b="0" u="none" dirty="0">
                <a:solidFill>
                  <a:srgbClr val="333333"/>
                </a:solidFill>
                <a:latin typeface="Arial"/>
                <a:cs typeface="Arial"/>
              </a:rPr>
              <a:t>Protection</a:t>
            </a:r>
            <a:r>
              <a:rPr sz="2200" b="0" u="none" spc="-55" dirty="0">
                <a:solidFill>
                  <a:srgbClr val="333333"/>
                </a:solidFill>
                <a:latin typeface="Arial"/>
                <a:cs typeface="Arial"/>
              </a:rPr>
              <a:t> </a:t>
            </a:r>
            <a:r>
              <a:rPr sz="2200" b="0" u="none" dirty="0">
                <a:solidFill>
                  <a:srgbClr val="333333"/>
                </a:solidFill>
                <a:latin typeface="Arial"/>
                <a:cs typeface="Arial"/>
              </a:rPr>
              <a:t>Program</a:t>
            </a:r>
            <a:r>
              <a:rPr sz="2200" b="0" u="none" spc="-75" dirty="0">
                <a:solidFill>
                  <a:srgbClr val="333333"/>
                </a:solidFill>
                <a:latin typeface="Arial"/>
                <a:cs typeface="Arial"/>
              </a:rPr>
              <a:t> </a:t>
            </a:r>
            <a:r>
              <a:rPr sz="2200" b="0" u="none" dirty="0">
                <a:solidFill>
                  <a:srgbClr val="333333"/>
                </a:solidFill>
                <a:latin typeface="Arial"/>
                <a:cs typeface="Arial"/>
              </a:rPr>
              <a:t>is</a:t>
            </a:r>
            <a:r>
              <a:rPr sz="2200" b="0" u="none" spc="-70" dirty="0">
                <a:solidFill>
                  <a:srgbClr val="333333"/>
                </a:solidFill>
                <a:latin typeface="Arial"/>
                <a:cs typeface="Arial"/>
              </a:rPr>
              <a:t> </a:t>
            </a:r>
            <a:r>
              <a:rPr sz="2200" b="0" u="none" dirty="0">
                <a:solidFill>
                  <a:srgbClr val="333333"/>
                </a:solidFill>
                <a:latin typeface="Arial"/>
                <a:cs typeface="Arial"/>
              </a:rPr>
              <a:t>responsible</a:t>
            </a:r>
            <a:r>
              <a:rPr sz="2200" b="0" u="none" spc="-10" dirty="0">
                <a:solidFill>
                  <a:srgbClr val="333333"/>
                </a:solidFill>
                <a:latin typeface="Arial"/>
                <a:cs typeface="Arial"/>
              </a:rPr>
              <a:t> </a:t>
            </a:r>
            <a:r>
              <a:rPr sz="2200" b="0" u="none" spc="-25" dirty="0">
                <a:solidFill>
                  <a:srgbClr val="333333"/>
                </a:solidFill>
                <a:latin typeface="Arial"/>
                <a:cs typeface="Arial"/>
              </a:rPr>
              <a:t>for </a:t>
            </a:r>
            <a:r>
              <a:rPr sz="2200" b="0" u="none" spc="-10" dirty="0">
                <a:solidFill>
                  <a:srgbClr val="333333"/>
                </a:solidFill>
                <a:latin typeface="Arial"/>
                <a:cs typeface="Arial"/>
              </a:rPr>
              <a:t>permitting</a:t>
            </a:r>
            <a:r>
              <a:rPr sz="2200" b="0" u="none" spc="-80" dirty="0">
                <a:solidFill>
                  <a:srgbClr val="333333"/>
                </a:solidFill>
                <a:latin typeface="Arial"/>
                <a:cs typeface="Arial"/>
              </a:rPr>
              <a:t> </a:t>
            </a:r>
            <a:r>
              <a:rPr sz="2200" b="0" u="none" dirty="0">
                <a:solidFill>
                  <a:srgbClr val="333333"/>
                </a:solidFill>
                <a:latin typeface="Arial"/>
                <a:cs typeface="Arial"/>
              </a:rPr>
              <a:t>and</a:t>
            </a:r>
            <a:r>
              <a:rPr sz="2200" b="0" u="none" spc="-95" dirty="0">
                <a:solidFill>
                  <a:srgbClr val="333333"/>
                </a:solidFill>
                <a:latin typeface="Arial"/>
                <a:cs typeface="Arial"/>
              </a:rPr>
              <a:t> </a:t>
            </a:r>
            <a:r>
              <a:rPr sz="2200" b="0" u="none" dirty="0">
                <a:solidFill>
                  <a:srgbClr val="333333"/>
                </a:solidFill>
                <a:latin typeface="Arial"/>
                <a:cs typeface="Arial"/>
              </a:rPr>
              <a:t>inspection</a:t>
            </a:r>
            <a:r>
              <a:rPr sz="2200" b="0" u="none" spc="-70" dirty="0">
                <a:solidFill>
                  <a:srgbClr val="333333"/>
                </a:solidFill>
                <a:latin typeface="Arial"/>
                <a:cs typeface="Arial"/>
              </a:rPr>
              <a:t> </a:t>
            </a:r>
            <a:r>
              <a:rPr sz="2200" b="0" u="none" dirty="0">
                <a:solidFill>
                  <a:srgbClr val="333333"/>
                </a:solidFill>
                <a:latin typeface="Arial"/>
                <a:cs typeface="Arial"/>
              </a:rPr>
              <a:t>of</a:t>
            </a:r>
            <a:r>
              <a:rPr sz="2200" b="0" u="none" spc="-110" dirty="0">
                <a:solidFill>
                  <a:srgbClr val="333333"/>
                </a:solidFill>
                <a:latin typeface="Arial"/>
                <a:cs typeface="Arial"/>
              </a:rPr>
              <a:t> </a:t>
            </a:r>
            <a:r>
              <a:rPr sz="2200" b="0" u="none" dirty="0">
                <a:solidFill>
                  <a:srgbClr val="333333"/>
                </a:solidFill>
                <a:latin typeface="Arial"/>
                <a:cs typeface="Arial"/>
              </a:rPr>
              <a:t>unsafe</a:t>
            </a:r>
            <a:r>
              <a:rPr sz="2200" b="0" u="none" spc="-70" dirty="0">
                <a:solidFill>
                  <a:srgbClr val="333333"/>
                </a:solidFill>
                <a:latin typeface="Arial"/>
                <a:cs typeface="Arial"/>
              </a:rPr>
              <a:t> </a:t>
            </a:r>
            <a:r>
              <a:rPr sz="2200" b="0" u="none" dirty="0">
                <a:solidFill>
                  <a:srgbClr val="333333"/>
                </a:solidFill>
                <a:latin typeface="Arial"/>
                <a:cs typeface="Arial"/>
              </a:rPr>
              <a:t>food</a:t>
            </a:r>
            <a:r>
              <a:rPr sz="2200" b="0" u="none" spc="-95" dirty="0">
                <a:solidFill>
                  <a:srgbClr val="333333"/>
                </a:solidFill>
                <a:latin typeface="Arial"/>
                <a:cs typeface="Arial"/>
              </a:rPr>
              <a:t> </a:t>
            </a:r>
            <a:r>
              <a:rPr sz="2200" b="0" u="none" dirty="0">
                <a:solidFill>
                  <a:srgbClr val="333333"/>
                </a:solidFill>
                <a:latin typeface="Arial"/>
                <a:cs typeface="Arial"/>
              </a:rPr>
              <a:t>vending</a:t>
            </a:r>
            <a:r>
              <a:rPr sz="2200" b="0" u="none" spc="-45" dirty="0">
                <a:solidFill>
                  <a:srgbClr val="333333"/>
                </a:solidFill>
                <a:latin typeface="Arial"/>
                <a:cs typeface="Arial"/>
              </a:rPr>
              <a:t> </a:t>
            </a:r>
            <a:r>
              <a:rPr sz="2200" b="0" u="none" spc="-25" dirty="0">
                <a:solidFill>
                  <a:srgbClr val="333333"/>
                </a:solidFill>
                <a:latin typeface="Arial"/>
                <a:cs typeface="Arial"/>
              </a:rPr>
              <a:t>in </a:t>
            </a:r>
            <a:r>
              <a:rPr sz="2200" b="0" u="none" spc="-10" dirty="0">
                <a:solidFill>
                  <a:srgbClr val="333333"/>
                </a:solidFill>
                <a:latin typeface="Arial"/>
                <a:cs typeface="Arial"/>
              </a:rPr>
              <a:t>Sacramento</a:t>
            </a:r>
            <a:r>
              <a:rPr sz="2200" b="0" u="none" spc="-80" dirty="0">
                <a:solidFill>
                  <a:srgbClr val="333333"/>
                </a:solidFill>
                <a:latin typeface="Arial"/>
                <a:cs typeface="Arial"/>
              </a:rPr>
              <a:t> </a:t>
            </a:r>
            <a:r>
              <a:rPr sz="2200" b="0" u="none" spc="-10" dirty="0">
                <a:solidFill>
                  <a:srgbClr val="333333"/>
                </a:solidFill>
                <a:latin typeface="Arial"/>
                <a:cs typeface="Arial"/>
              </a:rPr>
              <a:t>County</a:t>
            </a:r>
            <a:br>
              <a:rPr lang="en-US" sz="2200" b="0" u="none" spc="-10" dirty="0">
                <a:solidFill>
                  <a:srgbClr val="333333"/>
                </a:solidFill>
                <a:latin typeface="Arial"/>
                <a:cs typeface="Arial"/>
              </a:rPr>
            </a:br>
            <a:r>
              <a:rPr lang="zh-TW" altLang="en-US" sz="2200" u="none" dirty="0"/>
              <a:t>食品保護計畫負責於沙加緬度縣內對不安全食品販售行為進行許可核發與檢查</a:t>
            </a:r>
            <a:endParaRPr sz="2200" b="0" u="none" spc="-10" dirty="0">
              <a:solidFill>
                <a:srgbClr val="333333"/>
              </a:solidFill>
              <a:latin typeface="Arial"/>
              <a:cs typeface="Arial"/>
            </a:endParaRPr>
          </a:p>
        </p:txBody>
      </p:sp>
      <p:sp>
        <p:nvSpPr>
          <p:cNvPr id="8" name="object 8"/>
          <p:cNvSpPr txBox="1"/>
          <p:nvPr/>
        </p:nvSpPr>
        <p:spPr>
          <a:xfrm>
            <a:off x="0" y="5845251"/>
            <a:ext cx="9121221" cy="597599"/>
          </a:xfrm>
          <a:prstGeom prst="rect">
            <a:avLst/>
          </a:prstGeom>
        </p:spPr>
        <p:txBody>
          <a:bodyPr vert="horz" wrap="square" lIns="0" tIns="12700" rIns="0" bIns="0" rtlCol="0">
            <a:spAutoFit/>
          </a:bodyPr>
          <a:lstStyle/>
          <a:p>
            <a:pPr marL="12700" algn="ctr">
              <a:lnSpc>
                <a:spcPct val="100000"/>
              </a:lnSpc>
              <a:spcBef>
                <a:spcPts val="100"/>
              </a:spcBef>
            </a:pPr>
            <a:r>
              <a:rPr sz="1900" b="1" spc="-10" dirty="0">
                <a:solidFill>
                  <a:srgbClr val="FF0000"/>
                </a:solidFill>
                <a:latin typeface="Arial"/>
                <a:cs typeface="Arial"/>
              </a:rPr>
              <a:t>311</a:t>
            </a:r>
            <a:r>
              <a:rPr sz="1900" b="1" spc="-80" dirty="0">
                <a:solidFill>
                  <a:srgbClr val="333333"/>
                </a:solidFill>
                <a:latin typeface="Arial"/>
                <a:cs typeface="Arial"/>
              </a:rPr>
              <a:t> </a:t>
            </a:r>
            <a:r>
              <a:rPr sz="1900" dirty="0">
                <a:solidFill>
                  <a:srgbClr val="333333"/>
                </a:solidFill>
                <a:latin typeface="Arial"/>
                <a:cs typeface="Arial"/>
              </a:rPr>
              <a:t>Unsafe</a:t>
            </a:r>
            <a:r>
              <a:rPr sz="1900" spc="-70" dirty="0">
                <a:solidFill>
                  <a:srgbClr val="333333"/>
                </a:solidFill>
                <a:latin typeface="Arial"/>
                <a:cs typeface="Arial"/>
              </a:rPr>
              <a:t> </a:t>
            </a:r>
            <a:r>
              <a:rPr sz="1900" dirty="0">
                <a:solidFill>
                  <a:srgbClr val="333333"/>
                </a:solidFill>
                <a:latin typeface="Arial"/>
                <a:cs typeface="Arial"/>
              </a:rPr>
              <a:t>Food</a:t>
            </a:r>
            <a:r>
              <a:rPr sz="1900" spc="-40" dirty="0">
                <a:solidFill>
                  <a:srgbClr val="333333"/>
                </a:solidFill>
                <a:latin typeface="Arial"/>
                <a:cs typeface="Arial"/>
              </a:rPr>
              <a:t> </a:t>
            </a:r>
            <a:r>
              <a:rPr sz="1900" spc="-10" dirty="0">
                <a:solidFill>
                  <a:srgbClr val="333333"/>
                </a:solidFill>
                <a:latin typeface="Arial"/>
                <a:cs typeface="Arial"/>
              </a:rPr>
              <a:t>Vending</a:t>
            </a:r>
            <a:r>
              <a:rPr sz="1900" spc="-50" dirty="0">
                <a:solidFill>
                  <a:srgbClr val="333333"/>
                </a:solidFill>
                <a:latin typeface="Arial"/>
                <a:cs typeface="Arial"/>
              </a:rPr>
              <a:t> </a:t>
            </a:r>
            <a:r>
              <a:rPr sz="1900" dirty="0">
                <a:solidFill>
                  <a:srgbClr val="333333"/>
                </a:solidFill>
                <a:latin typeface="Arial"/>
                <a:cs typeface="Arial"/>
              </a:rPr>
              <a:t>Investigations/Inspections</a:t>
            </a:r>
            <a:r>
              <a:rPr sz="1900" spc="-85" dirty="0">
                <a:solidFill>
                  <a:srgbClr val="333333"/>
                </a:solidFill>
                <a:latin typeface="Arial"/>
                <a:cs typeface="Arial"/>
              </a:rPr>
              <a:t> </a:t>
            </a:r>
            <a:r>
              <a:rPr sz="1900" dirty="0">
                <a:solidFill>
                  <a:srgbClr val="333333"/>
                </a:solidFill>
                <a:latin typeface="Arial"/>
                <a:cs typeface="Arial"/>
              </a:rPr>
              <a:t>were</a:t>
            </a:r>
            <a:r>
              <a:rPr sz="1900" spc="-20" dirty="0">
                <a:solidFill>
                  <a:srgbClr val="333333"/>
                </a:solidFill>
                <a:latin typeface="Arial"/>
                <a:cs typeface="Arial"/>
              </a:rPr>
              <a:t> </a:t>
            </a:r>
            <a:r>
              <a:rPr sz="1900" dirty="0">
                <a:solidFill>
                  <a:srgbClr val="333333"/>
                </a:solidFill>
                <a:latin typeface="Arial"/>
                <a:cs typeface="Arial"/>
              </a:rPr>
              <a:t>conducted</a:t>
            </a:r>
            <a:r>
              <a:rPr sz="1900" spc="-100" dirty="0">
                <a:solidFill>
                  <a:srgbClr val="333333"/>
                </a:solidFill>
                <a:latin typeface="Arial"/>
                <a:cs typeface="Arial"/>
              </a:rPr>
              <a:t> </a:t>
            </a:r>
            <a:r>
              <a:rPr sz="1900" spc="-25" dirty="0">
                <a:solidFill>
                  <a:srgbClr val="333333"/>
                </a:solidFill>
                <a:latin typeface="Arial"/>
                <a:cs typeface="Arial"/>
              </a:rPr>
              <a:t>in</a:t>
            </a:r>
            <a:r>
              <a:rPr lang="zh-TW" altLang="en-US" sz="1900" spc="-25" dirty="0">
                <a:latin typeface="Arial"/>
                <a:cs typeface="Arial"/>
              </a:rPr>
              <a:t> </a:t>
            </a:r>
            <a:r>
              <a:rPr sz="1900" b="1" dirty="0">
                <a:solidFill>
                  <a:srgbClr val="333333"/>
                </a:solidFill>
                <a:latin typeface="Arial"/>
                <a:cs typeface="Arial"/>
              </a:rPr>
              <a:t>FY</a:t>
            </a:r>
            <a:r>
              <a:rPr sz="1900" b="1" spc="-140" dirty="0">
                <a:solidFill>
                  <a:srgbClr val="333333"/>
                </a:solidFill>
                <a:latin typeface="Arial"/>
                <a:cs typeface="Arial"/>
              </a:rPr>
              <a:t> </a:t>
            </a:r>
            <a:r>
              <a:rPr sz="1900" b="1" spc="-10" dirty="0">
                <a:solidFill>
                  <a:srgbClr val="333333"/>
                </a:solidFill>
                <a:latin typeface="Arial"/>
                <a:cs typeface="Arial"/>
              </a:rPr>
              <a:t>24/25</a:t>
            </a:r>
            <a:endParaRPr lang="en-US" sz="1900" b="1" spc="-10" dirty="0">
              <a:solidFill>
                <a:srgbClr val="333333"/>
              </a:solidFill>
              <a:latin typeface="Arial"/>
              <a:cs typeface="Arial"/>
            </a:endParaRPr>
          </a:p>
          <a:p>
            <a:pPr marL="12700" algn="ctr">
              <a:lnSpc>
                <a:spcPct val="100000"/>
              </a:lnSpc>
            </a:pPr>
            <a:r>
              <a:rPr lang="zh-TW" altLang="en-US" sz="1900" dirty="0"/>
              <a:t>於 </a:t>
            </a:r>
            <a:r>
              <a:rPr lang="en-US" altLang="zh-TW" sz="1900" dirty="0"/>
              <a:t>2024</a:t>
            </a:r>
            <a:r>
              <a:rPr lang="zh-TW" altLang="en-US" sz="1900" dirty="0"/>
              <a:t>／</a:t>
            </a:r>
            <a:r>
              <a:rPr lang="en-US" altLang="zh-TW" sz="1900" dirty="0"/>
              <a:t>25 </a:t>
            </a:r>
            <a:r>
              <a:rPr lang="zh-TW" altLang="en-US" sz="1900" dirty="0"/>
              <a:t>財政年度共執行 </a:t>
            </a:r>
            <a:r>
              <a:rPr lang="en-US" altLang="zh-TW" sz="1900" dirty="0">
                <a:solidFill>
                  <a:srgbClr val="FF0000"/>
                </a:solidFill>
              </a:rPr>
              <a:t>311</a:t>
            </a:r>
            <a:r>
              <a:rPr lang="en-US" altLang="zh-TW" sz="1900" dirty="0"/>
              <a:t> </a:t>
            </a:r>
            <a:r>
              <a:rPr lang="zh-TW" altLang="en-US" sz="1900" dirty="0"/>
              <a:t>件不安全食品販售調查／檢查</a:t>
            </a:r>
            <a:endParaRPr sz="1900" dirty="0">
              <a:latin typeface="Arial"/>
              <a:cs typeface="Arial"/>
            </a:endParaRPr>
          </a:p>
        </p:txBody>
      </p:sp>
      <p:pic>
        <p:nvPicPr>
          <p:cNvPr id="9" name="object 9" descr="A group of people standing next to a table with food  Description automatically generated"/>
          <p:cNvPicPr/>
          <p:nvPr/>
        </p:nvPicPr>
        <p:blipFill>
          <a:blip r:embed="rId3" cstate="print"/>
          <a:stretch>
            <a:fillRect/>
          </a:stretch>
        </p:blipFill>
        <p:spPr>
          <a:xfrm>
            <a:off x="1371600" y="3103801"/>
            <a:ext cx="1985954" cy="2305891"/>
          </a:xfrm>
          <a:prstGeom prst="rect">
            <a:avLst/>
          </a:prstGeom>
        </p:spPr>
      </p:pic>
      <p:grpSp>
        <p:nvGrpSpPr>
          <p:cNvPr id="10" name="object 10"/>
          <p:cNvGrpSpPr/>
          <p:nvPr/>
        </p:nvGrpSpPr>
        <p:grpSpPr>
          <a:xfrm>
            <a:off x="3432810" y="3128659"/>
            <a:ext cx="4415790" cy="2281541"/>
            <a:chOff x="2899410" y="2442717"/>
            <a:chExt cx="5596890" cy="2891790"/>
          </a:xfrm>
        </p:grpSpPr>
        <p:pic>
          <p:nvPicPr>
            <p:cNvPr id="11" name="object 11" descr="A person standing in front of a white truck  Description automatically generated"/>
            <p:cNvPicPr/>
            <p:nvPr/>
          </p:nvPicPr>
          <p:blipFill>
            <a:blip r:embed="rId4" cstate="print"/>
            <a:stretch>
              <a:fillRect/>
            </a:stretch>
          </p:blipFill>
          <p:spPr>
            <a:xfrm>
              <a:off x="2899410" y="2442717"/>
              <a:ext cx="2815590" cy="2891281"/>
            </a:xfrm>
            <a:prstGeom prst="rect">
              <a:avLst/>
            </a:prstGeom>
          </p:spPr>
        </p:pic>
        <p:pic>
          <p:nvPicPr>
            <p:cNvPr id="12" name="object 12" descr="A person holding a tray of food  Description automatically generated"/>
            <p:cNvPicPr/>
            <p:nvPr/>
          </p:nvPicPr>
          <p:blipFill>
            <a:blip r:embed="rId5" cstate="print"/>
            <a:stretch>
              <a:fillRect/>
            </a:stretch>
          </p:blipFill>
          <p:spPr>
            <a:xfrm>
              <a:off x="5693283" y="2523616"/>
              <a:ext cx="2802636" cy="281038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descr="$PPTXTitle"/>
          <p:cNvSpPr txBox="1">
            <a:spLocks noGrp="1"/>
          </p:cNvSpPr>
          <p:nvPr>
            <p:ph type="title"/>
          </p:nvPr>
        </p:nvSpPr>
        <p:spPr>
          <a:xfrm>
            <a:off x="766673" y="1219200"/>
            <a:ext cx="7477125" cy="1705595"/>
          </a:xfrm>
          <a:prstGeom prst="rect">
            <a:avLst/>
          </a:prstGeom>
        </p:spPr>
        <p:txBody>
          <a:bodyPr vert="horz" wrap="square" lIns="0" tIns="12700" rIns="0" bIns="0" rtlCol="0">
            <a:spAutoFit/>
          </a:bodyPr>
          <a:lstStyle/>
          <a:p>
            <a:pPr marL="12700" marR="5080" indent="-635" algn="ctr">
              <a:lnSpc>
                <a:spcPct val="100000"/>
              </a:lnSpc>
              <a:spcBef>
                <a:spcPts val="100"/>
              </a:spcBef>
            </a:pPr>
            <a:r>
              <a:rPr sz="2200" b="0" u="none" dirty="0">
                <a:solidFill>
                  <a:srgbClr val="333333"/>
                </a:solidFill>
                <a:latin typeface="Arial"/>
                <a:cs typeface="Arial"/>
              </a:rPr>
              <a:t>The</a:t>
            </a:r>
            <a:r>
              <a:rPr sz="2200" b="0" u="none" spc="-114" dirty="0">
                <a:solidFill>
                  <a:srgbClr val="333333"/>
                </a:solidFill>
                <a:latin typeface="Arial"/>
                <a:cs typeface="Arial"/>
              </a:rPr>
              <a:t> </a:t>
            </a:r>
            <a:r>
              <a:rPr sz="2200" b="0" u="none" dirty="0">
                <a:solidFill>
                  <a:srgbClr val="333333"/>
                </a:solidFill>
                <a:latin typeface="Arial"/>
                <a:cs typeface="Arial"/>
              </a:rPr>
              <a:t>Food</a:t>
            </a:r>
            <a:r>
              <a:rPr sz="2200" b="0" u="none" spc="-105" dirty="0">
                <a:solidFill>
                  <a:srgbClr val="333333"/>
                </a:solidFill>
                <a:latin typeface="Arial"/>
                <a:cs typeface="Arial"/>
              </a:rPr>
              <a:t> </a:t>
            </a:r>
            <a:r>
              <a:rPr sz="2200" b="0" u="none" dirty="0">
                <a:solidFill>
                  <a:srgbClr val="333333"/>
                </a:solidFill>
                <a:latin typeface="Arial"/>
                <a:cs typeface="Arial"/>
              </a:rPr>
              <a:t>Protection</a:t>
            </a:r>
            <a:r>
              <a:rPr sz="2200" b="0" u="none" spc="-90" dirty="0">
                <a:solidFill>
                  <a:srgbClr val="333333"/>
                </a:solidFill>
                <a:latin typeface="Arial"/>
                <a:cs typeface="Arial"/>
              </a:rPr>
              <a:t> </a:t>
            </a:r>
            <a:r>
              <a:rPr sz="2200" b="0" u="none" dirty="0">
                <a:solidFill>
                  <a:srgbClr val="333333"/>
                </a:solidFill>
                <a:latin typeface="Arial"/>
                <a:cs typeface="Arial"/>
              </a:rPr>
              <a:t>Program</a:t>
            </a:r>
            <a:r>
              <a:rPr sz="2200" b="0" u="none" spc="-114" dirty="0">
                <a:solidFill>
                  <a:srgbClr val="333333"/>
                </a:solidFill>
                <a:latin typeface="Arial"/>
                <a:cs typeface="Arial"/>
              </a:rPr>
              <a:t> </a:t>
            </a:r>
            <a:r>
              <a:rPr sz="2200" b="0" u="none" dirty="0">
                <a:solidFill>
                  <a:srgbClr val="333333"/>
                </a:solidFill>
                <a:latin typeface="Arial"/>
                <a:cs typeface="Arial"/>
              </a:rPr>
              <a:t>is</a:t>
            </a:r>
            <a:r>
              <a:rPr sz="2200" b="0" u="none" spc="-100" dirty="0">
                <a:solidFill>
                  <a:srgbClr val="333333"/>
                </a:solidFill>
                <a:latin typeface="Arial"/>
                <a:cs typeface="Arial"/>
              </a:rPr>
              <a:t> </a:t>
            </a:r>
            <a:r>
              <a:rPr sz="2200" b="0" u="none" dirty="0">
                <a:solidFill>
                  <a:srgbClr val="333333"/>
                </a:solidFill>
                <a:latin typeface="Arial"/>
                <a:cs typeface="Arial"/>
              </a:rPr>
              <a:t>responsible</a:t>
            </a:r>
            <a:r>
              <a:rPr sz="2200" b="0" u="none" spc="-55" dirty="0">
                <a:solidFill>
                  <a:srgbClr val="333333"/>
                </a:solidFill>
                <a:latin typeface="Arial"/>
                <a:cs typeface="Arial"/>
              </a:rPr>
              <a:t> </a:t>
            </a:r>
            <a:r>
              <a:rPr sz="2200" b="0" u="none" spc="-25" dirty="0">
                <a:solidFill>
                  <a:srgbClr val="333333"/>
                </a:solidFill>
                <a:latin typeface="Arial"/>
                <a:cs typeface="Arial"/>
              </a:rPr>
              <a:t>for </a:t>
            </a:r>
            <a:r>
              <a:rPr sz="2200" b="0" u="none" spc="-10" dirty="0">
                <a:solidFill>
                  <a:srgbClr val="333333"/>
                </a:solidFill>
                <a:latin typeface="Arial"/>
                <a:cs typeface="Arial"/>
              </a:rPr>
              <a:t>permitting</a:t>
            </a:r>
            <a:r>
              <a:rPr sz="2200" b="0" u="none" spc="-65" dirty="0">
                <a:solidFill>
                  <a:srgbClr val="333333"/>
                </a:solidFill>
                <a:latin typeface="Arial"/>
                <a:cs typeface="Arial"/>
              </a:rPr>
              <a:t> </a:t>
            </a:r>
            <a:r>
              <a:rPr sz="2200" b="0" u="none" dirty="0">
                <a:solidFill>
                  <a:srgbClr val="333333"/>
                </a:solidFill>
                <a:latin typeface="Arial"/>
                <a:cs typeface="Arial"/>
              </a:rPr>
              <a:t>and</a:t>
            </a:r>
            <a:r>
              <a:rPr sz="2200" b="0" u="none" spc="-80" dirty="0">
                <a:solidFill>
                  <a:srgbClr val="333333"/>
                </a:solidFill>
                <a:latin typeface="Arial"/>
                <a:cs typeface="Arial"/>
              </a:rPr>
              <a:t> </a:t>
            </a:r>
            <a:r>
              <a:rPr sz="2200" b="0" u="none" dirty="0">
                <a:solidFill>
                  <a:srgbClr val="333333"/>
                </a:solidFill>
                <a:latin typeface="Arial"/>
                <a:cs typeface="Arial"/>
              </a:rPr>
              <a:t>inspection</a:t>
            </a:r>
            <a:r>
              <a:rPr sz="2200" b="0" u="none" spc="-40" dirty="0">
                <a:solidFill>
                  <a:srgbClr val="333333"/>
                </a:solidFill>
                <a:latin typeface="Arial"/>
                <a:cs typeface="Arial"/>
              </a:rPr>
              <a:t> </a:t>
            </a:r>
            <a:r>
              <a:rPr sz="2200" b="0" u="none" dirty="0">
                <a:solidFill>
                  <a:srgbClr val="333333"/>
                </a:solidFill>
                <a:latin typeface="Arial"/>
                <a:cs typeface="Arial"/>
              </a:rPr>
              <a:t>of</a:t>
            </a:r>
            <a:r>
              <a:rPr sz="2200" b="0" u="none" spc="-90" dirty="0">
                <a:solidFill>
                  <a:srgbClr val="333333"/>
                </a:solidFill>
                <a:latin typeface="Arial"/>
                <a:cs typeface="Arial"/>
              </a:rPr>
              <a:t> </a:t>
            </a:r>
            <a:r>
              <a:rPr sz="2200" b="0" u="none" dirty="0">
                <a:solidFill>
                  <a:srgbClr val="333333"/>
                </a:solidFill>
                <a:latin typeface="Arial"/>
                <a:cs typeface="Arial"/>
              </a:rPr>
              <a:t>food</a:t>
            </a:r>
            <a:r>
              <a:rPr sz="2200" b="0" u="none" spc="-75" dirty="0">
                <a:solidFill>
                  <a:srgbClr val="333333"/>
                </a:solidFill>
                <a:latin typeface="Arial"/>
                <a:cs typeface="Arial"/>
              </a:rPr>
              <a:t> </a:t>
            </a:r>
            <a:r>
              <a:rPr sz="2200" b="0" u="none" dirty="0">
                <a:solidFill>
                  <a:srgbClr val="333333"/>
                </a:solidFill>
                <a:latin typeface="Arial"/>
                <a:cs typeface="Arial"/>
              </a:rPr>
              <a:t>vendors</a:t>
            </a:r>
            <a:r>
              <a:rPr sz="2200" b="0" u="none" spc="-70" dirty="0">
                <a:solidFill>
                  <a:srgbClr val="333333"/>
                </a:solidFill>
                <a:latin typeface="Arial"/>
                <a:cs typeface="Arial"/>
              </a:rPr>
              <a:t> </a:t>
            </a:r>
            <a:r>
              <a:rPr sz="2200" b="0" u="none" dirty="0">
                <a:solidFill>
                  <a:srgbClr val="333333"/>
                </a:solidFill>
                <a:latin typeface="Arial"/>
                <a:cs typeface="Arial"/>
              </a:rPr>
              <a:t>at</a:t>
            </a:r>
            <a:r>
              <a:rPr sz="2200" b="0" u="none" spc="-75" dirty="0">
                <a:solidFill>
                  <a:srgbClr val="333333"/>
                </a:solidFill>
                <a:latin typeface="Arial"/>
                <a:cs typeface="Arial"/>
              </a:rPr>
              <a:t> </a:t>
            </a:r>
            <a:r>
              <a:rPr sz="2200" b="0" u="none" spc="-10" dirty="0">
                <a:solidFill>
                  <a:srgbClr val="333333"/>
                </a:solidFill>
                <a:latin typeface="Arial"/>
                <a:cs typeface="Arial"/>
              </a:rPr>
              <a:t>community </a:t>
            </a:r>
            <a:r>
              <a:rPr sz="2200" b="0" u="none" dirty="0">
                <a:solidFill>
                  <a:srgbClr val="333333"/>
                </a:solidFill>
                <a:latin typeface="Arial"/>
                <a:cs typeface="Arial"/>
              </a:rPr>
              <a:t>events</a:t>
            </a:r>
            <a:r>
              <a:rPr sz="2200" b="0" u="none" spc="-100" dirty="0">
                <a:solidFill>
                  <a:srgbClr val="333333"/>
                </a:solidFill>
                <a:latin typeface="Arial"/>
                <a:cs typeface="Arial"/>
              </a:rPr>
              <a:t> </a:t>
            </a:r>
            <a:r>
              <a:rPr sz="2200" b="0" u="none" dirty="0">
                <a:solidFill>
                  <a:srgbClr val="333333"/>
                </a:solidFill>
                <a:latin typeface="Arial"/>
                <a:cs typeface="Arial"/>
              </a:rPr>
              <a:t>and</a:t>
            </a:r>
            <a:r>
              <a:rPr sz="2200" b="0" u="none" spc="-130" dirty="0">
                <a:solidFill>
                  <a:srgbClr val="333333"/>
                </a:solidFill>
                <a:latin typeface="Arial"/>
                <a:cs typeface="Arial"/>
              </a:rPr>
              <a:t> </a:t>
            </a:r>
            <a:r>
              <a:rPr sz="2200" b="0" u="none" dirty="0">
                <a:solidFill>
                  <a:srgbClr val="333333"/>
                </a:solidFill>
                <a:latin typeface="Arial"/>
                <a:cs typeface="Arial"/>
              </a:rPr>
              <a:t>festivals</a:t>
            </a:r>
            <a:r>
              <a:rPr sz="2200" b="0" u="none" spc="-105" dirty="0">
                <a:solidFill>
                  <a:srgbClr val="333333"/>
                </a:solidFill>
                <a:latin typeface="Arial"/>
                <a:cs typeface="Arial"/>
              </a:rPr>
              <a:t> </a:t>
            </a:r>
            <a:r>
              <a:rPr sz="2200" b="0" u="none" dirty="0">
                <a:solidFill>
                  <a:srgbClr val="333333"/>
                </a:solidFill>
                <a:latin typeface="Arial"/>
                <a:cs typeface="Arial"/>
              </a:rPr>
              <a:t>in</a:t>
            </a:r>
            <a:r>
              <a:rPr sz="2200" b="0" u="none" spc="-95" dirty="0">
                <a:solidFill>
                  <a:srgbClr val="333333"/>
                </a:solidFill>
                <a:latin typeface="Arial"/>
                <a:cs typeface="Arial"/>
              </a:rPr>
              <a:t> </a:t>
            </a:r>
            <a:r>
              <a:rPr sz="2200" b="0" u="none" dirty="0">
                <a:solidFill>
                  <a:srgbClr val="333333"/>
                </a:solidFill>
                <a:latin typeface="Arial"/>
                <a:cs typeface="Arial"/>
              </a:rPr>
              <a:t>Sacramento</a:t>
            </a:r>
            <a:r>
              <a:rPr sz="2200" b="0" u="none" spc="-90" dirty="0">
                <a:solidFill>
                  <a:srgbClr val="333333"/>
                </a:solidFill>
                <a:latin typeface="Arial"/>
                <a:cs typeface="Arial"/>
              </a:rPr>
              <a:t> </a:t>
            </a:r>
            <a:r>
              <a:rPr sz="2200" b="0" u="none" spc="-10" dirty="0">
                <a:solidFill>
                  <a:srgbClr val="333333"/>
                </a:solidFill>
                <a:latin typeface="Arial"/>
                <a:cs typeface="Arial"/>
              </a:rPr>
              <a:t>County</a:t>
            </a:r>
            <a:br>
              <a:rPr lang="en-US" sz="2200" b="0" u="none" spc="-10" dirty="0">
                <a:solidFill>
                  <a:srgbClr val="333333"/>
                </a:solidFill>
                <a:latin typeface="Arial"/>
                <a:cs typeface="Arial"/>
              </a:rPr>
            </a:br>
            <a:r>
              <a:rPr lang="zh-TW" altLang="en-US" sz="2200" u="none" dirty="0"/>
              <a:t>食品保護計畫負責於沙加緬度縣內社區活動及節慶活動中，對食品攤商進行許可核發與檢查</a:t>
            </a:r>
            <a:endParaRPr sz="2000" b="0" u="none" spc="-10" dirty="0">
              <a:solidFill>
                <a:srgbClr val="333333"/>
              </a:solidFill>
              <a:latin typeface="Arial"/>
              <a:cs typeface="Arial"/>
            </a:endParaRPr>
          </a:p>
        </p:txBody>
      </p:sp>
      <p:sp>
        <p:nvSpPr>
          <p:cNvPr id="8" name="object 8"/>
          <p:cNvSpPr txBox="1"/>
          <p:nvPr/>
        </p:nvSpPr>
        <p:spPr>
          <a:xfrm>
            <a:off x="1371600" y="5562600"/>
            <a:ext cx="6850380" cy="1182375"/>
          </a:xfrm>
          <a:prstGeom prst="rect">
            <a:avLst/>
          </a:prstGeom>
        </p:spPr>
        <p:txBody>
          <a:bodyPr vert="horz" wrap="square" lIns="0" tIns="12700" rIns="0" bIns="0" rtlCol="0">
            <a:spAutoFit/>
          </a:bodyPr>
          <a:lstStyle/>
          <a:p>
            <a:pPr algn="ctr">
              <a:lnSpc>
                <a:spcPct val="100000"/>
              </a:lnSpc>
              <a:spcBef>
                <a:spcPts val="100"/>
              </a:spcBef>
            </a:pPr>
            <a:r>
              <a:rPr sz="1900" dirty="0">
                <a:solidFill>
                  <a:srgbClr val="333333"/>
                </a:solidFill>
                <a:latin typeface="Arial"/>
                <a:cs typeface="Arial"/>
              </a:rPr>
              <a:t>Permitted</a:t>
            </a:r>
            <a:r>
              <a:rPr sz="1900" spc="-65" dirty="0">
                <a:solidFill>
                  <a:srgbClr val="333333"/>
                </a:solidFill>
                <a:latin typeface="Arial"/>
                <a:cs typeface="Arial"/>
              </a:rPr>
              <a:t> </a:t>
            </a:r>
            <a:r>
              <a:rPr sz="1900" dirty="0">
                <a:solidFill>
                  <a:srgbClr val="333333"/>
                </a:solidFill>
                <a:latin typeface="Arial"/>
                <a:cs typeface="Arial"/>
              </a:rPr>
              <a:t>over</a:t>
            </a:r>
            <a:r>
              <a:rPr sz="1900" spc="-35" dirty="0">
                <a:solidFill>
                  <a:srgbClr val="333333"/>
                </a:solidFill>
                <a:latin typeface="Arial"/>
                <a:cs typeface="Arial"/>
              </a:rPr>
              <a:t> </a:t>
            </a:r>
            <a:r>
              <a:rPr sz="1900" dirty="0">
                <a:solidFill>
                  <a:srgbClr val="FF0000"/>
                </a:solidFill>
                <a:latin typeface="Arial"/>
                <a:cs typeface="Arial"/>
              </a:rPr>
              <a:t>200</a:t>
            </a:r>
            <a:r>
              <a:rPr sz="1900" b="1" spc="-40" dirty="0">
                <a:solidFill>
                  <a:srgbClr val="333333"/>
                </a:solidFill>
                <a:latin typeface="Arial"/>
                <a:cs typeface="Arial"/>
              </a:rPr>
              <a:t> </a:t>
            </a:r>
            <a:r>
              <a:rPr sz="1900" dirty="0">
                <a:solidFill>
                  <a:srgbClr val="333333"/>
                </a:solidFill>
                <a:latin typeface="Arial"/>
                <a:cs typeface="Arial"/>
              </a:rPr>
              <a:t>community</a:t>
            </a:r>
            <a:r>
              <a:rPr sz="1900" spc="-45" dirty="0">
                <a:solidFill>
                  <a:srgbClr val="333333"/>
                </a:solidFill>
                <a:latin typeface="Arial"/>
                <a:cs typeface="Arial"/>
              </a:rPr>
              <a:t> </a:t>
            </a:r>
            <a:r>
              <a:rPr sz="1900" dirty="0">
                <a:solidFill>
                  <a:srgbClr val="333333"/>
                </a:solidFill>
                <a:latin typeface="Arial"/>
                <a:cs typeface="Arial"/>
              </a:rPr>
              <a:t>events</a:t>
            </a:r>
            <a:r>
              <a:rPr sz="1900" spc="-45" dirty="0">
                <a:solidFill>
                  <a:srgbClr val="333333"/>
                </a:solidFill>
                <a:latin typeface="Arial"/>
                <a:cs typeface="Arial"/>
              </a:rPr>
              <a:t> </a:t>
            </a:r>
            <a:r>
              <a:rPr sz="1900" dirty="0">
                <a:solidFill>
                  <a:srgbClr val="333333"/>
                </a:solidFill>
                <a:latin typeface="Arial"/>
                <a:cs typeface="Arial"/>
              </a:rPr>
              <a:t>in</a:t>
            </a:r>
            <a:r>
              <a:rPr sz="1900" spc="-50" dirty="0">
                <a:solidFill>
                  <a:srgbClr val="333333"/>
                </a:solidFill>
                <a:latin typeface="Arial"/>
                <a:cs typeface="Arial"/>
              </a:rPr>
              <a:t> </a:t>
            </a:r>
            <a:r>
              <a:rPr sz="1900" b="1" dirty="0">
                <a:solidFill>
                  <a:srgbClr val="333333"/>
                </a:solidFill>
                <a:latin typeface="Arial"/>
                <a:cs typeface="Arial"/>
              </a:rPr>
              <a:t>FY</a:t>
            </a:r>
            <a:r>
              <a:rPr sz="1900" b="1" spc="-150" dirty="0">
                <a:solidFill>
                  <a:srgbClr val="333333"/>
                </a:solidFill>
                <a:latin typeface="Arial"/>
                <a:cs typeface="Arial"/>
              </a:rPr>
              <a:t> </a:t>
            </a:r>
            <a:r>
              <a:rPr sz="1900" b="1" spc="-10" dirty="0">
                <a:solidFill>
                  <a:srgbClr val="333333"/>
                </a:solidFill>
                <a:latin typeface="Arial"/>
                <a:cs typeface="Arial"/>
              </a:rPr>
              <a:t>24/25,</a:t>
            </a:r>
            <a:endParaRPr sz="1900" dirty="0">
              <a:latin typeface="Arial"/>
              <a:cs typeface="Arial"/>
            </a:endParaRPr>
          </a:p>
          <a:p>
            <a:pPr algn="ctr">
              <a:lnSpc>
                <a:spcPct val="100000"/>
              </a:lnSpc>
              <a:spcBef>
                <a:spcPts val="5"/>
              </a:spcBef>
            </a:pPr>
            <a:r>
              <a:rPr sz="1900" dirty="0">
                <a:solidFill>
                  <a:srgbClr val="333333"/>
                </a:solidFill>
                <a:latin typeface="Arial"/>
                <a:cs typeface="Arial"/>
              </a:rPr>
              <a:t>and</a:t>
            </a:r>
            <a:r>
              <a:rPr sz="1900" spc="-110" dirty="0">
                <a:solidFill>
                  <a:srgbClr val="333333"/>
                </a:solidFill>
                <a:latin typeface="Arial"/>
                <a:cs typeface="Arial"/>
              </a:rPr>
              <a:t> </a:t>
            </a:r>
            <a:r>
              <a:rPr sz="1900" spc="-10" dirty="0">
                <a:solidFill>
                  <a:srgbClr val="333333"/>
                </a:solidFill>
                <a:latin typeface="Arial"/>
                <a:cs typeface="Arial"/>
              </a:rPr>
              <a:t>conducted</a:t>
            </a:r>
            <a:r>
              <a:rPr sz="1900" spc="-85" dirty="0">
                <a:solidFill>
                  <a:srgbClr val="333333"/>
                </a:solidFill>
                <a:latin typeface="Arial"/>
                <a:cs typeface="Arial"/>
              </a:rPr>
              <a:t> </a:t>
            </a:r>
            <a:r>
              <a:rPr sz="1900" dirty="0">
                <a:solidFill>
                  <a:srgbClr val="333333"/>
                </a:solidFill>
                <a:latin typeface="Arial"/>
                <a:cs typeface="Arial"/>
              </a:rPr>
              <a:t>over</a:t>
            </a:r>
            <a:r>
              <a:rPr sz="1900" spc="-90" dirty="0">
                <a:solidFill>
                  <a:srgbClr val="333333"/>
                </a:solidFill>
                <a:latin typeface="Arial"/>
                <a:cs typeface="Arial"/>
              </a:rPr>
              <a:t> </a:t>
            </a:r>
            <a:r>
              <a:rPr sz="1900" dirty="0">
                <a:solidFill>
                  <a:srgbClr val="FF0000"/>
                </a:solidFill>
                <a:latin typeface="Arial"/>
                <a:cs typeface="Arial"/>
              </a:rPr>
              <a:t>2,000</a:t>
            </a:r>
            <a:r>
              <a:rPr sz="1900" b="1" spc="-105" dirty="0">
                <a:solidFill>
                  <a:srgbClr val="333333"/>
                </a:solidFill>
                <a:latin typeface="Arial"/>
                <a:cs typeface="Arial"/>
              </a:rPr>
              <a:t> </a:t>
            </a:r>
            <a:r>
              <a:rPr sz="1900" dirty="0">
                <a:solidFill>
                  <a:srgbClr val="333333"/>
                </a:solidFill>
                <a:latin typeface="Arial"/>
                <a:cs typeface="Arial"/>
              </a:rPr>
              <a:t>vendor</a:t>
            </a:r>
            <a:r>
              <a:rPr sz="1900" spc="-90" dirty="0">
                <a:solidFill>
                  <a:srgbClr val="333333"/>
                </a:solidFill>
                <a:latin typeface="Arial"/>
                <a:cs typeface="Arial"/>
              </a:rPr>
              <a:t> </a:t>
            </a:r>
            <a:r>
              <a:rPr sz="1900" spc="-10" dirty="0">
                <a:solidFill>
                  <a:srgbClr val="333333"/>
                </a:solidFill>
                <a:latin typeface="Arial"/>
                <a:cs typeface="Arial"/>
              </a:rPr>
              <a:t>inspections</a:t>
            </a:r>
            <a:endParaRPr lang="en-US" sz="1900" spc="-10" dirty="0">
              <a:solidFill>
                <a:srgbClr val="333333"/>
              </a:solidFill>
              <a:latin typeface="Arial"/>
              <a:cs typeface="Arial"/>
            </a:endParaRPr>
          </a:p>
          <a:p>
            <a:pPr algn="ctr">
              <a:lnSpc>
                <a:spcPct val="100000"/>
              </a:lnSpc>
              <a:spcBef>
                <a:spcPts val="5"/>
              </a:spcBef>
            </a:pPr>
            <a:r>
              <a:rPr lang="zh-TW" altLang="en-US" sz="1900" dirty="0"/>
              <a:t>於 </a:t>
            </a:r>
            <a:r>
              <a:rPr lang="en-US" altLang="zh-TW" sz="1900" dirty="0"/>
              <a:t>2024</a:t>
            </a:r>
            <a:r>
              <a:rPr lang="zh-TW" altLang="en-US" sz="1900" dirty="0"/>
              <a:t>／</a:t>
            </a:r>
            <a:r>
              <a:rPr lang="en-US" altLang="zh-TW" sz="1900" dirty="0"/>
              <a:t>25 </a:t>
            </a:r>
            <a:r>
              <a:rPr lang="zh-TW" altLang="en-US" sz="1900" dirty="0"/>
              <a:t>財政年度核准超過 </a:t>
            </a:r>
            <a:r>
              <a:rPr lang="en-US" altLang="zh-TW" sz="1900" dirty="0">
                <a:solidFill>
                  <a:srgbClr val="FF0000"/>
                </a:solidFill>
              </a:rPr>
              <a:t>200</a:t>
            </a:r>
            <a:r>
              <a:rPr lang="en-US" altLang="zh-TW" sz="1900" dirty="0"/>
              <a:t> </a:t>
            </a:r>
            <a:r>
              <a:rPr lang="zh-TW" altLang="en-US" sz="1900" dirty="0"/>
              <a:t>場社區活動，並執行超過 </a:t>
            </a:r>
            <a:r>
              <a:rPr lang="en-US" altLang="zh-TW" sz="1900" dirty="0">
                <a:solidFill>
                  <a:srgbClr val="FF0000"/>
                </a:solidFill>
              </a:rPr>
              <a:t>2,000</a:t>
            </a:r>
            <a:r>
              <a:rPr lang="en-US" altLang="zh-TW" sz="1900" dirty="0"/>
              <a:t> </a:t>
            </a:r>
            <a:r>
              <a:rPr lang="zh-TW" altLang="en-US" sz="1900" dirty="0"/>
              <a:t>次攤商檢查</a:t>
            </a:r>
            <a:endParaRPr sz="1900" dirty="0">
              <a:latin typeface="Arial"/>
              <a:cs typeface="Arial"/>
            </a:endParaRPr>
          </a:p>
        </p:txBody>
      </p:sp>
      <p:grpSp>
        <p:nvGrpSpPr>
          <p:cNvPr id="9" name="object 9"/>
          <p:cNvGrpSpPr/>
          <p:nvPr/>
        </p:nvGrpSpPr>
        <p:grpSpPr>
          <a:xfrm>
            <a:off x="1140777" y="2840621"/>
            <a:ext cx="6850380" cy="2779902"/>
            <a:chOff x="36576" y="2345435"/>
            <a:chExt cx="8879205" cy="3429000"/>
          </a:xfrm>
        </p:grpSpPr>
        <p:pic>
          <p:nvPicPr>
            <p:cNvPr id="10" name="object 10" descr="Fair Wallpapers - Wallpaper Cave"/>
            <p:cNvPicPr/>
            <p:nvPr/>
          </p:nvPicPr>
          <p:blipFill>
            <a:blip r:embed="rId3" cstate="print"/>
            <a:stretch>
              <a:fillRect/>
            </a:stretch>
          </p:blipFill>
          <p:spPr>
            <a:xfrm>
              <a:off x="5675376" y="2345435"/>
              <a:ext cx="3240024" cy="2188464"/>
            </a:xfrm>
            <a:prstGeom prst="rect">
              <a:avLst/>
            </a:prstGeom>
          </p:spPr>
        </p:pic>
        <p:pic>
          <p:nvPicPr>
            <p:cNvPr id="11" name="object 11" descr="Fair Wallpapers - Wallpaper Cave"/>
            <p:cNvPicPr/>
            <p:nvPr/>
          </p:nvPicPr>
          <p:blipFill>
            <a:blip r:embed="rId4" cstate="print"/>
            <a:stretch>
              <a:fillRect/>
            </a:stretch>
          </p:blipFill>
          <p:spPr>
            <a:xfrm>
              <a:off x="5867399" y="2538094"/>
              <a:ext cx="2870200" cy="1817750"/>
            </a:xfrm>
            <a:prstGeom prst="rect">
              <a:avLst/>
            </a:prstGeom>
          </p:spPr>
        </p:pic>
        <p:pic>
          <p:nvPicPr>
            <p:cNvPr id="12" name="object 12" descr="Food Vendors | michiganstatefairllc"/>
            <p:cNvPicPr/>
            <p:nvPr/>
          </p:nvPicPr>
          <p:blipFill>
            <a:blip r:embed="rId5" cstate="print"/>
            <a:stretch>
              <a:fillRect/>
            </a:stretch>
          </p:blipFill>
          <p:spPr>
            <a:xfrm>
              <a:off x="3010027" y="2882137"/>
              <a:ext cx="3112007" cy="2090801"/>
            </a:xfrm>
            <a:prstGeom prst="rect">
              <a:avLst/>
            </a:prstGeom>
          </p:spPr>
        </p:pic>
        <p:pic>
          <p:nvPicPr>
            <p:cNvPr id="13" name="object 13" descr="Florida Administrative Rules Govern Temporary Event Food Safety, Licensing - FRLA"/>
            <p:cNvPicPr/>
            <p:nvPr/>
          </p:nvPicPr>
          <p:blipFill>
            <a:blip r:embed="rId6" cstate="print"/>
            <a:stretch>
              <a:fillRect/>
            </a:stretch>
          </p:blipFill>
          <p:spPr>
            <a:xfrm>
              <a:off x="36576" y="3313137"/>
              <a:ext cx="3505200" cy="2461260"/>
            </a:xfrm>
            <a:prstGeom prst="rect">
              <a:avLst/>
            </a:prstGeom>
          </p:spPr>
        </p:pic>
        <p:pic>
          <p:nvPicPr>
            <p:cNvPr id="14" name="object 14" descr="Florida Administrative Rules Govern Temporary Event Food Safety, Licensing - FRLA"/>
            <p:cNvPicPr/>
            <p:nvPr/>
          </p:nvPicPr>
          <p:blipFill>
            <a:blip r:embed="rId7" cstate="print"/>
            <a:stretch>
              <a:fillRect/>
            </a:stretch>
          </p:blipFill>
          <p:spPr>
            <a:xfrm>
              <a:off x="228600" y="3505250"/>
              <a:ext cx="3134614" cy="2090801"/>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0825" cy="1003935"/>
            <a:chOff x="-4572" y="-4572"/>
            <a:chExt cx="9140825" cy="1003935"/>
          </a:xfrm>
        </p:grpSpPr>
        <p:sp>
          <p:nvSpPr>
            <p:cNvPr id="3" name="object 3"/>
            <p:cNvSpPr/>
            <p:nvPr/>
          </p:nvSpPr>
          <p:spPr>
            <a:xfrm>
              <a:off x="0" y="0"/>
              <a:ext cx="9131935" cy="995044"/>
            </a:xfrm>
            <a:custGeom>
              <a:avLst/>
              <a:gdLst/>
              <a:ahLst/>
              <a:cxnLst/>
              <a:rect l="l" t="t" r="r" b="b"/>
              <a:pathLst>
                <a:path w="9131935" h="995044">
                  <a:moveTo>
                    <a:pt x="0" y="994537"/>
                  </a:moveTo>
                  <a:lnTo>
                    <a:pt x="9131616" y="994537"/>
                  </a:lnTo>
                  <a:lnTo>
                    <a:pt x="9131616" y="0"/>
                  </a:lnTo>
                  <a:lnTo>
                    <a:pt x="0" y="0"/>
                  </a:lnTo>
                  <a:lnTo>
                    <a:pt x="0" y="994537"/>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995044"/>
            </a:xfrm>
            <a:custGeom>
              <a:avLst/>
              <a:gdLst/>
              <a:ahLst/>
              <a:cxnLst/>
              <a:rect l="l" t="t" r="r" b="b"/>
              <a:pathLst>
                <a:path w="9131935" h="995044">
                  <a:moveTo>
                    <a:pt x="0" y="994537"/>
                  </a:moveTo>
                  <a:lnTo>
                    <a:pt x="9131616" y="994537"/>
                  </a:lnTo>
                  <a:lnTo>
                    <a:pt x="9131616" y="0"/>
                  </a:lnTo>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229" y="18224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7" name="object 7"/>
          <p:cNvPicPr/>
          <p:nvPr/>
        </p:nvPicPr>
        <p:blipFill>
          <a:blip r:embed="rId3" cstate="print"/>
          <a:stretch>
            <a:fillRect/>
          </a:stretch>
        </p:blipFill>
        <p:spPr>
          <a:xfrm>
            <a:off x="6022656" y="3429000"/>
            <a:ext cx="3045143" cy="2362200"/>
          </a:xfrm>
          <a:prstGeom prst="rect">
            <a:avLst/>
          </a:prstGeom>
        </p:spPr>
      </p:pic>
      <p:sp>
        <p:nvSpPr>
          <p:cNvPr id="8" name="object 8" descr="$PPTXTitle"/>
          <p:cNvSpPr txBox="1">
            <a:spLocks noGrp="1"/>
          </p:cNvSpPr>
          <p:nvPr>
            <p:ph type="title"/>
          </p:nvPr>
        </p:nvSpPr>
        <p:spPr>
          <a:xfrm>
            <a:off x="564895" y="1188542"/>
            <a:ext cx="8011159" cy="1706236"/>
          </a:xfrm>
          <a:prstGeom prst="rect">
            <a:avLst/>
          </a:prstGeom>
        </p:spPr>
        <p:txBody>
          <a:bodyPr vert="horz" wrap="square" lIns="0" tIns="13335" rIns="0" bIns="0" rtlCol="0">
            <a:spAutoFit/>
          </a:bodyPr>
          <a:lstStyle/>
          <a:p>
            <a:pPr marL="12700" algn="ctr">
              <a:lnSpc>
                <a:spcPct val="100000"/>
              </a:lnSpc>
              <a:spcBef>
                <a:spcPts val="105"/>
              </a:spcBef>
            </a:pPr>
            <a:r>
              <a:rPr sz="2200" b="0" u="none" dirty="0">
                <a:solidFill>
                  <a:srgbClr val="333333"/>
                </a:solidFill>
                <a:latin typeface="Arial"/>
                <a:cs typeface="Arial"/>
              </a:rPr>
              <a:t>Environmental</a:t>
            </a:r>
            <a:r>
              <a:rPr sz="2200" b="0" u="none" spc="-20" dirty="0">
                <a:solidFill>
                  <a:srgbClr val="333333"/>
                </a:solidFill>
                <a:latin typeface="Arial"/>
                <a:cs typeface="Arial"/>
              </a:rPr>
              <a:t> </a:t>
            </a:r>
            <a:r>
              <a:rPr sz="2200" b="0" u="none" dirty="0">
                <a:solidFill>
                  <a:srgbClr val="333333"/>
                </a:solidFill>
                <a:latin typeface="Arial"/>
                <a:cs typeface="Arial"/>
              </a:rPr>
              <a:t>Specialists</a:t>
            </a:r>
            <a:r>
              <a:rPr sz="2200" b="0" u="none" spc="-35" dirty="0">
                <a:solidFill>
                  <a:srgbClr val="333333"/>
                </a:solidFill>
                <a:latin typeface="Arial"/>
                <a:cs typeface="Arial"/>
              </a:rPr>
              <a:t> </a:t>
            </a:r>
            <a:r>
              <a:rPr sz="2200" b="0" u="none" spc="-10" dirty="0">
                <a:solidFill>
                  <a:srgbClr val="333333"/>
                </a:solidFill>
                <a:latin typeface="Arial"/>
                <a:cs typeface="Arial"/>
              </a:rPr>
              <a:t>investigate</a:t>
            </a:r>
            <a:r>
              <a:rPr sz="2200" b="0" u="none" spc="-20" dirty="0">
                <a:solidFill>
                  <a:srgbClr val="333333"/>
                </a:solidFill>
                <a:latin typeface="Arial"/>
                <a:cs typeface="Arial"/>
              </a:rPr>
              <a:t> </a:t>
            </a:r>
            <a:r>
              <a:rPr sz="2200" b="0" u="none" dirty="0">
                <a:solidFill>
                  <a:srgbClr val="333333"/>
                </a:solidFill>
                <a:latin typeface="Arial"/>
                <a:cs typeface="Arial"/>
              </a:rPr>
              <a:t>complaints</a:t>
            </a:r>
            <a:r>
              <a:rPr sz="2200" b="0" u="none" spc="-30" dirty="0">
                <a:solidFill>
                  <a:srgbClr val="333333"/>
                </a:solidFill>
                <a:latin typeface="Arial"/>
                <a:cs typeface="Arial"/>
              </a:rPr>
              <a:t> </a:t>
            </a:r>
            <a:r>
              <a:rPr sz="2200" b="0" u="none" dirty="0">
                <a:solidFill>
                  <a:srgbClr val="333333"/>
                </a:solidFill>
                <a:latin typeface="Arial"/>
                <a:cs typeface="Arial"/>
              </a:rPr>
              <a:t>about</a:t>
            </a:r>
            <a:r>
              <a:rPr sz="2200" b="0" u="none" spc="-25" dirty="0">
                <a:solidFill>
                  <a:srgbClr val="333333"/>
                </a:solidFill>
                <a:latin typeface="Arial"/>
                <a:cs typeface="Arial"/>
              </a:rPr>
              <a:t> </a:t>
            </a:r>
            <a:r>
              <a:rPr sz="2200" b="0" u="none" dirty="0">
                <a:solidFill>
                  <a:srgbClr val="333333"/>
                </a:solidFill>
                <a:latin typeface="Arial"/>
                <a:cs typeface="Arial"/>
              </a:rPr>
              <a:t>food</a:t>
            </a:r>
            <a:r>
              <a:rPr sz="2200" b="0" u="none" spc="-30" dirty="0">
                <a:solidFill>
                  <a:srgbClr val="333333"/>
                </a:solidFill>
                <a:latin typeface="Arial"/>
                <a:cs typeface="Arial"/>
              </a:rPr>
              <a:t> </a:t>
            </a:r>
            <a:r>
              <a:rPr sz="2200" b="0" u="none" dirty="0">
                <a:solidFill>
                  <a:srgbClr val="333333"/>
                </a:solidFill>
                <a:latin typeface="Arial"/>
                <a:cs typeface="Arial"/>
              </a:rPr>
              <a:t>safety</a:t>
            </a:r>
            <a:r>
              <a:rPr sz="2200" b="0" u="none" spc="-25" dirty="0">
                <a:solidFill>
                  <a:srgbClr val="333333"/>
                </a:solidFill>
                <a:latin typeface="Arial"/>
                <a:cs typeface="Arial"/>
              </a:rPr>
              <a:t> and</a:t>
            </a:r>
            <a:endParaRPr sz="2200" u="none" dirty="0">
              <a:latin typeface="Arial"/>
              <a:cs typeface="Arial"/>
            </a:endParaRPr>
          </a:p>
          <a:p>
            <a:pPr marL="12700" algn="ctr">
              <a:lnSpc>
                <a:spcPct val="100000"/>
              </a:lnSpc>
            </a:pPr>
            <a:r>
              <a:rPr sz="2200" b="0" u="none" dirty="0">
                <a:solidFill>
                  <a:srgbClr val="333333"/>
                </a:solidFill>
                <a:latin typeface="Arial"/>
                <a:cs typeface="Arial"/>
              </a:rPr>
              <a:t>sanitation</a:t>
            </a:r>
            <a:r>
              <a:rPr sz="2200" b="0" u="none" spc="-60" dirty="0">
                <a:solidFill>
                  <a:srgbClr val="333333"/>
                </a:solidFill>
                <a:latin typeface="Arial"/>
                <a:cs typeface="Arial"/>
              </a:rPr>
              <a:t> </a:t>
            </a:r>
            <a:r>
              <a:rPr sz="2200" b="0" u="none" dirty="0">
                <a:solidFill>
                  <a:srgbClr val="333333"/>
                </a:solidFill>
                <a:latin typeface="Arial"/>
                <a:cs typeface="Arial"/>
              </a:rPr>
              <a:t>as</a:t>
            </a:r>
            <a:r>
              <a:rPr sz="2200" b="0" u="none" spc="-55" dirty="0">
                <a:solidFill>
                  <a:srgbClr val="333333"/>
                </a:solidFill>
                <a:latin typeface="Arial"/>
                <a:cs typeface="Arial"/>
              </a:rPr>
              <a:t> </a:t>
            </a:r>
            <a:r>
              <a:rPr sz="2200" b="0" u="none" dirty="0">
                <a:solidFill>
                  <a:srgbClr val="333333"/>
                </a:solidFill>
                <a:latin typeface="Arial"/>
                <a:cs typeface="Arial"/>
              </a:rPr>
              <a:t>well</a:t>
            </a:r>
            <a:r>
              <a:rPr sz="2200" b="0" u="none" spc="-15" dirty="0">
                <a:solidFill>
                  <a:srgbClr val="333333"/>
                </a:solidFill>
                <a:latin typeface="Arial"/>
                <a:cs typeface="Arial"/>
              </a:rPr>
              <a:t> </a:t>
            </a:r>
            <a:r>
              <a:rPr sz="2200" b="0" u="none" dirty="0">
                <a:solidFill>
                  <a:srgbClr val="333333"/>
                </a:solidFill>
                <a:latin typeface="Arial"/>
                <a:cs typeface="Arial"/>
              </a:rPr>
              <a:t>as</a:t>
            </a:r>
            <a:r>
              <a:rPr sz="2200" b="0" u="none" spc="-45" dirty="0">
                <a:solidFill>
                  <a:srgbClr val="333333"/>
                </a:solidFill>
                <a:latin typeface="Arial"/>
                <a:cs typeface="Arial"/>
              </a:rPr>
              <a:t> </a:t>
            </a:r>
            <a:r>
              <a:rPr sz="2200" b="0" u="none" spc="-10" dirty="0">
                <a:solidFill>
                  <a:srgbClr val="333333"/>
                </a:solidFill>
                <a:latin typeface="Arial"/>
                <a:cs typeface="Arial"/>
              </a:rPr>
              <a:t>reported</a:t>
            </a:r>
            <a:r>
              <a:rPr sz="2200" b="0" u="none" spc="-70" dirty="0">
                <a:solidFill>
                  <a:srgbClr val="333333"/>
                </a:solidFill>
                <a:latin typeface="Arial"/>
                <a:cs typeface="Arial"/>
              </a:rPr>
              <a:t> </a:t>
            </a:r>
            <a:r>
              <a:rPr sz="2200" b="0" u="none" dirty="0">
                <a:solidFill>
                  <a:srgbClr val="333333"/>
                </a:solidFill>
                <a:latin typeface="Arial"/>
                <a:cs typeface="Arial"/>
              </a:rPr>
              <a:t>foodborne</a:t>
            </a:r>
            <a:r>
              <a:rPr sz="2200" b="0" u="none" spc="-75" dirty="0">
                <a:solidFill>
                  <a:srgbClr val="333333"/>
                </a:solidFill>
                <a:latin typeface="Arial"/>
                <a:cs typeface="Arial"/>
              </a:rPr>
              <a:t> </a:t>
            </a:r>
            <a:r>
              <a:rPr sz="2200" b="0" u="none" spc="-10" dirty="0">
                <a:solidFill>
                  <a:srgbClr val="333333"/>
                </a:solidFill>
                <a:latin typeface="Arial"/>
                <a:cs typeface="Arial"/>
              </a:rPr>
              <a:t>illnesses</a:t>
            </a:r>
            <a:br>
              <a:rPr lang="en-US" sz="2200" b="0" u="none" spc="-10" dirty="0">
                <a:solidFill>
                  <a:srgbClr val="333333"/>
                </a:solidFill>
                <a:latin typeface="Arial"/>
                <a:cs typeface="Arial"/>
              </a:rPr>
            </a:br>
            <a:r>
              <a:rPr lang="zh-TW" altLang="en-US" sz="2200" u="none" dirty="0"/>
              <a:t>環境衛生專員負責調查有關食品安全與衛生之投訴，以及通報之食源性疾病案件</a:t>
            </a:r>
            <a:endParaRPr sz="2200" u="none" dirty="0">
              <a:latin typeface="Arial"/>
              <a:cs typeface="Arial"/>
            </a:endParaRPr>
          </a:p>
        </p:txBody>
      </p:sp>
      <p:sp>
        <p:nvSpPr>
          <p:cNvPr id="9" name="object 9"/>
          <p:cNvSpPr txBox="1"/>
          <p:nvPr/>
        </p:nvSpPr>
        <p:spPr>
          <a:xfrm>
            <a:off x="685800" y="4335780"/>
            <a:ext cx="5009515" cy="1724831"/>
          </a:xfrm>
          <a:prstGeom prst="rect">
            <a:avLst/>
          </a:prstGeom>
          <a:ln w="9144">
            <a:solidFill>
              <a:srgbClr val="FFC000"/>
            </a:solidFill>
          </a:ln>
        </p:spPr>
        <p:txBody>
          <a:bodyPr vert="horz" wrap="square" lIns="0" tIns="31750" rIns="0" bIns="0" rtlCol="0">
            <a:spAutoFit/>
          </a:bodyPr>
          <a:lstStyle/>
          <a:p>
            <a:pPr marL="342900" indent="-342900">
              <a:lnSpc>
                <a:spcPct val="100000"/>
              </a:lnSpc>
              <a:spcBef>
                <a:spcPts val="250"/>
              </a:spcBef>
              <a:buFont typeface="Courier New" panose="02070309020205020404" pitchFamily="49" charset="0"/>
              <a:buChar char="o"/>
              <a:tabLst>
                <a:tab pos="342900" algn="l"/>
              </a:tabLst>
            </a:pPr>
            <a:r>
              <a:rPr sz="2000" dirty="0">
                <a:solidFill>
                  <a:srgbClr val="FF0000"/>
                </a:solidFill>
                <a:latin typeface="Arial"/>
                <a:cs typeface="Arial"/>
              </a:rPr>
              <a:t>382</a:t>
            </a:r>
            <a:r>
              <a:rPr sz="2000" spc="-45" dirty="0">
                <a:latin typeface="Arial"/>
                <a:cs typeface="Arial"/>
              </a:rPr>
              <a:t> </a:t>
            </a:r>
            <a:r>
              <a:rPr sz="2000" dirty="0">
                <a:latin typeface="Arial"/>
                <a:cs typeface="Arial"/>
              </a:rPr>
              <a:t>Food</a:t>
            </a:r>
            <a:r>
              <a:rPr sz="2000" spc="-50" dirty="0">
                <a:latin typeface="Arial"/>
                <a:cs typeface="Arial"/>
              </a:rPr>
              <a:t> </a:t>
            </a:r>
            <a:r>
              <a:rPr sz="2000" dirty="0">
                <a:latin typeface="Arial"/>
                <a:cs typeface="Arial"/>
              </a:rPr>
              <a:t>related</a:t>
            </a:r>
            <a:r>
              <a:rPr sz="2000" spc="-40" dirty="0">
                <a:latin typeface="Arial"/>
                <a:cs typeface="Arial"/>
              </a:rPr>
              <a:t> </a:t>
            </a:r>
            <a:r>
              <a:rPr sz="2000" spc="-10" dirty="0">
                <a:latin typeface="Arial"/>
                <a:cs typeface="Arial"/>
              </a:rPr>
              <a:t>complaints</a:t>
            </a:r>
            <a:endParaRPr lang="en-US" sz="2000" spc="-10" dirty="0">
              <a:latin typeface="Arial"/>
              <a:cs typeface="Arial"/>
            </a:endParaRPr>
          </a:p>
          <a:p>
            <a:pPr>
              <a:lnSpc>
                <a:spcPct val="100000"/>
              </a:lnSpc>
              <a:spcBef>
                <a:spcPts val="250"/>
              </a:spcBef>
              <a:tabLst>
                <a:tab pos="342900" algn="l"/>
              </a:tabLst>
            </a:pPr>
            <a:r>
              <a:rPr lang="zh-TW" altLang="en-US" sz="2000" dirty="0"/>
              <a:t>     </a:t>
            </a:r>
            <a:r>
              <a:rPr lang="en-US" altLang="zh-TW" sz="2000" dirty="0">
                <a:solidFill>
                  <a:srgbClr val="FF0000"/>
                </a:solidFill>
              </a:rPr>
              <a:t>382</a:t>
            </a:r>
            <a:r>
              <a:rPr lang="en-US" altLang="zh-TW" sz="2000" dirty="0"/>
              <a:t> </a:t>
            </a:r>
            <a:r>
              <a:rPr lang="zh-TW" altLang="en-US" sz="2000" dirty="0"/>
              <a:t>件食品相關投訴</a:t>
            </a:r>
            <a:endParaRPr lang="en-US" altLang="zh-TW" sz="2000" dirty="0"/>
          </a:p>
          <a:p>
            <a:pPr marL="342900" indent="-342900">
              <a:lnSpc>
                <a:spcPct val="100000"/>
              </a:lnSpc>
              <a:spcBef>
                <a:spcPts val="250"/>
              </a:spcBef>
              <a:buFont typeface="Courier New" panose="02070309020205020404" pitchFamily="49" charset="0"/>
              <a:buChar char="o"/>
              <a:tabLst>
                <a:tab pos="342900" algn="l"/>
              </a:tabLst>
            </a:pPr>
            <a:r>
              <a:rPr sz="2000" dirty="0">
                <a:solidFill>
                  <a:srgbClr val="FF0000"/>
                </a:solidFill>
                <a:latin typeface="Arial"/>
                <a:cs typeface="Arial"/>
              </a:rPr>
              <a:t>64</a:t>
            </a:r>
            <a:r>
              <a:rPr sz="2000" dirty="0">
                <a:latin typeface="Arial"/>
                <a:cs typeface="Arial"/>
              </a:rPr>
              <a:t> Foodborne illness complaints</a:t>
            </a:r>
            <a:endParaRPr lang="en-US" sz="2000" dirty="0">
              <a:latin typeface="Arial"/>
              <a:cs typeface="Arial"/>
            </a:endParaRPr>
          </a:p>
          <a:p>
            <a:pPr>
              <a:spcBef>
                <a:spcPts val="250"/>
              </a:spcBef>
              <a:tabLst>
                <a:tab pos="342900" algn="l"/>
              </a:tabLst>
            </a:pPr>
            <a:r>
              <a:rPr lang="zh-TW" altLang="en-US" sz="2000" dirty="0"/>
              <a:t>     </a:t>
            </a:r>
            <a:r>
              <a:rPr lang="en-US" altLang="zh-TW" sz="2000" dirty="0">
                <a:solidFill>
                  <a:srgbClr val="FF0000"/>
                </a:solidFill>
              </a:rPr>
              <a:t>64</a:t>
            </a:r>
            <a:r>
              <a:rPr lang="en-US" altLang="zh-TW" sz="2000" dirty="0"/>
              <a:t> </a:t>
            </a:r>
            <a:r>
              <a:rPr lang="zh-TW" altLang="en-US" sz="2000" dirty="0"/>
              <a:t>件食源性疾病投訴</a:t>
            </a:r>
            <a:endParaRPr lang="zh-TW" altLang="en-US" sz="2000" dirty="0">
              <a:latin typeface="Arial"/>
              <a:cs typeface="Arial"/>
            </a:endParaRPr>
          </a:p>
          <a:p>
            <a:pPr>
              <a:lnSpc>
                <a:spcPct val="100000"/>
              </a:lnSpc>
              <a:spcBef>
                <a:spcPts val="250"/>
              </a:spcBef>
              <a:tabLst>
                <a:tab pos="342900" algn="l"/>
              </a:tabLst>
            </a:pPr>
            <a:endParaRPr sz="2000" dirty="0">
              <a:latin typeface="Arial"/>
              <a:cs typeface="Arial"/>
            </a:endParaRPr>
          </a:p>
        </p:txBody>
      </p:sp>
      <p:sp>
        <p:nvSpPr>
          <p:cNvPr id="11" name="object 11"/>
          <p:cNvSpPr txBox="1"/>
          <p:nvPr/>
        </p:nvSpPr>
        <p:spPr>
          <a:xfrm>
            <a:off x="892237" y="3359112"/>
            <a:ext cx="4355591" cy="1146468"/>
          </a:xfrm>
          <a:prstGeom prst="rect">
            <a:avLst/>
          </a:prstGeom>
        </p:spPr>
        <p:txBody>
          <a:bodyPr vert="horz" wrap="square" lIns="0" tIns="12700" rIns="0" bIns="0" rtlCol="0">
            <a:spAutoFit/>
          </a:bodyPr>
          <a:lstStyle/>
          <a:p>
            <a:pPr marL="12700" algn="ctr">
              <a:lnSpc>
                <a:spcPct val="100000"/>
              </a:lnSpc>
              <a:spcBef>
                <a:spcPts val="100"/>
              </a:spcBef>
            </a:pPr>
            <a:r>
              <a:rPr sz="2400" b="1" u="sng" dirty="0">
                <a:uFill>
                  <a:solidFill>
                    <a:srgbClr val="000000"/>
                  </a:solidFill>
                </a:uFill>
                <a:latin typeface="Arial"/>
                <a:cs typeface="Arial"/>
              </a:rPr>
              <a:t>In</a:t>
            </a:r>
            <a:r>
              <a:rPr sz="2400" b="1" u="sng" spc="-65" dirty="0">
                <a:uFill>
                  <a:solidFill>
                    <a:srgbClr val="000000"/>
                  </a:solidFill>
                </a:uFill>
                <a:latin typeface="Arial"/>
                <a:cs typeface="Arial"/>
              </a:rPr>
              <a:t> </a:t>
            </a:r>
            <a:r>
              <a:rPr sz="2400" b="1" u="sng" dirty="0">
                <a:uFill>
                  <a:solidFill>
                    <a:srgbClr val="000000"/>
                  </a:solidFill>
                </a:uFill>
                <a:latin typeface="Arial"/>
                <a:cs typeface="Arial"/>
              </a:rPr>
              <a:t>FY</a:t>
            </a:r>
            <a:r>
              <a:rPr sz="2400" b="1" u="sng" spc="-100" dirty="0">
                <a:uFill>
                  <a:solidFill>
                    <a:srgbClr val="000000"/>
                  </a:solidFill>
                </a:uFill>
                <a:latin typeface="Arial"/>
                <a:cs typeface="Arial"/>
              </a:rPr>
              <a:t> </a:t>
            </a:r>
            <a:r>
              <a:rPr sz="2400" b="1" u="sng" spc="-20" dirty="0">
                <a:uFill>
                  <a:solidFill>
                    <a:srgbClr val="000000"/>
                  </a:solidFill>
                </a:uFill>
                <a:latin typeface="Arial"/>
                <a:cs typeface="Arial"/>
              </a:rPr>
              <a:t>24/25</a:t>
            </a:r>
            <a:endParaRPr lang="en-US" sz="2400" b="1" u="sng" spc="-20" dirty="0">
              <a:uFill>
                <a:solidFill>
                  <a:srgbClr val="000000"/>
                </a:solidFill>
              </a:uFill>
              <a:latin typeface="Arial"/>
              <a:cs typeface="Arial"/>
            </a:endParaRPr>
          </a:p>
          <a:p>
            <a:pPr marL="12700" algn="ctr">
              <a:spcBef>
                <a:spcPts val="100"/>
              </a:spcBef>
            </a:pPr>
            <a:r>
              <a:rPr lang="zh-TW" altLang="en-US" sz="2400" dirty="0"/>
              <a:t>於 </a:t>
            </a:r>
            <a:r>
              <a:rPr lang="en-US" altLang="zh-TW" sz="2400" dirty="0"/>
              <a:t>2024</a:t>
            </a:r>
            <a:r>
              <a:rPr lang="zh-TW" altLang="en-US" sz="2400" dirty="0"/>
              <a:t>／</a:t>
            </a:r>
            <a:r>
              <a:rPr lang="en-US" altLang="zh-TW" sz="2400" dirty="0"/>
              <a:t>25 </a:t>
            </a:r>
            <a:r>
              <a:rPr lang="zh-TW" altLang="en-US" sz="2400" dirty="0"/>
              <a:t>財政年度</a:t>
            </a:r>
            <a:endParaRPr lang="zh-TW" altLang="en-US" sz="2400" dirty="0">
              <a:latin typeface="Arial"/>
              <a:cs typeface="Arial"/>
            </a:endParaRPr>
          </a:p>
          <a:p>
            <a:pPr marL="12700">
              <a:lnSpc>
                <a:spcPct val="100000"/>
              </a:lnSpc>
              <a:spcBef>
                <a:spcPts val="100"/>
              </a:spcBef>
            </a:pPr>
            <a:endParaRPr sz="24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0D1E92-D4A5-AA7A-168A-85D729AD73C2}"/>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35CF7FE-7D46-D7E5-04AC-F92F4390B1F1}"/>
              </a:ext>
            </a:extLst>
          </p:cNvPr>
          <p:cNvGrpSpPr/>
          <p:nvPr/>
        </p:nvGrpSpPr>
        <p:grpSpPr>
          <a:xfrm>
            <a:off x="-4572" y="-4572"/>
            <a:ext cx="9140825" cy="1003935"/>
            <a:chOff x="-4572" y="-4572"/>
            <a:chExt cx="9140825" cy="1003935"/>
          </a:xfrm>
        </p:grpSpPr>
        <p:sp>
          <p:nvSpPr>
            <p:cNvPr id="3" name="object 3">
              <a:extLst>
                <a:ext uri="{FF2B5EF4-FFF2-40B4-BE49-F238E27FC236}">
                  <a16:creationId xmlns:a16="http://schemas.microsoft.com/office/drawing/2014/main" id="{0E69BDC7-1163-5FA2-ADCF-8B5AC672F382}"/>
                </a:ext>
              </a:extLst>
            </p:cNvPr>
            <p:cNvSpPr/>
            <p:nvPr/>
          </p:nvSpPr>
          <p:spPr>
            <a:xfrm>
              <a:off x="0" y="0"/>
              <a:ext cx="9131935" cy="995044"/>
            </a:xfrm>
            <a:custGeom>
              <a:avLst/>
              <a:gdLst/>
              <a:ahLst/>
              <a:cxnLst/>
              <a:rect l="l" t="t" r="r" b="b"/>
              <a:pathLst>
                <a:path w="9131935" h="995044">
                  <a:moveTo>
                    <a:pt x="0" y="994537"/>
                  </a:moveTo>
                  <a:lnTo>
                    <a:pt x="9131616" y="994537"/>
                  </a:lnTo>
                  <a:lnTo>
                    <a:pt x="9131616" y="0"/>
                  </a:lnTo>
                  <a:lnTo>
                    <a:pt x="0" y="0"/>
                  </a:lnTo>
                  <a:lnTo>
                    <a:pt x="0" y="994537"/>
                  </a:lnTo>
                  <a:close/>
                </a:path>
              </a:pathLst>
            </a:custGeom>
            <a:solidFill>
              <a:srgbClr val="006FC0"/>
            </a:solidFill>
          </p:spPr>
          <p:txBody>
            <a:bodyPr wrap="square" lIns="0" tIns="0" rIns="0" bIns="0" rtlCol="0"/>
            <a:lstStyle/>
            <a:p>
              <a:endParaRPr/>
            </a:p>
          </p:txBody>
        </p:sp>
        <p:sp>
          <p:nvSpPr>
            <p:cNvPr id="4" name="object 4">
              <a:extLst>
                <a:ext uri="{FF2B5EF4-FFF2-40B4-BE49-F238E27FC236}">
                  <a16:creationId xmlns:a16="http://schemas.microsoft.com/office/drawing/2014/main" id="{84C793F5-A1F9-3241-9DEE-FD8734BE75AD}"/>
                </a:ext>
              </a:extLst>
            </p:cNvPr>
            <p:cNvSpPr/>
            <p:nvPr/>
          </p:nvSpPr>
          <p:spPr>
            <a:xfrm>
              <a:off x="0" y="0"/>
              <a:ext cx="9131935" cy="995044"/>
            </a:xfrm>
            <a:custGeom>
              <a:avLst/>
              <a:gdLst/>
              <a:ahLst/>
              <a:cxnLst/>
              <a:rect l="l" t="t" r="r" b="b"/>
              <a:pathLst>
                <a:path w="9131935" h="995044">
                  <a:moveTo>
                    <a:pt x="0" y="994537"/>
                  </a:moveTo>
                  <a:lnTo>
                    <a:pt x="9131616" y="994537"/>
                  </a:lnTo>
                  <a:lnTo>
                    <a:pt x="9131616" y="0"/>
                  </a:lnTo>
                </a:path>
              </a:pathLst>
            </a:custGeom>
            <a:ln w="9144">
              <a:solidFill>
                <a:srgbClr val="000000"/>
              </a:solidFill>
            </a:ln>
          </p:spPr>
          <p:txBody>
            <a:bodyPr wrap="square" lIns="0" tIns="0" rIns="0" bIns="0" rtlCol="0"/>
            <a:lstStyle/>
            <a:p>
              <a:endParaRPr/>
            </a:p>
          </p:txBody>
        </p:sp>
        <p:pic>
          <p:nvPicPr>
            <p:cNvPr id="5" name="object 5">
              <a:extLst>
                <a:ext uri="{FF2B5EF4-FFF2-40B4-BE49-F238E27FC236}">
                  <a16:creationId xmlns:a16="http://schemas.microsoft.com/office/drawing/2014/main" id="{B9F97FAE-FA42-B8D8-6C77-7764B53188A9}"/>
                </a:ext>
              </a:extLst>
            </p:cNvPr>
            <p:cNvPicPr/>
            <p:nvPr/>
          </p:nvPicPr>
          <p:blipFill>
            <a:blip r:embed="rId2" cstate="print"/>
            <a:stretch>
              <a:fillRect/>
            </a:stretch>
          </p:blipFill>
          <p:spPr>
            <a:xfrm>
              <a:off x="312229" y="182245"/>
              <a:ext cx="2438400" cy="510539"/>
            </a:xfrm>
            <a:prstGeom prst="rect">
              <a:avLst/>
            </a:prstGeom>
          </p:spPr>
        </p:pic>
      </p:grpSp>
      <p:sp>
        <p:nvSpPr>
          <p:cNvPr id="6" name="object 6">
            <a:extLst>
              <a:ext uri="{FF2B5EF4-FFF2-40B4-BE49-F238E27FC236}">
                <a16:creationId xmlns:a16="http://schemas.microsoft.com/office/drawing/2014/main" id="{2C91AC30-FBF4-B92D-58DE-10512EC9DC63}"/>
              </a:ext>
            </a:extLst>
          </p:cNvPr>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0" name="object 10">
            <a:extLst>
              <a:ext uri="{FF2B5EF4-FFF2-40B4-BE49-F238E27FC236}">
                <a16:creationId xmlns:a16="http://schemas.microsoft.com/office/drawing/2014/main" id="{018902CF-4D7A-BB8B-EB45-220E23E60F7F}"/>
              </a:ext>
            </a:extLst>
          </p:cNvPr>
          <p:cNvSpPr txBox="1"/>
          <p:nvPr/>
        </p:nvSpPr>
        <p:spPr>
          <a:xfrm>
            <a:off x="733425" y="1677033"/>
            <a:ext cx="7877175" cy="3425937"/>
          </a:xfrm>
          <a:prstGeom prst="rect">
            <a:avLst/>
          </a:prstGeom>
        </p:spPr>
        <p:txBody>
          <a:bodyPr vert="horz" wrap="square" lIns="0" tIns="14604" rIns="0" bIns="0" rtlCol="0">
            <a:spAutoFit/>
          </a:bodyPr>
          <a:lstStyle/>
          <a:p>
            <a:pPr marL="12700" marR="5080" algn="just">
              <a:lnSpc>
                <a:spcPct val="99500"/>
              </a:lnSpc>
              <a:spcBef>
                <a:spcPts val="114"/>
              </a:spcBef>
            </a:pPr>
            <a:r>
              <a:rPr sz="2000" dirty="0">
                <a:latin typeface="Arial"/>
                <a:cs typeface="Arial"/>
              </a:rPr>
              <a:t>Dedicated</a:t>
            </a:r>
            <a:r>
              <a:rPr sz="2000" spc="-50" dirty="0">
                <a:latin typeface="Arial"/>
                <a:cs typeface="Arial"/>
              </a:rPr>
              <a:t> </a:t>
            </a:r>
            <a:r>
              <a:rPr sz="2000" dirty="0">
                <a:latin typeface="Arial"/>
                <a:cs typeface="Arial"/>
              </a:rPr>
              <a:t>EPI</a:t>
            </a:r>
            <a:r>
              <a:rPr sz="2000" spc="-30" dirty="0">
                <a:latin typeface="Arial"/>
                <a:cs typeface="Arial"/>
              </a:rPr>
              <a:t> </a:t>
            </a:r>
            <a:r>
              <a:rPr sz="2000" dirty="0">
                <a:latin typeface="Arial"/>
                <a:cs typeface="Arial"/>
              </a:rPr>
              <a:t>team</a:t>
            </a:r>
            <a:r>
              <a:rPr sz="2000" spc="-40" dirty="0">
                <a:latin typeface="Arial"/>
                <a:cs typeface="Arial"/>
              </a:rPr>
              <a:t> </a:t>
            </a:r>
            <a:r>
              <a:rPr sz="2000" dirty="0">
                <a:latin typeface="Arial"/>
                <a:cs typeface="Arial"/>
              </a:rPr>
              <a:t>responds</a:t>
            </a:r>
            <a:r>
              <a:rPr sz="2000" spc="-6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investigations</a:t>
            </a:r>
            <a:r>
              <a:rPr sz="2000" spc="-45" dirty="0">
                <a:latin typeface="Arial"/>
                <a:cs typeface="Arial"/>
              </a:rPr>
              <a:t> </a:t>
            </a:r>
            <a:r>
              <a:rPr sz="2000" dirty="0">
                <a:latin typeface="Arial"/>
                <a:cs typeface="Arial"/>
              </a:rPr>
              <a:t>related</a:t>
            </a:r>
            <a:r>
              <a:rPr sz="2000" spc="-50" dirty="0">
                <a:latin typeface="Arial"/>
                <a:cs typeface="Arial"/>
              </a:rPr>
              <a:t> </a:t>
            </a:r>
            <a:r>
              <a:rPr sz="2000" spc="-25" dirty="0">
                <a:latin typeface="Arial"/>
                <a:cs typeface="Arial"/>
              </a:rPr>
              <a:t>to </a:t>
            </a:r>
            <a:r>
              <a:rPr sz="2000" dirty="0">
                <a:latin typeface="Arial"/>
                <a:cs typeface="Arial"/>
              </a:rPr>
              <a:t>contaminated</a:t>
            </a:r>
            <a:r>
              <a:rPr sz="2000" spc="-65" dirty="0">
                <a:latin typeface="Arial"/>
                <a:cs typeface="Arial"/>
              </a:rPr>
              <a:t> </a:t>
            </a:r>
            <a:r>
              <a:rPr sz="2000" dirty="0">
                <a:latin typeface="Arial"/>
                <a:cs typeface="Arial"/>
              </a:rPr>
              <a:t>food,</a:t>
            </a:r>
            <a:r>
              <a:rPr sz="2000" spc="-55" dirty="0">
                <a:latin typeface="Arial"/>
                <a:cs typeface="Arial"/>
              </a:rPr>
              <a:t> </a:t>
            </a:r>
            <a:r>
              <a:rPr sz="2000" spc="-10" dirty="0">
                <a:latin typeface="Arial"/>
                <a:cs typeface="Arial"/>
              </a:rPr>
              <a:t>food-</a:t>
            </a:r>
            <a:r>
              <a:rPr sz="2000" dirty="0">
                <a:latin typeface="Arial"/>
                <a:cs typeface="Arial"/>
              </a:rPr>
              <a:t>related</a:t>
            </a:r>
            <a:r>
              <a:rPr sz="2000" spc="-65" dirty="0">
                <a:latin typeface="Arial"/>
                <a:cs typeface="Arial"/>
              </a:rPr>
              <a:t> </a:t>
            </a:r>
            <a:r>
              <a:rPr sz="2000" spc="-20" dirty="0">
                <a:latin typeface="Arial"/>
                <a:cs typeface="Arial"/>
              </a:rPr>
              <a:t>injury,</a:t>
            </a:r>
            <a:r>
              <a:rPr sz="2000" spc="-50" dirty="0">
                <a:latin typeface="Arial"/>
                <a:cs typeface="Arial"/>
              </a:rPr>
              <a:t> </a:t>
            </a:r>
            <a:r>
              <a:rPr sz="2000" dirty="0">
                <a:latin typeface="Arial"/>
                <a:cs typeface="Arial"/>
              </a:rPr>
              <a:t>alleged</a:t>
            </a:r>
            <a:r>
              <a:rPr sz="2000" spc="-35" dirty="0">
                <a:latin typeface="Arial"/>
                <a:cs typeface="Arial"/>
              </a:rPr>
              <a:t> </a:t>
            </a:r>
            <a:r>
              <a:rPr sz="2000" dirty="0">
                <a:latin typeface="Arial"/>
                <a:cs typeface="Arial"/>
              </a:rPr>
              <a:t>and</a:t>
            </a:r>
            <a:r>
              <a:rPr sz="2000" spc="-35" dirty="0">
                <a:latin typeface="Arial"/>
                <a:cs typeface="Arial"/>
              </a:rPr>
              <a:t> </a:t>
            </a:r>
            <a:r>
              <a:rPr sz="2000" spc="-10" dirty="0">
                <a:latin typeface="Arial"/>
                <a:cs typeface="Arial"/>
              </a:rPr>
              <a:t>confirmed </a:t>
            </a:r>
            <a:r>
              <a:rPr sz="2000" dirty="0">
                <a:latin typeface="Arial"/>
                <a:cs typeface="Arial"/>
              </a:rPr>
              <a:t>foodborne</a:t>
            </a:r>
            <a:r>
              <a:rPr sz="2000" spc="-5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waterborne</a:t>
            </a:r>
            <a:r>
              <a:rPr sz="2000" spc="-55" dirty="0">
                <a:latin typeface="Arial"/>
                <a:cs typeface="Arial"/>
              </a:rPr>
              <a:t> </a:t>
            </a:r>
            <a:r>
              <a:rPr sz="2000" dirty="0">
                <a:latin typeface="Arial"/>
                <a:cs typeface="Arial"/>
              </a:rPr>
              <a:t>illnesses.</a:t>
            </a:r>
            <a:r>
              <a:rPr sz="2000" spc="-8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team</a:t>
            </a:r>
            <a:r>
              <a:rPr sz="2000" spc="-40" dirty="0">
                <a:latin typeface="Arial"/>
                <a:cs typeface="Arial"/>
              </a:rPr>
              <a:t> </a:t>
            </a:r>
            <a:r>
              <a:rPr sz="2000" dirty="0">
                <a:latin typeface="Arial"/>
                <a:cs typeface="Arial"/>
              </a:rPr>
              <a:t>conducts</a:t>
            </a:r>
            <a:r>
              <a:rPr sz="2000" spc="-55" dirty="0">
                <a:latin typeface="Arial"/>
                <a:cs typeface="Arial"/>
              </a:rPr>
              <a:t> </a:t>
            </a:r>
            <a:r>
              <a:rPr sz="2000" spc="-10" dirty="0">
                <a:latin typeface="Arial"/>
                <a:cs typeface="Arial"/>
              </a:rPr>
              <a:t>preliminary </a:t>
            </a:r>
            <a:r>
              <a:rPr sz="2000" dirty="0">
                <a:latin typeface="Arial"/>
                <a:cs typeface="Arial"/>
              </a:rPr>
              <a:t>field</a:t>
            </a:r>
            <a:r>
              <a:rPr sz="2000" spc="-30" dirty="0">
                <a:latin typeface="Arial"/>
                <a:cs typeface="Arial"/>
              </a:rPr>
              <a:t> </a:t>
            </a:r>
            <a:r>
              <a:rPr sz="2000" dirty="0">
                <a:latin typeface="Arial"/>
                <a:cs typeface="Arial"/>
              </a:rPr>
              <a:t>investigations</a:t>
            </a:r>
            <a:r>
              <a:rPr sz="2000" spc="-3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provides</a:t>
            </a:r>
            <a:r>
              <a:rPr sz="2000" spc="-35" dirty="0">
                <a:latin typeface="Arial"/>
                <a:cs typeface="Arial"/>
              </a:rPr>
              <a:t> </a:t>
            </a:r>
            <a:r>
              <a:rPr sz="2000" dirty="0">
                <a:latin typeface="Arial"/>
                <a:cs typeface="Arial"/>
              </a:rPr>
              <a:t>case</a:t>
            </a:r>
            <a:r>
              <a:rPr sz="2000" spc="-35" dirty="0">
                <a:latin typeface="Arial"/>
                <a:cs typeface="Arial"/>
              </a:rPr>
              <a:t> </a:t>
            </a:r>
            <a:r>
              <a:rPr sz="2000" dirty="0">
                <a:latin typeface="Arial"/>
                <a:cs typeface="Arial"/>
              </a:rPr>
              <a:t>management.</a:t>
            </a:r>
            <a:r>
              <a:rPr sz="2000" spc="-9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team</a:t>
            </a:r>
            <a:r>
              <a:rPr sz="2000" spc="-25" dirty="0">
                <a:latin typeface="Arial"/>
                <a:cs typeface="Arial"/>
              </a:rPr>
              <a:t> </a:t>
            </a:r>
            <a:r>
              <a:rPr sz="2000" spc="-10" dirty="0">
                <a:latin typeface="Arial"/>
                <a:cs typeface="Arial"/>
              </a:rPr>
              <a:t>works </a:t>
            </a:r>
            <a:r>
              <a:rPr sz="2000" dirty="0">
                <a:latin typeface="Arial"/>
                <a:cs typeface="Arial"/>
              </a:rPr>
              <a:t>collaboratively</a:t>
            </a:r>
            <a:r>
              <a:rPr sz="2000" spc="-40" dirty="0">
                <a:latin typeface="Arial"/>
                <a:cs typeface="Arial"/>
              </a:rPr>
              <a:t> </a:t>
            </a:r>
            <a:r>
              <a:rPr sz="2000" dirty="0">
                <a:latin typeface="Arial"/>
                <a:cs typeface="Arial"/>
              </a:rPr>
              <a:t>with</a:t>
            </a:r>
            <a:r>
              <a:rPr sz="2000" spc="-20" dirty="0">
                <a:latin typeface="Arial"/>
                <a:cs typeface="Arial"/>
              </a:rPr>
              <a:t> </a:t>
            </a:r>
            <a:r>
              <a:rPr sz="2000" dirty="0">
                <a:latin typeface="Arial"/>
                <a:cs typeface="Arial"/>
              </a:rPr>
              <a:t>Sacramento</a:t>
            </a:r>
            <a:r>
              <a:rPr sz="2000" spc="-55" dirty="0">
                <a:latin typeface="Arial"/>
                <a:cs typeface="Arial"/>
              </a:rPr>
              <a:t> </a:t>
            </a:r>
            <a:r>
              <a:rPr sz="2000" dirty="0">
                <a:latin typeface="Arial"/>
                <a:cs typeface="Arial"/>
              </a:rPr>
              <a:t>County</a:t>
            </a:r>
            <a:r>
              <a:rPr sz="2000" spc="-35" dirty="0">
                <a:latin typeface="Arial"/>
                <a:cs typeface="Arial"/>
              </a:rPr>
              <a:t> </a:t>
            </a:r>
            <a:r>
              <a:rPr sz="2000" dirty="0">
                <a:latin typeface="Arial"/>
                <a:cs typeface="Arial"/>
              </a:rPr>
              <a:t>Public</a:t>
            </a:r>
            <a:r>
              <a:rPr sz="2000" spc="-10" dirty="0">
                <a:latin typeface="Arial"/>
                <a:cs typeface="Arial"/>
              </a:rPr>
              <a:t> </a:t>
            </a:r>
            <a:r>
              <a:rPr sz="2000" dirty="0">
                <a:latin typeface="Arial"/>
                <a:cs typeface="Arial"/>
              </a:rPr>
              <a:t>Health,</a:t>
            </a:r>
            <a:r>
              <a:rPr sz="2000" spc="-40" dirty="0">
                <a:latin typeface="Arial"/>
                <a:cs typeface="Arial"/>
              </a:rPr>
              <a:t> </a:t>
            </a:r>
            <a:r>
              <a:rPr sz="2000" spc="-10" dirty="0">
                <a:latin typeface="Arial"/>
                <a:cs typeface="Arial"/>
              </a:rPr>
              <a:t>Communicable </a:t>
            </a:r>
            <a:r>
              <a:rPr sz="2000" dirty="0">
                <a:latin typeface="Arial"/>
                <a:cs typeface="Arial"/>
              </a:rPr>
              <a:t>Disease</a:t>
            </a:r>
            <a:r>
              <a:rPr sz="2000" spc="-65" dirty="0">
                <a:latin typeface="Arial"/>
                <a:cs typeface="Arial"/>
              </a:rPr>
              <a:t> </a:t>
            </a:r>
            <a:r>
              <a:rPr sz="2000" dirty="0">
                <a:latin typeface="Arial"/>
                <a:cs typeface="Arial"/>
              </a:rPr>
              <a:t>Control</a:t>
            </a:r>
            <a:r>
              <a:rPr sz="2000" spc="-60" dirty="0">
                <a:latin typeface="Arial"/>
                <a:cs typeface="Arial"/>
              </a:rPr>
              <a:t> </a:t>
            </a:r>
            <a:r>
              <a:rPr sz="2000" spc="-10" dirty="0">
                <a:latin typeface="Arial"/>
                <a:cs typeface="Arial"/>
              </a:rPr>
              <a:t>Department</a:t>
            </a:r>
            <a:endParaRPr lang="en-US" sz="2000" spc="-10" dirty="0">
              <a:latin typeface="Arial"/>
              <a:cs typeface="Arial"/>
            </a:endParaRPr>
          </a:p>
          <a:p>
            <a:pPr marL="12700" marR="5080" algn="just">
              <a:lnSpc>
                <a:spcPct val="99500"/>
              </a:lnSpc>
              <a:spcBef>
                <a:spcPts val="114"/>
              </a:spcBef>
            </a:pPr>
            <a:endParaRPr lang="en-US" sz="2000" spc="-10" dirty="0">
              <a:latin typeface="Arial"/>
              <a:cs typeface="Arial"/>
            </a:endParaRPr>
          </a:p>
          <a:p>
            <a:pPr marL="12700" marR="5080" algn="just">
              <a:lnSpc>
                <a:spcPct val="99500"/>
              </a:lnSpc>
              <a:spcBef>
                <a:spcPts val="114"/>
              </a:spcBef>
            </a:pPr>
            <a:r>
              <a:rPr lang="zh-TW" altLang="en-US" sz="2000" dirty="0"/>
              <a:t>專責流行病學（</a:t>
            </a:r>
            <a:r>
              <a:rPr lang="en-US" sz="2000" dirty="0"/>
              <a:t>EPI）</a:t>
            </a:r>
            <a:r>
              <a:rPr lang="zh-TW" altLang="en-US" sz="2000" dirty="0"/>
              <a:t>小組負責回應與受污染食品、食品相關傷害，以及疑似與確診之食源性與水媒疾病相關的調查案件。該小組執行初步現場調查並提供個案管理，並與沙加緬度縣公共衛生局傳染病管制部門密切合作</a:t>
            </a:r>
            <a:endParaRPr sz="2000" dirty="0">
              <a:latin typeface="Arial"/>
              <a:cs typeface="Arial"/>
            </a:endParaRPr>
          </a:p>
        </p:txBody>
      </p:sp>
    </p:spTree>
    <p:extLst>
      <p:ext uri="{BB962C8B-B14F-4D97-AF65-F5344CB8AC3E}">
        <p14:creationId xmlns:p14="http://schemas.microsoft.com/office/powerpoint/2010/main" val="230915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730"/>
            <a:ext cx="9141460" cy="1010919"/>
            <a:chOff x="0" y="-6730"/>
            <a:chExt cx="9141460" cy="1010919"/>
          </a:xfrm>
        </p:grpSpPr>
        <p:sp>
          <p:nvSpPr>
            <p:cNvPr id="3" name="object 3"/>
            <p:cNvSpPr/>
            <p:nvPr/>
          </p:nvSpPr>
          <p:spPr>
            <a:xfrm>
              <a:off x="4572" y="-2158"/>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4572" y="-2158"/>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6991" y="186816"/>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descr="$PPTXTitle"/>
          <p:cNvSpPr txBox="1">
            <a:spLocks noGrp="1"/>
          </p:cNvSpPr>
          <p:nvPr>
            <p:ph type="title"/>
          </p:nvPr>
        </p:nvSpPr>
        <p:spPr>
          <a:xfrm>
            <a:off x="316484" y="1066800"/>
            <a:ext cx="8286115" cy="1243289"/>
          </a:xfrm>
          <a:prstGeom prst="rect">
            <a:avLst/>
          </a:prstGeom>
        </p:spPr>
        <p:txBody>
          <a:bodyPr vert="horz" wrap="square" lIns="0" tIns="12065" rIns="0" bIns="0" rtlCol="0">
            <a:spAutoFit/>
          </a:bodyPr>
          <a:lstStyle/>
          <a:p>
            <a:pPr marL="12700" marR="5080" algn="ctr">
              <a:lnSpc>
                <a:spcPct val="100000"/>
              </a:lnSpc>
              <a:spcBef>
                <a:spcPts val="95"/>
              </a:spcBef>
              <a:tabLst>
                <a:tab pos="2900680" algn="l"/>
              </a:tabLst>
            </a:pPr>
            <a:r>
              <a:rPr sz="2000" b="0" u="none" dirty="0">
                <a:latin typeface="Arial"/>
                <a:cs typeface="Arial"/>
              </a:rPr>
              <a:t>Food</a:t>
            </a:r>
            <a:r>
              <a:rPr sz="2000" b="0" u="none" spc="-75" dirty="0">
                <a:latin typeface="Arial"/>
                <a:cs typeface="Arial"/>
              </a:rPr>
              <a:t> </a:t>
            </a:r>
            <a:r>
              <a:rPr sz="2000" b="0" u="none" dirty="0">
                <a:latin typeface="Arial"/>
                <a:cs typeface="Arial"/>
              </a:rPr>
              <a:t>Safety</a:t>
            </a:r>
            <a:r>
              <a:rPr sz="2000" b="0" u="none" spc="-95" dirty="0">
                <a:latin typeface="Arial"/>
                <a:cs typeface="Arial"/>
              </a:rPr>
              <a:t> </a:t>
            </a:r>
            <a:r>
              <a:rPr sz="2000" b="0" u="none" dirty="0">
                <a:latin typeface="Arial"/>
                <a:cs typeface="Arial"/>
              </a:rPr>
              <a:t>Education</a:t>
            </a:r>
            <a:r>
              <a:rPr sz="2000" b="0" u="none" spc="-90" dirty="0">
                <a:latin typeface="Arial"/>
                <a:cs typeface="Arial"/>
              </a:rPr>
              <a:t> </a:t>
            </a:r>
            <a:r>
              <a:rPr sz="2000" b="0" u="none" dirty="0">
                <a:latin typeface="Arial"/>
                <a:cs typeface="Arial"/>
              </a:rPr>
              <a:t>classes</a:t>
            </a:r>
            <a:r>
              <a:rPr sz="2000" b="0" u="none" spc="-75" dirty="0">
                <a:latin typeface="Arial"/>
                <a:cs typeface="Arial"/>
              </a:rPr>
              <a:t> </a:t>
            </a:r>
            <a:r>
              <a:rPr sz="2000" b="0" u="none" dirty="0">
                <a:latin typeface="Arial"/>
                <a:cs typeface="Arial"/>
              </a:rPr>
              <a:t>were</a:t>
            </a:r>
            <a:r>
              <a:rPr sz="2000" b="0" u="none" spc="-90" dirty="0">
                <a:latin typeface="Arial"/>
                <a:cs typeface="Arial"/>
              </a:rPr>
              <a:t> </a:t>
            </a:r>
            <a:r>
              <a:rPr sz="2000" b="0" u="none" dirty="0">
                <a:latin typeface="Arial"/>
                <a:cs typeface="Arial"/>
              </a:rPr>
              <a:t>provided</a:t>
            </a:r>
            <a:r>
              <a:rPr sz="2000" b="0" u="none" spc="-85" dirty="0">
                <a:latin typeface="Arial"/>
                <a:cs typeface="Arial"/>
              </a:rPr>
              <a:t> </a:t>
            </a:r>
            <a:r>
              <a:rPr sz="2000" b="0" u="none" dirty="0">
                <a:latin typeface="Arial"/>
                <a:cs typeface="Arial"/>
              </a:rPr>
              <a:t>in:</a:t>
            </a:r>
            <a:r>
              <a:rPr sz="2000" b="0" u="none" spc="-100" dirty="0">
                <a:latin typeface="Arial"/>
                <a:cs typeface="Arial"/>
              </a:rPr>
              <a:t> </a:t>
            </a:r>
            <a:r>
              <a:rPr sz="2000" b="0" u="none" dirty="0">
                <a:latin typeface="Arial"/>
                <a:cs typeface="Arial"/>
              </a:rPr>
              <a:t>English,</a:t>
            </a:r>
            <a:r>
              <a:rPr sz="2000" b="0" u="none" spc="-105" dirty="0">
                <a:latin typeface="Arial"/>
                <a:cs typeface="Arial"/>
              </a:rPr>
              <a:t> </a:t>
            </a:r>
            <a:r>
              <a:rPr sz="2000" b="0" u="none" spc="-10" dirty="0">
                <a:latin typeface="Arial"/>
                <a:cs typeface="Arial"/>
              </a:rPr>
              <a:t>Spanish, </a:t>
            </a:r>
            <a:r>
              <a:rPr sz="2000" b="0" u="none" dirty="0">
                <a:latin typeface="Arial"/>
                <a:cs typeface="Arial"/>
              </a:rPr>
              <a:t>Cantonese,</a:t>
            </a:r>
            <a:r>
              <a:rPr sz="2000" b="0" u="none" spc="-114" dirty="0">
                <a:latin typeface="Arial"/>
                <a:cs typeface="Arial"/>
              </a:rPr>
              <a:t> </a:t>
            </a:r>
            <a:r>
              <a:rPr sz="2000" b="0" u="none" spc="-10" dirty="0">
                <a:latin typeface="Arial"/>
                <a:cs typeface="Arial"/>
              </a:rPr>
              <a:t>Mandarin,</a:t>
            </a:r>
            <a:r>
              <a:rPr lang="zh-TW" altLang="en-US" sz="2000" b="0" u="none" spc="-10" dirty="0"/>
              <a:t> </a:t>
            </a:r>
            <a:r>
              <a:rPr sz="2000" b="0" u="none" dirty="0">
                <a:latin typeface="Arial"/>
                <a:cs typeface="Arial"/>
              </a:rPr>
              <a:t>Russian,</a:t>
            </a:r>
            <a:r>
              <a:rPr sz="2000" b="0" u="none" spc="-65" dirty="0">
                <a:latin typeface="Arial"/>
                <a:cs typeface="Arial"/>
              </a:rPr>
              <a:t> </a:t>
            </a:r>
            <a:r>
              <a:rPr sz="2000" b="0" u="none" spc="-10" dirty="0">
                <a:latin typeface="Arial"/>
                <a:cs typeface="Arial"/>
              </a:rPr>
              <a:t>Vietnamese,</a:t>
            </a:r>
            <a:r>
              <a:rPr sz="2000" b="0" u="none" spc="-65" dirty="0">
                <a:latin typeface="Arial"/>
                <a:cs typeface="Arial"/>
              </a:rPr>
              <a:t> </a:t>
            </a:r>
            <a:r>
              <a:rPr sz="2000" b="0" u="none" dirty="0">
                <a:latin typeface="Arial"/>
                <a:cs typeface="Arial"/>
              </a:rPr>
              <a:t>and</a:t>
            </a:r>
            <a:r>
              <a:rPr sz="2000" b="0" u="none" spc="-100" dirty="0">
                <a:latin typeface="Arial"/>
                <a:cs typeface="Arial"/>
              </a:rPr>
              <a:t> </a:t>
            </a:r>
            <a:r>
              <a:rPr sz="2000" b="0" u="none" spc="-10" dirty="0">
                <a:latin typeface="Arial"/>
                <a:cs typeface="Arial"/>
              </a:rPr>
              <a:t>Punjabi</a:t>
            </a:r>
            <a:br>
              <a:rPr lang="en-US" sz="2000" b="0" u="none" spc="-10" dirty="0"/>
            </a:br>
            <a:r>
              <a:rPr lang="zh-TW" altLang="en-US" sz="1900" u="none" dirty="0"/>
              <a:t>食品安全教育課程以以下語言提供：英語、西班牙語、粵語、國語、俄語、越南語及旁遮普語。</a:t>
            </a:r>
            <a:endParaRPr sz="1900" u="none" dirty="0">
              <a:latin typeface="Arial"/>
              <a:cs typeface="Arial"/>
            </a:endParaRPr>
          </a:p>
        </p:txBody>
      </p:sp>
      <p:sp>
        <p:nvSpPr>
          <p:cNvPr id="8" name="object 8"/>
          <p:cNvSpPr txBox="1"/>
          <p:nvPr/>
        </p:nvSpPr>
        <p:spPr>
          <a:xfrm>
            <a:off x="383235" y="2362200"/>
            <a:ext cx="8074965" cy="2657138"/>
          </a:xfrm>
          <a:prstGeom prst="rect">
            <a:avLst/>
          </a:prstGeom>
        </p:spPr>
        <p:txBody>
          <a:bodyPr vert="horz" wrap="square" lIns="0" tIns="12700" rIns="0" bIns="0" rtlCol="0">
            <a:spAutoFit/>
          </a:bodyPr>
          <a:lstStyle/>
          <a:p>
            <a:pPr marL="12700">
              <a:lnSpc>
                <a:spcPct val="100000"/>
              </a:lnSpc>
              <a:spcBef>
                <a:spcPts val="100"/>
              </a:spcBef>
              <a:tabLst>
                <a:tab pos="354330" algn="l"/>
              </a:tabLst>
            </a:pPr>
            <a:r>
              <a:rPr spc="-10" dirty="0">
                <a:latin typeface="Arial"/>
                <a:cs typeface="Arial"/>
              </a:rPr>
              <a:t>Provided</a:t>
            </a:r>
            <a:r>
              <a:rPr spc="-70" dirty="0">
                <a:latin typeface="Arial"/>
                <a:cs typeface="Arial"/>
              </a:rPr>
              <a:t> </a:t>
            </a:r>
            <a:r>
              <a:rPr dirty="0">
                <a:latin typeface="Arial"/>
                <a:cs typeface="Arial"/>
              </a:rPr>
              <a:t>free</a:t>
            </a:r>
            <a:r>
              <a:rPr spc="-85" dirty="0">
                <a:latin typeface="Arial"/>
                <a:cs typeface="Arial"/>
              </a:rPr>
              <a:t> </a:t>
            </a:r>
            <a:r>
              <a:rPr dirty="0">
                <a:latin typeface="Arial"/>
                <a:cs typeface="Arial"/>
              </a:rPr>
              <a:t>business</a:t>
            </a:r>
            <a:r>
              <a:rPr spc="-65" dirty="0">
                <a:latin typeface="Arial"/>
                <a:cs typeface="Arial"/>
              </a:rPr>
              <a:t> </a:t>
            </a:r>
            <a:r>
              <a:rPr spc="-10" dirty="0">
                <a:latin typeface="Arial"/>
                <a:cs typeface="Arial"/>
              </a:rPr>
              <a:t>outreach</a:t>
            </a:r>
            <a:r>
              <a:rPr spc="-75" dirty="0">
                <a:latin typeface="Arial"/>
                <a:cs typeface="Arial"/>
              </a:rPr>
              <a:t> </a:t>
            </a:r>
            <a:r>
              <a:rPr spc="-10" dirty="0">
                <a:latin typeface="Arial"/>
                <a:cs typeface="Arial"/>
              </a:rPr>
              <a:t>workshops:</a:t>
            </a:r>
            <a:endParaRPr lang="en-US" spc="-10" dirty="0">
              <a:latin typeface="Arial"/>
              <a:cs typeface="Arial"/>
            </a:endParaRPr>
          </a:p>
          <a:p>
            <a:pPr marL="12700">
              <a:lnSpc>
                <a:spcPct val="100000"/>
              </a:lnSpc>
              <a:spcBef>
                <a:spcPts val="100"/>
              </a:spcBef>
              <a:tabLst>
                <a:tab pos="354330" algn="l"/>
              </a:tabLst>
            </a:pPr>
            <a:r>
              <a:rPr lang="zh-TW" altLang="en-US" dirty="0"/>
              <a:t>提供免費業者外展工作坊</a:t>
            </a:r>
            <a:endParaRPr dirty="0">
              <a:latin typeface="Arial"/>
              <a:cs typeface="Arial"/>
            </a:endParaRPr>
          </a:p>
          <a:p>
            <a:pPr marL="812800" lvl="1" indent="-342900">
              <a:lnSpc>
                <a:spcPct val="100000"/>
              </a:lnSpc>
              <a:spcBef>
                <a:spcPts val="105"/>
              </a:spcBef>
              <a:buFont typeface="Courier New" panose="02070309020205020404" pitchFamily="49" charset="0"/>
              <a:buChar char="o"/>
              <a:tabLst>
                <a:tab pos="812800" algn="l"/>
              </a:tabLst>
            </a:pPr>
            <a:r>
              <a:rPr dirty="0">
                <a:latin typeface="Arial"/>
                <a:cs typeface="Arial"/>
              </a:rPr>
              <a:t>How</a:t>
            </a:r>
            <a:r>
              <a:rPr spc="-55" dirty="0">
                <a:latin typeface="Arial"/>
                <a:cs typeface="Arial"/>
              </a:rPr>
              <a:t> </a:t>
            </a:r>
            <a:r>
              <a:rPr dirty="0">
                <a:latin typeface="Arial"/>
                <a:cs typeface="Arial"/>
              </a:rPr>
              <a:t>to</a:t>
            </a:r>
            <a:r>
              <a:rPr spc="-65" dirty="0">
                <a:latin typeface="Arial"/>
                <a:cs typeface="Arial"/>
              </a:rPr>
              <a:t> </a:t>
            </a:r>
            <a:r>
              <a:rPr dirty="0">
                <a:latin typeface="Arial"/>
                <a:cs typeface="Arial"/>
              </a:rPr>
              <a:t>Obtain</a:t>
            </a:r>
            <a:r>
              <a:rPr spc="-35" dirty="0">
                <a:latin typeface="Arial"/>
                <a:cs typeface="Arial"/>
              </a:rPr>
              <a:t> </a:t>
            </a:r>
            <a:r>
              <a:rPr dirty="0">
                <a:latin typeface="Arial"/>
                <a:cs typeface="Arial"/>
              </a:rPr>
              <a:t>a</a:t>
            </a:r>
            <a:r>
              <a:rPr spc="-65" dirty="0">
                <a:latin typeface="Arial"/>
                <a:cs typeface="Arial"/>
              </a:rPr>
              <a:t> </a:t>
            </a:r>
            <a:r>
              <a:rPr dirty="0">
                <a:latin typeface="Arial"/>
                <a:cs typeface="Arial"/>
              </a:rPr>
              <a:t>CFO</a:t>
            </a:r>
            <a:r>
              <a:rPr spc="-50" dirty="0">
                <a:latin typeface="Arial"/>
                <a:cs typeface="Arial"/>
              </a:rPr>
              <a:t> </a:t>
            </a:r>
            <a:r>
              <a:rPr spc="-10" dirty="0">
                <a:latin typeface="Arial"/>
                <a:cs typeface="Arial"/>
              </a:rPr>
              <a:t>Permit</a:t>
            </a:r>
            <a:r>
              <a:rPr lang="zh-TW" altLang="en-US" spc="-10" dirty="0">
                <a:latin typeface="Arial"/>
                <a:cs typeface="Arial"/>
              </a:rPr>
              <a:t> </a:t>
            </a:r>
            <a:r>
              <a:rPr lang="zh-TW" altLang="en-US" dirty="0"/>
              <a:t>如何取得家庭食品（</a:t>
            </a:r>
            <a:r>
              <a:rPr lang="en-US" dirty="0"/>
              <a:t>CFO）</a:t>
            </a:r>
            <a:r>
              <a:rPr lang="zh-TW" altLang="en-US" dirty="0"/>
              <a:t>許可</a:t>
            </a:r>
            <a:endParaRPr dirty="0">
              <a:latin typeface="Arial"/>
              <a:cs typeface="Arial"/>
            </a:endParaRPr>
          </a:p>
          <a:p>
            <a:pPr marL="812800" lvl="1" indent="-342900">
              <a:lnSpc>
                <a:spcPct val="100000"/>
              </a:lnSpc>
              <a:spcBef>
                <a:spcPts val="100"/>
              </a:spcBef>
              <a:buFont typeface="Courier New" panose="02070309020205020404" pitchFamily="49" charset="0"/>
              <a:buChar char="o"/>
              <a:tabLst>
                <a:tab pos="812800" algn="l"/>
              </a:tabLst>
            </a:pPr>
            <a:r>
              <a:rPr dirty="0">
                <a:latin typeface="Arial"/>
                <a:cs typeface="Arial"/>
              </a:rPr>
              <a:t>How</a:t>
            </a:r>
            <a:r>
              <a:rPr spc="-65" dirty="0">
                <a:latin typeface="Arial"/>
                <a:cs typeface="Arial"/>
              </a:rPr>
              <a:t> </a:t>
            </a:r>
            <a:r>
              <a:rPr dirty="0">
                <a:latin typeface="Arial"/>
                <a:cs typeface="Arial"/>
              </a:rPr>
              <a:t>to</a:t>
            </a:r>
            <a:r>
              <a:rPr spc="-75" dirty="0">
                <a:latin typeface="Arial"/>
                <a:cs typeface="Arial"/>
              </a:rPr>
              <a:t> </a:t>
            </a:r>
            <a:r>
              <a:rPr dirty="0">
                <a:latin typeface="Arial"/>
                <a:cs typeface="Arial"/>
              </a:rPr>
              <a:t>Obtain</a:t>
            </a:r>
            <a:r>
              <a:rPr spc="-50" dirty="0">
                <a:latin typeface="Arial"/>
                <a:cs typeface="Arial"/>
              </a:rPr>
              <a:t> </a:t>
            </a:r>
            <a:r>
              <a:rPr dirty="0">
                <a:latin typeface="Arial"/>
                <a:cs typeface="Arial"/>
              </a:rPr>
              <a:t>a</a:t>
            </a:r>
            <a:r>
              <a:rPr spc="-75" dirty="0">
                <a:latin typeface="Arial"/>
                <a:cs typeface="Arial"/>
              </a:rPr>
              <a:t> </a:t>
            </a:r>
            <a:r>
              <a:rPr dirty="0">
                <a:latin typeface="Arial"/>
                <a:cs typeface="Arial"/>
              </a:rPr>
              <a:t>MFF</a:t>
            </a:r>
            <a:r>
              <a:rPr spc="-65" dirty="0">
                <a:latin typeface="Arial"/>
                <a:cs typeface="Arial"/>
              </a:rPr>
              <a:t> </a:t>
            </a:r>
            <a:r>
              <a:rPr spc="-10" dirty="0">
                <a:latin typeface="Arial"/>
                <a:cs typeface="Arial"/>
              </a:rPr>
              <a:t>Permit</a:t>
            </a:r>
            <a:r>
              <a:rPr lang="zh-TW" altLang="en-US" spc="-10" dirty="0">
                <a:latin typeface="Arial"/>
                <a:cs typeface="Arial"/>
              </a:rPr>
              <a:t> </a:t>
            </a:r>
            <a:r>
              <a:rPr lang="zh-TW" altLang="en-US" dirty="0"/>
              <a:t>如何取得行動食品設施（</a:t>
            </a:r>
            <a:r>
              <a:rPr lang="en-US" dirty="0"/>
              <a:t>MFF）</a:t>
            </a:r>
            <a:r>
              <a:rPr lang="zh-TW" altLang="en-US" dirty="0"/>
              <a:t>許可</a:t>
            </a:r>
            <a:endParaRPr dirty="0">
              <a:latin typeface="Arial"/>
              <a:cs typeface="Arial"/>
            </a:endParaRPr>
          </a:p>
          <a:p>
            <a:pPr marL="812800" lvl="1" indent="-342900">
              <a:lnSpc>
                <a:spcPct val="100000"/>
              </a:lnSpc>
              <a:spcBef>
                <a:spcPts val="95"/>
              </a:spcBef>
              <a:buFont typeface="Courier New" panose="02070309020205020404" pitchFamily="49" charset="0"/>
              <a:buChar char="o"/>
              <a:tabLst>
                <a:tab pos="812800" algn="l"/>
              </a:tabLst>
            </a:pPr>
            <a:r>
              <a:rPr dirty="0">
                <a:latin typeface="Arial"/>
                <a:cs typeface="Arial"/>
              </a:rPr>
              <a:t>How</a:t>
            </a:r>
            <a:r>
              <a:rPr spc="-70" dirty="0">
                <a:latin typeface="Arial"/>
                <a:cs typeface="Arial"/>
              </a:rPr>
              <a:t> </a:t>
            </a:r>
            <a:r>
              <a:rPr dirty="0">
                <a:latin typeface="Arial"/>
                <a:cs typeface="Arial"/>
              </a:rPr>
              <a:t>to</a:t>
            </a:r>
            <a:r>
              <a:rPr spc="-80" dirty="0">
                <a:latin typeface="Arial"/>
                <a:cs typeface="Arial"/>
              </a:rPr>
              <a:t> </a:t>
            </a:r>
            <a:r>
              <a:rPr spc="-10" dirty="0">
                <a:latin typeface="Arial"/>
                <a:cs typeface="Arial"/>
              </a:rPr>
              <a:t>Navigate</a:t>
            </a:r>
            <a:r>
              <a:rPr spc="-45" dirty="0">
                <a:latin typeface="Arial"/>
                <a:cs typeface="Arial"/>
              </a:rPr>
              <a:t> </a:t>
            </a:r>
            <a:r>
              <a:rPr dirty="0">
                <a:latin typeface="Arial"/>
                <a:cs typeface="Arial"/>
              </a:rPr>
              <a:t>Plan</a:t>
            </a:r>
            <a:r>
              <a:rPr spc="-55" dirty="0">
                <a:latin typeface="Arial"/>
                <a:cs typeface="Arial"/>
              </a:rPr>
              <a:t> </a:t>
            </a:r>
            <a:r>
              <a:rPr spc="-10" dirty="0">
                <a:latin typeface="Arial"/>
                <a:cs typeface="Arial"/>
              </a:rPr>
              <a:t>Review</a:t>
            </a:r>
            <a:r>
              <a:rPr lang="zh-TW" altLang="en-US" spc="-10" dirty="0">
                <a:latin typeface="Arial"/>
                <a:cs typeface="Arial"/>
              </a:rPr>
              <a:t> </a:t>
            </a:r>
            <a:r>
              <a:rPr lang="zh-TW" altLang="en-US" dirty="0"/>
              <a:t>計畫審查流程說明</a:t>
            </a:r>
            <a:endParaRPr dirty="0">
              <a:latin typeface="Arial"/>
              <a:cs typeface="Arial"/>
            </a:endParaRPr>
          </a:p>
          <a:p>
            <a:pPr marL="812800" lvl="1" indent="-342900">
              <a:lnSpc>
                <a:spcPct val="100000"/>
              </a:lnSpc>
              <a:spcBef>
                <a:spcPts val="110"/>
              </a:spcBef>
              <a:buFont typeface="Courier New" panose="02070309020205020404" pitchFamily="49" charset="0"/>
              <a:buChar char="o"/>
              <a:tabLst>
                <a:tab pos="812800" algn="l"/>
              </a:tabLst>
            </a:pPr>
            <a:r>
              <a:rPr dirty="0">
                <a:latin typeface="Arial"/>
                <a:cs typeface="Arial"/>
              </a:rPr>
              <a:t>How</a:t>
            </a:r>
            <a:r>
              <a:rPr spc="-75" dirty="0">
                <a:latin typeface="Arial"/>
                <a:cs typeface="Arial"/>
              </a:rPr>
              <a:t> </a:t>
            </a:r>
            <a:r>
              <a:rPr dirty="0">
                <a:latin typeface="Arial"/>
                <a:cs typeface="Arial"/>
              </a:rPr>
              <a:t>to</a:t>
            </a:r>
            <a:r>
              <a:rPr spc="-80" dirty="0">
                <a:latin typeface="Arial"/>
                <a:cs typeface="Arial"/>
              </a:rPr>
              <a:t> </a:t>
            </a:r>
            <a:r>
              <a:rPr dirty="0">
                <a:latin typeface="Arial"/>
                <a:cs typeface="Arial"/>
              </a:rPr>
              <a:t>Obtain</a:t>
            </a:r>
            <a:r>
              <a:rPr spc="-60" dirty="0">
                <a:latin typeface="Arial"/>
                <a:cs typeface="Arial"/>
              </a:rPr>
              <a:t> </a:t>
            </a:r>
            <a:r>
              <a:rPr dirty="0">
                <a:latin typeface="Arial"/>
                <a:cs typeface="Arial"/>
              </a:rPr>
              <a:t>a</a:t>
            </a:r>
            <a:r>
              <a:rPr spc="-85" dirty="0">
                <a:latin typeface="Arial"/>
                <a:cs typeface="Arial"/>
              </a:rPr>
              <a:t> </a:t>
            </a:r>
            <a:r>
              <a:rPr dirty="0">
                <a:latin typeface="Arial"/>
                <a:cs typeface="Arial"/>
              </a:rPr>
              <a:t>Health</a:t>
            </a:r>
            <a:r>
              <a:rPr spc="-50" dirty="0">
                <a:latin typeface="Arial"/>
                <a:cs typeface="Arial"/>
              </a:rPr>
              <a:t> </a:t>
            </a:r>
            <a:r>
              <a:rPr spc="-10" dirty="0">
                <a:latin typeface="Arial"/>
                <a:cs typeface="Arial"/>
              </a:rPr>
              <a:t>Permit</a:t>
            </a:r>
            <a:r>
              <a:rPr lang="zh-TW" altLang="en-US" spc="-10" dirty="0">
                <a:latin typeface="Arial"/>
                <a:cs typeface="Arial"/>
              </a:rPr>
              <a:t> </a:t>
            </a:r>
            <a:r>
              <a:rPr lang="zh-TW" altLang="en-US" dirty="0"/>
              <a:t>如何取得</a:t>
            </a:r>
            <a:r>
              <a:rPr lang="zh-TW" altLang="en-US" sz="1800" u="none" dirty="0"/>
              <a:t>衛生</a:t>
            </a:r>
            <a:r>
              <a:rPr lang="zh-TW" altLang="en-US" dirty="0"/>
              <a:t>許可</a:t>
            </a:r>
            <a:endParaRPr dirty="0">
              <a:latin typeface="Arial"/>
              <a:cs typeface="Arial"/>
            </a:endParaRPr>
          </a:p>
          <a:p>
            <a:pPr marL="812800" lvl="1" indent="-342900">
              <a:lnSpc>
                <a:spcPct val="100000"/>
              </a:lnSpc>
              <a:spcBef>
                <a:spcPts val="95"/>
              </a:spcBef>
              <a:buFont typeface="Courier New" panose="02070309020205020404" pitchFamily="49" charset="0"/>
              <a:buChar char="o"/>
              <a:tabLst>
                <a:tab pos="812800" algn="l"/>
              </a:tabLst>
            </a:pPr>
            <a:r>
              <a:rPr dirty="0">
                <a:latin typeface="Arial"/>
                <a:cs typeface="Arial"/>
              </a:rPr>
              <a:t>How</a:t>
            </a:r>
            <a:r>
              <a:rPr spc="-75" dirty="0">
                <a:latin typeface="Arial"/>
                <a:cs typeface="Arial"/>
              </a:rPr>
              <a:t> </a:t>
            </a:r>
            <a:r>
              <a:rPr dirty="0">
                <a:latin typeface="Arial"/>
                <a:cs typeface="Arial"/>
              </a:rPr>
              <a:t>to</a:t>
            </a:r>
            <a:r>
              <a:rPr spc="-60" dirty="0">
                <a:latin typeface="Arial"/>
                <a:cs typeface="Arial"/>
              </a:rPr>
              <a:t> </a:t>
            </a:r>
            <a:r>
              <a:rPr dirty="0">
                <a:latin typeface="Arial"/>
                <a:cs typeface="Arial"/>
              </a:rPr>
              <a:t>Obtain</a:t>
            </a:r>
            <a:r>
              <a:rPr spc="-35" dirty="0">
                <a:latin typeface="Arial"/>
                <a:cs typeface="Arial"/>
              </a:rPr>
              <a:t> </a:t>
            </a:r>
            <a:r>
              <a:rPr dirty="0">
                <a:latin typeface="Arial"/>
                <a:cs typeface="Arial"/>
              </a:rPr>
              <a:t>a</a:t>
            </a:r>
            <a:r>
              <a:rPr spc="-60" dirty="0">
                <a:latin typeface="Arial"/>
                <a:cs typeface="Arial"/>
              </a:rPr>
              <a:t> </a:t>
            </a:r>
            <a:r>
              <a:rPr spc="-20" dirty="0">
                <a:latin typeface="Arial"/>
                <a:cs typeface="Arial"/>
              </a:rPr>
              <a:t>Body</a:t>
            </a:r>
            <a:r>
              <a:rPr spc="-105" dirty="0">
                <a:latin typeface="Arial"/>
                <a:cs typeface="Arial"/>
              </a:rPr>
              <a:t> </a:t>
            </a:r>
            <a:r>
              <a:rPr dirty="0">
                <a:latin typeface="Arial"/>
                <a:cs typeface="Arial"/>
              </a:rPr>
              <a:t>Art</a:t>
            </a:r>
            <a:r>
              <a:rPr spc="-50" dirty="0">
                <a:latin typeface="Arial"/>
                <a:cs typeface="Arial"/>
              </a:rPr>
              <a:t> </a:t>
            </a:r>
            <a:r>
              <a:rPr spc="-10" dirty="0">
                <a:latin typeface="Arial"/>
                <a:cs typeface="Arial"/>
              </a:rPr>
              <a:t>Permit</a:t>
            </a:r>
            <a:r>
              <a:rPr lang="zh-TW" altLang="en-US" spc="-10" dirty="0">
                <a:latin typeface="Arial"/>
                <a:cs typeface="Arial"/>
              </a:rPr>
              <a:t> </a:t>
            </a:r>
            <a:r>
              <a:rPr lang="zh-TW" altLang="en-US" dirty="0"/>
              <a:t>如何取得紋身師許可</a:t>
            </a:r>
            <a:endParaRPr dirty="0">
              <a:latin typeface="Arial"/>
              <a:cs typeface="Arial"/>
            </a:endParaRPr>
          </a:p>
          <a:p>
            <a:pPr marL="812800" lvl="1" indent="-342900">
              <a:lnSpc>
                <a:spcPct val="100000"/>
              </a:lnSpc>
              <a:spcBef>
                <a:spcPts val="95"/>
              </a:spcBef>
              <a:buFont typeface="Courier New" panose="02070309020205020404" pitchFamily="49" charset="0"/>
              <a:buChar char="o"/>
              <a:tabLst>
                <a:tab pos="812800" algn="l"/>
              </a:tabLst>
            </a:pPr>
            <a:r>
              <a:rPr spc="-10" dirty="0">
                <a:latin typeface="Arial"/>
                <a:cs typeface="Arial"/>
              </a:rPr>
              <a:t>Requirements</a:t>
            </a:r>
            <a:r>
              <a:rPr spc="-65" dirty="0">
                <a:latin typeface="Arial"/>
                <a:cs typeface="Arial"/>
              </a:rPr>
              <a:t> </a:t>
            </a:r>
            <a:r>
              <a:rPr dirty="0">
                <a:latin typeface="Arial"/>
                <a:cs typeface="Arial"/>
              </a:rPr>
              <a:t>for</a:t>
            </a:r>
            <a:r>
              <a:rPr spc="-85" dirty="0">
                <a:latin typeface="Arial"/>
                <a:cs typeface="Arial"/>
              </a:rPr>
              <a:t> </a:t>
            </a:r>
            <a:r>
              <a:rPr dirty="0">
                <a:latin typeface="Arial"/>
                <a:cs typeface="Arial"/>
              </a:rPr>
              <a:t>Compact</a:t>
            </a:r>
            <a:r>
              <a:rPr spc="-70" dirty="0">
                <a:latin typeface="Arial"/>
                <a:cs typeface="Arial"/>
              </a:rPr>
              <a:t> </a:t>
            </a:r>
            <a:r>
              <a:rPr dirty="0">
                <a:latin typeface="Arial"/>
                <a:cs typeface="Arial"/>
              </a:rPr>
              <a:t>Mobile</a:t>
            </a:r>
            <a:r>
              <a:rPr spc="-80" dirty="0">
                <a:latin typeface="Arial"/>
                <a:cs typeface="Arial"/>
              </a:rPr>
              <a:t> </a:t>
            </a:r>
            <a:r>
              <a:rPr dirty="0">
                <a:latin typeface="Arial"/>
                <a:cs typeface="Arial"/>
              </a:rPr>
              <a:t>Food</a:t>
            </a:r>
            <a:r>
              <a:rPr spc="-85" dirty="0">
                <a:latin typeface="Arial"/>
                <a:cs typeface="Arial"/>
              </a:rPr>
              <a:t> </a:t>
            </a:r>
            <a:r>
              <a:rPr spc="-10" dirty="0">
                <a:latin typeface="Arial"/>
                <a:cs typeface="Arial"/>
              </a:rPr>
              <a:t>Operation</a:t>
            </a:r>
            <a:r>
              <a:rPr lang="zh-TW" altLang="en-US" spc="-10" dirty="0">
                <a:latin typeface="Arial"/>
                <a:cs typeface="Arial"/>
              </a:rPr>
              <a:t> </a:t>
            </a:r>
            <a:r>
              <a:rPr lang="zh-TW" altLang="en-US" dirty="0"/>
              <a:t>複合式行動食品作業（</a:t>
            </a:r>
            <a:r>
              <a:rPr lang="en-US" dirty="0"/>
              <a:t>CMFO）</a:t>
            </a:r>
            <a:r>
              <a:rPr lang="zh-TW" altLang="en-US" dirty="0"/>
              <a:t>相關規定</a:t>
            </a:r>
            <a:endParaRPr dirty="0">
              <a:latin typeface="Arial"/>
              <a:cs typeface="Arial"/>
            </a:endParaRPr>
          </a:p>
        </p:txBody>
      </p:sp>
      <p:grpSp>
        <p:nvGrpSpPr>
          <p:cNvPr id="9" name="object 9"/>
          <p:cNvGrpSpPr/>
          <p:nvPr/>
        </p:nvGrpSpPr>
        <p:grpSpPr>
          <a:xfrm>
            <a:off x="888039" y="4930095"/>
            <a:ext cx="1624252" cy="1916298"/>
            <a:chOff x="661254" y="4187794"/>
            <a:chExt cx="2263775" cy="2670810"/>
          </a:xfrm>
        </p:grpSpPr>
        <p:pic>
          <p:nvPicPr>
            <p:cNvPr id="10" name="object 10"/>
            <p:cNvPicPr/>
            <p:nvPr/>
          </p:nvPicPr>
          <p:blipFill>
            <a:blip r:embed="rId3" cstate="print"/>
            <a:stretch>
              <a:fillRect/>
            </a:stretch>
          </p:blipFill>
          <p:spPr>
            <a:xfrm>
              <a:off x="661254" y="4187794"/>
              <a:ext cx="2263462" cy="2670205"/>
            </a:xfrm>
            <a:prstGeom prst="rect">
              <a:avLst/>
            </a:prstGeom>
          </p:spPr>
        </p:pic>
        <p:pic>
          <p:nvPicPr>
            <p:cNvPr id="11" name="object 11"/>
            <p:cNvPicPr/>
            <p:nvPr/>
          </p:nvPicPr>
          <p:blipFill>
            <a:blip r:embed="rId4" cstate="print"/>
            <a:stretch>
              <a:fillRect/>
            </a:stretch>
          </p:blipFill>
          <p:spPr>
            <a:xfrm>
              <a:off x="826516" y="4352440"/>
              <a:ext cx="1947418" cy="2436112"/>
            </a:xfrm>
            <a:prstGeom prst="rect">
              <a:avLst/>
            </a:prstGeom>
          </p:spPr>
        </p:pic>
      </p:grpSp>
      <p:grpSp>
        <p:nvGrpSpPr>
          <p:cNvPr id="12" name="object 12"/>
          <p:cNvGrpSpPr/>
          <p:nvPr/>
        </p:nvGrpSpPr>
        <p:grpSpPr>
          <a:xfrm>
            <a:off x="6674932" y="4952999"/>
            <a:ext cx="1544520" cy="1905363"/>
            <a:chOff x="6674932" y="4202793"/>
            <a:chExt cx="2152650" cy="2655570"/>
          </a:xfrm>
        </p:grpSpPr>
        <p:pic>
          <p:nvPicPr>
            <p:cNvPr id="13" name="object 13"/>
            <p:cNvPicPr/>
            <p:nvPr/>
          </p:nvPicPr>
          <p:blipFill>
            <a:blip r:embed="rId5" cstate="print"/>
            <a:stretch>
              <a:fillRect/>
            </a:stretch>
          </p:blipFill>
          <p:spPr>
            <a:xfrm>
              <a:off x="6674932" y="4202793"/>
              <a:ext cx="2152264" cy="2655207"/>
            </a:xfrm>
            <a:prstGeom prst="rect">
              <a:avLst/>
            </a:prstGeom>
          </p:spPr>
        </p:pic>
        <p:pic>
          <p:nvPicPr>
            <p:cNvPr id="14" name="object 14"/>
            <p:cNvPicPr/>
            <p:nvPr/>
          </p:nvPicPr>
          <p:blipFill>
            <a:blip r:embed="rId6" cstate="print"/>
            <a:stretch>
              <a:fillRect/>
            </a:stretch>
          </p:blipFill>
          <p:spPr>
            <a:xfrm>
              <a:off x="6840220" y="4368492"/>
              <a:ext cx="1835403" cy="2399411"/>
            </a:xfrm>
            <a:prstGeom prst="rect">
              <a:avLst/>
            </a:prstGeom>
          </p:spPr>
        </p:pic>
      </p:grpSp>
      <p:grpSp>
        <p:nvGrpSpPr>
          <p:cNvPr id="15" name="object 15"/>
          <p:cNvGrpSpPr/>
          <p:nvPr/>
        </p:nvGrpSpPr>
        <p:grpSpPr>
          <a:xfrm>
            <a:off x="3704805" y="4930095"/>
            <a:ext cx="1572768" cy="1928144"/>
            <a:chOff x="3704805" y="4170919"/>
            <a:chExt cx="2192020" cy="2687320"/>
          </a:xfrm>
        </p:grpSpPr>
        <p:pic>
          <p:nvPicPr>
            <p:cNvPr id="16" name="object 16"/>
            <p:cNvPicPr/>
            <p:nvPr/>
          </p:nvPicPr>
          <p:blipFill>
            <a:blip r:embed="rId7" cstate="print"/>
            <a:stretch>
              <a:fillRect/>
            </a:stretch>
          </p:blipFill>
          <p:spPr>
            <a:xfrm>
              <a:off x="3704805" y="4170919"/>
              <a:ext cx="2191462" cy="2687080"/>
            </a:xfrm>
            <a:prstGeom prst="rect">
              <a:avLst/>
            </a:prstGeom>
          </p:spPr>
        </p:pic>
        <p:pic>
          <p:nvPicPr>
            <p:cNvPr id="17" name="object 17"/>
            <p:cNvPicPr/>
            <p:nvPr/>
          </p:nvPicPr>
          <p:blipFill>
            <a:blip r:embed="rId8" cstate="print"/>
            <a:stretch>
              <a:fillRect/>
            </a:stretch>
          </p:blipFill>
          <p:spPr>
            <a:xfrm>
              <a:off x="3869308" y="4336061"/>
              <a:ext cx="1875536" cy="2436112"/>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33840" cy="1003935"/>
            <a:chOff x="-4572" y="-4572"/>
            <a:chExt cx="9133840" cy="1003935"/>
          </a:xfrm>
        </p:grpSpPr>
        <p:sp>
          <p:nvSpPr>
            <p:cNvPr id="3" name="object 3"/>
            <p:cNvSpPr/>
            <p:nvPr/>
          </p:nvSpPr>
          <p:spPr>
            <a:xfrm>
              <a:off x="0" y="0"/>
              <a:ext cx="9124950" cy="994410"/>
            </a:xfrm>
            <a:custGeom>
              <a:avLst/>
              <a:gdLst/>
              <a:ahLst/>
              <a:cxnLst/>
              <a:rect l="l" t="t" r="r" b="b"/>
              <a:pathLst>
                <a:path w="9124950" h="994410">
                  <a:moveTo>
                    <a:pt x="0" y="994283"/>
                  </a:moveTo>
                  <a:lnTo>
                    <a:pt x="9124638" y="994283"/>
                  </a:lnTo>
                  <a:lnTo>
                    <a:pt x="9124638" y="0"/>
                  </a:lnTo>
                  <a:lnTo>
                    <a:pt x="0" y="0"/>
                  </a:lnTo>
                  <a:lnTo>
                    <a:pt x="0" y="994283"/>
                  </a:lnTo>
                  <a:close/>
                </a:path>
              </a:pathLst>
            </a:custGeom>
            <a:solidFill>
              <a:srgbClr val="006FC0"/>
            </a:solidFill>
          </p:spPr>
          <p:txBody>
            <a:bodyPr wrap="square" lIns="0" tIns="0" rIns="0" bIns="0" rtlCol="0"/>
            <a:lstStyle/>
            <a:p>
              <a:endParaRPr/>
            </a:p>
          </p:txBody>
        </p:sp>
        <p:sp>
          <p:nvSpPr>
            <p:cNvPr id="4" name="object 4"/>
            <p:cNvSpPr/>
            <p:nvPr/>
          </p:nvSpPr>
          <p:spPr>
            <a:xfrm>
              <a:off x="0" y="0"/>
              <a:ext cx="9124950" cy="994410"/>
            </a:xfrm>
            <a:custGeom>
              <a:avLst/>
              <a:gdLst/>
              <a:ahLst/>
              <a:cxnLst/>
              <a:rect l="l" t="t" r="r" b="b"/>
              <a:pathLst>
                <a:path w="9124950" h="994410">
                  <a:moveTo>
                    <a:pt x="0" y="994283"/>
                  </a:moveTo>
                  <a:lnTo>
                    <a:pt x="9124638" y="994283"/>
                  </a:lnTo>
                  <a:lnTo>
                    <a:pt x="9124638" y="0"/>
                  </a:lnTo>
                </a:path>
              </a:pathLst>
            </a:custGeom>
            <a:ln w="9143">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05257" y="181990"/>
              <a:ext cx="2438400" cy="510540"/>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p:cNvSpPr txBox="1"/>
          <p:nvPr/>
        </p:nvSpPr>
        <p:spPr>
          <a:xfrm>
            <a:off x="492658" y="2094865"/>
            <a:ext cx="8422742" cy="2950167"/>
          </a:xfrm>
          <a:prstGeom prst="rect">
            <a:avLst/>
          </a:prstGeom>
        </p:spPr>
        <p:txBody>
          <a:bodyPr vert="horz" wrap="square" lIns="0" tIns="13335" rIns="0" bIns="0" rtlCol="0">
            <a:spAutoFit/>
          </a:bodyPr>
          <a:lstStyle/>
          <a:p>
            <a:pPr marL="354965" indent="-342265">
              <a:lnSpc>
                <a:spcPct val="100000"/>
              </a:lnSpc>
              <a:spcBef>
                <a:spcPts val="105"/>
              </a:spcBef>
              <a:buFont typeface="Courier New"/>
              <a:buChar char="o"/>
              <a:tabLst>
                <a:tab pos="354965" algn="l"/>
              </a:tabLst>
            </a:pPr>
            <a:r>
              <a:rPr sz="1900" dirty="0">
                <a:latin typeface="Arial"/>
                <a:cs typeface="Arial"/>
              </a:rPr>
              <a:t>Do</a:t>
            </a:r>
            <a:r>
              <a:rPr sz="1900" spc="-20" dirty="0">
                <a:latin typeface="Arial"/>
                <a:cs typeface="Arial"/>
              </a:rPr>
              <a:t> </a:t>
            </a:r>
            <a:r>
              <a:rPr sz="1900" dirty="0">
                <a:latin typeface="Arial"/>
                <a:cs typeface="Arial"/>
              </a:rPr>
              <a:t>not</a:t>
            </a:r>
            <a:r>
              <a:rPr sz="1900" spc="-25" dirty="0">
                <a:latin typeface="Arial"/>
                <a:cs typeface="Arial"/>
              </a:rPr>
              <a:t> </a:t>
            </a:r>
            <a:r>
              <a:rPr sz="1900" dirty="0">
                <a:latin typeface="Arial"/>
                <a:cs typeface="Arial"/>
              </a:rPr>
              <a:t>receive</a:t>
            </a:r>
            <a:r>
              <a:rPr sz="1900" spc="10" dirty="0">
                <a:latin typeface="Arial"/>
                <a:cs typeface="Arial"/>
              </a:rPr>
              <a:t> </a:t>
            </a:r>
            <a:r>
              <a:rPr sz="1900" dirty="0">
                <a:latin typeface="Arial"/>
                <a:cs typeface="Arial"/>
              </a:rPr>
              <a:t>general</a:t>
            </a:r>
            <a:r>
              <a:rPr sz="1900" spc="-50" dirty="0">
                <a:latin typeface="Arial"/>
                <a:cs typeface="Arial"/>
              </a:rPr>
              <a:t> </a:t>
            </a:r>
            <a:r>
              <a:rPr sz="1900" spc="-20" dirty="0">
                <a:latin typeface="Arial"/>
                <a:cs typeface="Arial"/>
              </a:rPr>
              <a:t>fund</a:t>
            </a:r>
            <a:endParaRPr lang="en-US" sz="1900" spc="-20" dirty="0">
              <a:latin typeface="Arial"/>
              <a:cs typeface="Arial"/>
            </a:endParaRPr>
          </a:p>
          <a:p>
            <a:r>
              <a:rPr lang="en-US" altLang="zh-TW" sz="1900" dirty="0"/>
              <a:t>     </a:t>
            </a:r>
            <a:r>
              <a:rPr lang="zh-TW" altLang="en-US" sz="1900" dirty="0"/>
              <a:t>不接受政府常</a:t>
            </a:r>
            <a:r>
              <a:rPr lang="zh-TW" altLang="en-US" sz="2000" b="0" u="none" dirty="0"/>
              <a:t>費</a:t>
            </a:r>
            <a:r>
              <a:rPr lang="zh-TW" altLang="en-US" sz="1900" dirty="0"/>
              <a:t>撥款</a:t>
            </a:r>
          </a:p>
          <a:p>
            <a:pPr marL="354965" indent="-342265">
              <a:lnSpc>
                <a:spcPct val="100000"/>
              </a:lnSpc>
              <a:spcBef>
                <a:spcPts val="95"/>
              </a:spcBef>
              <a:buFont typeface="Courier New"/>
              <a:buChar char="o"/>
              <a:tabLst>
                <a:tab pos="354965" algn="l"/>
              </a:tabLst>
            </a:pPr>
            <a:r>
              <a:rPr sz="1900" dirty="0">
                <a:latin typeface="Arial"/>
                <a:cs typeface="Arial"/>
              </a:rPr>
              <a:t>42</a:t>
            </a:r>
            <a:r>
              <a:rPr sz="1900" spc="-95" dirty="0">
                <a:latin typeface="Arial"/>
                <a:cs typeface="Arial"/>
              </a:rPr>
              <a:t> </a:t>
            </a:r>
            <a:r>
              <a:rPr sz="1900" dirty="0">
                <a:latin typeface="Arial"/>
                <a:cs typeface="Arial"/>
              </a:rPr>
              <a:t>Environmental</a:t>
            </a:r>
            <a:r>
              <a:rPr sz="1900" spc="-50" dirty="0">
                <a:latin typeface="Arial"/>
                <a:cs typeface="Arial"/>
              </a:rPr>
              <a:t> </a:t>
            </a:r>
            <a:r>
              <a:rPr sz="1900" dirty="0">
                <a:latin typeface="Arial"/>
                <a:cs typeface="Arial"/>
              </a:rPr>
              <a:t>Specialists</a:t>
            </a:r>
            <a:r>
              <a:rPr sz="1900" spc="-55" dirty="0">
                <a:latin typeface="Arial"/>
                <a:cs typeface="Arial"/>
              </a:rPr>
              <a:t> </a:t>
            </a:r>
            <a:r>
              <a:rPr sz="1900" dirty="0">
                <a:latin typeface="Arial"/>
                <a:cs typeface="Arial"/>
              </a:rPr>
              <a:t>all</a:t>
            </a:r>
            <a:r>
              <a:rPr sz="1900" spc="-40" dirty="0">
                <a:latin typeface="Arial"/>
                <a:cs typeface="Arial"/>
              </a:rPr>
              <a:t> </a:t>
            </a:r>
            <a:r>
              <a:rPr sz="1900" dirty="0">
                <a:latin typeface="Arial"/>
                <a:cs typeface="Arial"/>
              </a:rPr>
              <a:t>maintain</a:t>
            </a:r>
            <a:r>
              <a:rPr sz="1900" spc="-60" dirty="0">
                <a:latin typeface="Arial"/>
                <a:cs typeface="Arial"/>
              </a:rPr>
              <a:t> </a:t>
            </a:r>
            <a:r>
              <a:rPr sz="1900" spc="-10" dirty="0">
                <a:latin typeface="Arial"/>
                <a:cs typeface="Arial"/>
              </a:rPr>
              <a:t>registration</a:t>
            </a:r>
            <a:r>
              <a:rPr sz="1900" spc="-75" dirty="0">
                <a:latin typeface="Arial"/>
                <a:cs typeface="Arial"/>
              </a:rPr>
              <a:t> </a:t>
            </a:r>
            <a:r>
              <a:rPr sz="1900" dirty="0">
                <a:latin typeface="Arial"/>
                <a:cs typeface="Arial"/>
              </a:rPr>
              <a:t>through</a:t>
            </a:r>
            <a:r>
              <a:rPr sz="1900" spc="-95" dirty="0">
                <a:latin typeface="Arial"/>
                <a:cs typeface="Arial"/>
              </a:rPr>
              <a:t> </a:t>
            </a:r>
            <a:r>
              <a:rPr sz="1900" spc="-25" dirty="0">
                <a:latin typeface="Arial"/>
                <a:cs typeface="Arial"/>
              </a:rPr>
              <a:t>the</a:t>
            </a:r>
            <a:endParaRPr sz="1900" dirty="0">
              <a:latin typeface="Arial"/>
              <a:cs typeface="Arial"/>
            </a:endParaRPr>
          </a:p>
          <a:p>
            <a:pPr marL="355600">
              <a:lnSpc>
                <a:spcPct val="100000"/>
              </a:lnSpc>
            </a:pPr>
            <a:r>
              <a:rPr sz="1900" dirty="0">
                <a:latin typeface="Arial"/>
                <a:cs typeface="Arial"/>
              </a:rPr>
              <a:t>State</a:t>
            </a:r>
            <a:r>
              <a:rPr sz="1900" spc="-70" dirty="0">
                <a:latin typeface="Arial"/>
                <a:cs typeface="Arial"/>
              </a:rPr>
              <a:t> </a:t>
            </a:r>
            <a:r>
              <a:rPr sz="1900" dirty="0">
                <a:latin typeface="Arial"/>
                <a:cs typeface="Arial"/>
              </a:rPr>
              <a:t>of</a:t>
            </a:r>
            <a:r>
              <a:rPr sz="1900" spc="-65" dirty="0">
                <a:latin typeface="Arial"/>
                <a:cs typeface="Arial"/>
              </a:rPr>
              <a:t> </a:t>
            </a:r>
            <a:r>
              <a:rPr sz="1900" dirty="0">
                <a:latin typeface="Arial"/>
                <a:cs typeface="Arial"/>
              </a:rPr>
              <a:t>California</a:t>
            </a:r>
            <a:r>
              <a:rPr sz="1900" spc="-10" dirty="0">
                <a:latin typeface="Arial"/>
                <a:cs typeface="Arial"/>
              </a:rPr>
              <a:t> </a:t>
            </a:r>
            <a:r>
              <a:rPr sz="1900" dirty="0">
                <a:latin typeface="Arial"/>
                <a:cs typeface="Arial"/>
              </a:rPr>
              <a:t>as</a:t>
            </a:r>
            <a:r>
              <a:rPr sz="1900" spc="-70" dirty="0">
                <a:latin typeface="Arial"/>
                <a:cs typeface="Arial"/>
              </a:rPr>
              <a:t> </a:t>
            </a:r>
            <a:r>
              <a:rPr sz="1900" spc="-10" dirty="0">
                <a:latin typeface="Arial"/>
                <a:cs typeface="Arial"/>
              </a:rPr>
              <a:t>Registered</a:t>
            </a:r>
            <a:r>
              <a:rPr sz="1900" spc="-60" dirty="0">
                <a:latin typeface="Arial"/>
                <a:cs typeface="Arial"/>
              </a:rPr>
              <a:t> </a:t>
            </a:r>
            <a:r>
              <a:rPr sz="1900" dirty="0">
                <a:latin typeface="Arial"/>
                <a:cs typeface="Arial"/>
              </a:rPr>
              <a:t>Environmental</a:t>
            </a:r>
            <a:r>
              <a:rPr sz="1900" spc="-90" dirty="0">
                <a:latin typeface="Arial"/>
                <a:cs typeface="Arial"/>
              </a:rPr>
              <a:t> </a:t>
            </a:r>
            <a:r>
              <a:rPr sz="1900" dirty="0">
                <a:latin typeface="Arial"/>
                <a:cs typeface="Arial"/>
              </a:rPr>
              <a:t>Health</a:t>
            </a:r>
            <a:r>
              <a:rPr sz="1900" spc="-55" dirty="0">
                <a:latin typeface="Arial"/>
                <a:cs typeface="Arial"/>
              </a:rPr>
              <a:t> </a:t>
            </a:r>
            <a:r>
              <a:rPr sz="1900" spc="-10" dirty="0">
                <a:latin typeface="Arial"/>
                <a:cs typeface="Arial"/>
              </a:rPr>
              <a:t>Specialists</a:t>
            </a:r>
            <a:endParaRPr lang="en-US" sz="1900" spc="-10" dirty="0">
              <a:latin typeface="Arial"/>
              <a:cs typeface="Arial"/>
            </a:endParaRPr>
          </a:p>
          <a:p>
            <a:pPr marL="355600"/>
            <a:r>
              <a:rPr lang="en-US" altLang="zh-TW" sz="1900" dirty="0"/>
              <a:t>42 </a:t>
            </a:r>
            <a:r>
              <a:rPr lang="zh-TW" altLang="en-US" sz="1900" dirty="0"/>
              <a:t>名環境衛生專員均依加州規定，維持註冊為註冊環境衛生專員（</a:t>
            </a:r>
            <a:r>
              <a:rPr lang="en-US" sz="1900" dirty="0"/>
              <a:t>REHS）</a:t>
            </a:r>
          </a:p>
          <a:p>
            <a:pPr marL="355600" marR="5080" indent="-342900">
              <a:lnSpc>
                <a:spcPct val="100000"/>
              </a:lnSpc>
              <a:spcBef>
                <a:spcPts val="600"/>
              </a:spcBef>
              <a:buFont typeface="Courier New"/>
              <a:buChar char="o"/>
              <a:tabLst>
                <a:tab pos="355600" algn="l"/>
              </a:tabLst>
            </a:pPr>
            <a:r>
              <a:rPr sz="1900" dirty="0">
                <a:latin typeface="Arial"/>
                <a:cs typeface="Arial"/>
              </a:rPr>
              <a:t>Health</a:t>
            </a:r>
            <a:r>
              <a:rPr sz="1900" spc="-85" dirty="0">
                <a:latin typeface="Arial"/>
                <a:cs typeface="Arial"/>
              </a:rPr>
              <a:t> </a:t>
            </a:r>
            <a:r>
              <a:rPr sz="1900" dirty="0">
                <a:latin typeface="Arial"/>
                <a:cs typeface="Arial"/>
              </a:rPr>
              <a:t>and</a:t>
            </a:r>
            <a:r>
              <a:rPr sz="1900" spc="-85" dirty="0">
                <a:latin typeface="Arial"/>
                <a:cs typeface="Arial"/>
              </a:rPr>
              <a:t> </a:t>
            </a:r>
            <a:r>
              <a:rPr sz="1900" dirty="0">
                <a:latin typeface="Arial"/>
                <a:cs typeface="Arial"/>
              </a:rPr>
              <a:t>Safety</a:t>
            </a:r>
            <a:r>
              <a:rPr sz="1900" spc="-80" dirty="0">
                <a:latin typeface="Arial"/>
                <a:cs typeface="Arial"/>
              </a:rPr>
              <a:t> </a:t>
            </a:r>
            <a:r>
              <a:rPr sz="1900" dirty="0">
                <a:latin typeface="Arial"/>
                <a:cs typeface="Arial"/>
              </a:rPr>
              <a:t>Code</a:t>
            </a:r>
            <a:r>
              <a:rPr sz="1900" spc="-90" dirty="0">
                <a:latin typeface="Arial"/>
                <a:cs typeface="Arial"/>
              </a:rPr>
              <a:t> </a:t>
            </a:r>
            <a:r>
              <a:rPr sz="1900" dirty="0">
                <a:latin typeface="Arial"/>
                <a:cs typeface="Arial"/>
              </a:rPr>
              <a:t>allows</a:t>
            </a:r>
            <a:r>
              <a:rPr sz="1900" spc="-75" dirty="0">
                <a:latin typeface="Arial"/>
                <a:cs typeface="Arial"/>
              </a:rPr>
              <a:t> </a:t>
            </a:r>
            <a:r>
              <a:rPr sz="1900" dirty="0">
                <a:latin typeface="Arial"/>
                <a:cs typeface="Arial"/>
              </a:rPr>
              <a:t>for</a:t>
            </a:r>
            <a:r>
              <a:rPr sz="1900" spc="-90" dirty="0">
                <a:latin typeface="Arial"/>
                <a:cs typeface="Arial"/>
              </a:rPr>
              <a:t> </a:t>
            </a:r>
            <a:r>
              <a:rPr sz="1900" dirty="0">
                <a:latin typeface="Arial"/>
                <a:cs typeface="Arial"/>
              </a:rPr>
              <a:t>full</a:t>
            </a:r>
            <a:r>
              <a:rPr sz="1900" spc="-75" dirty="0">
                <a:latin typeface="Arial"/>
                <a:cs typeface="Arial"/>
              </a:rPr>
              <a:t> </a:t>
            </a:r>
            <a:r>
              <a:rPr sz="1900" dirty="0">
                <a:latin typeface="Arial"/>
                <a:cs typeface="Arial"/>
              </a:rPr>
              <a:t>cost</a:t>
            </a:r>
            <a:r>
              <a:rPr sz="1900" spc="-105" dirty="0">
                <a:latin typeface="Arial"/>
                <a:cs typeface="Arial"/>
              </a:rPr>
              <a:t> </a:t>
            </a:r>
            <a:r>
              <a:rPr sz="1900" spc="-10" dirty="0">
                <a:latin typeface="Arial"/>
                <a:cs typeface="Arial"/>
              </a:rPr>
              <a:t>recovery</a:t>
            </a:r>
            <a:r>
              <a:rPr sz="1900" spc="-105" dirty="0">
                <a:latin typeface="Arial"/>
                <a:cs typeface="Arial"/>
              </a:rPr>
              <a:t> </a:t>
            </a:r>
            <a:r>
              <a:rPr sz="1900" dirty="0">
                <a:latin typeface="Arial"/>
                <a:cs typeface="Arial"/>
              </a:rPr>
              <a:t>for</a:t>
            </a:r>
            <a:r>
              <a:rPr sz="1900" spc="-90" dirty="0">
                <a:latin typeface="Arial"/>
                <a:cs typeface="Arial"/>
              </a:rPr>
              <a:t> </a:t>
            </a:r>
            <a:r>
              <a:rPr sz="1900" spc="-10" dirty="0">
                <a:latin typeface="Arial"/>
                <a:cs typeface="Arial"/>
              </a:rPr>
              <a:t>implementing </a:t>
            </a:r>
            <a:r>
              <a:rPr sz="1900" dirty="0">
                <a:latin typeface="Arial"/>
                <a:cs typeface="Arial"/>
              </a:rPr>
              <a:t>and</a:t>
            </a:r>
            <a:r>
              <a:rPr sz="1900" spc="-65" dirty="0">
                <a:latin typeface="Arial"/>
                <a:cs typeface="Arial"/>
              </a:rPr>
              <a:t> </a:t>
            </a:r>
            <a:r>
              <a:rPr sz="1900" spc="-10" dirty="0">
                <a:latin typeface="Arial"/>
                <a:cs typeface="Arial"/>
              </a:rPr>
              <a:t>managing</a:t>
            </a:r>
            <a:r>
              <a:rPr sz="1900" spc="-70" dirty="0">
                <a:latin typeface="Arial"/>
                <a:cs typeface="Arial"/>
              </a:rPr>
              <a:t> </a:t>
            </a:r>
            <a:r>
              <a:rPr sz="1900" dirty="0">
                <a:latin typeface="Arial"/>
                <a:cs typeface="Arial"/>
              </a:rPr>
              <a:t>of</a:t>
            </a:r>
            <a:r>
              <a:rPr sz="1900" spc="-70" dirty="0">
                <a:latin typeface="Arial"/>
                <a:cs typeface="Arial"/>
              </a:rPr>
              <a:t> </a:t>
            </a:r>
            <a:r>
              <a:rPr sz="1900" dirty="0">
                <a:latin typeface="Arial"/>
                <a:cs typeface="Arial"/>
              </a:rPr>
              <a:t>the</a:t>
            </a:r>
            <a:r>
              <a:rPr sz="1900" spc="-60" dirty="0">
                <a:latin typeface="Arial"/>
                <a:cs typeface="Arial"/>
              </a:rPr>
              <a:t> </a:t>
            </a:r>
            <a:r>
              <a:rPr sz="1900" dirty="0">
                <a:latin typeface="Arial"/>
                <a:cs typeface="Arial"/>
              </a:rPr>
              <a:t>food</a:t>
            </a:r>
            <a:r>
              <a:rPr sz="1900" spc="-60" dirty="0">
                <a:latin typeface="Arial"/>
                <a:cs typeface="Arial"/>
              </a:rPr>
              <a:t> </a:t>
            </a:r>
            <a:r>
              <a:rPr sz="1900" spc="-10" dirty="0">
                <a:latin typeface="Arial"/>
                <a:cs typeface="Arial"/>
              </a:rPr>
              <a:t>inspection</a:t>
            </a:r>
            <a:r>
              <a:rPr sz="1900" spc="-75" dirty="0">
                <a:latin typeface="Arial"/>
                <a:cs typeface="Arial"/>
              </a:rPr>
              <a:t> </a:t>
            </a:r>
            <a:r>
              <a:rPr sz="1900" spc="-10" dirty="0">
                <a:latin typeface="Arial"/>
                <a:cs typeface="Arial"/>
              </a:rPr>
              <a:t>program</a:t>
            </a:r>
            <a:endParaRPr lang="en-US" sz="1900" spc="-10" dirty="0">
              <a:latin typeface="Arial"/>
              <a:cs typeface="Arial"/>
            </a:endParaRPr>
          </a:p>
          <a:p>
            <a:pPr marL="12700" marR="5080">
              <a:spcBef>
                <a:spcPts val="600"/>
              </a:spcBef>
              <a:tabLst>
                <a:tab pos="355600" algn="l"/>
              </a:tabLst>
            </a:pPr>
            <a:r>
              <a:rPr lang="zh-TW" altLang="en-US" sz="1900" dirty="0"/>
              <a:t>   </a:t>
            </a:r>
            <a:r>
              <a:rPr lang="en-US" sz="1900" dirty="0"/>
              <a:t>《</a:t>
            </a:r>
            <a:r>
              <a:rPr lang="zh-TW" altLang="en-US" sz="1900" dirty="0"/>
              <a:t>健康與安全法</a:t>
            </a:r>
            <a:r>
              <a:rPr lang="en-US" altLang="zh-TW" sz="1900" dirty="0"/>
              <a:t>》</a:t>
            </a:r>
            <a:r>
              <a:rPr lang="zh-TW" altLang="en-US" sz="1900" dirty="0"/>
              <a:t>允許食品檢查</a:t>
            </a:r>
            <a:r>
              <a:rPr lang="zh-TW" altLang="en-US" sz="2000" dirty="0"/>
              <a:t>項目</a:t>
            </a:r>
            <a:r>
              <a:rPr lang="zh-TW" altLang="en-US" sz="1900" dirty="0"/>
              <a:t>之執行與管理採取全額成本回收機制</a:t>
            </a:r>
          </a:p>
          <a:p>
            <a:pPr marL="355600" marR="5080" indent="-342900">
              <a:lnSpc>
                <a:spcPct val="100000"/>
              </a:lnSpc>
              <a:spcBef>
                <a:spcPts val="600"/>
              </a:spcBef>
              <a:buFont typeface="Courier New"/>
              <a:buChar char="o"/>
              <a:tabLst>
                <a:tab pos="355600" algn="l"/>
              </a:tabLst>
            </a:pPr>
            <a:endParaRPr sz="2000" dirty="0">
              <a:latin typeface="Arial"/>
              <a:cs typeface="Arial"/>
            </a:endParaRPr>
          </a:p>
        </p:txBody>
      </p:sp>
      <p:pic>
        <p:nvPicPr>
          <p:cNvPr id="8" name="object 8"/>
          <p:cNvPicPr/>
          <p:nvPr/>
        </p:nvPicPr>
        <p:blipFill>
          <a:blip r:embed="rId3" cstate="print"/>
          <a:stretch>
            <a:fillRect/>
          </a:stretch>
        </p:blipFill>
        <p:spPr>
          <a:xfrm>
            <a:off x="1124750" y="5164062"/>
            <a:ext cx="1320263" cy="1617738"/>
          </a:xfrm>
          <a:prstGeom prst="rect">
            <a:avLst/>
          </a:prstGeom>
        </p:spPr>
      </p:pic>
      <p:pic>
        <p:nvPicPr>
          <p:cNvPr id="9" name="object 9"/>
          <p:cNvPicPr/>
          <p:nvPr/>
        </p:nvPicPr>
        <p:blipFill>
          <a:blip r:embed="rId4" cstate="print"/>
          <a:stretch>
            <a:fillRect/>
          </a:stretch>
        </p:blipFill>
        <p:spPr>
          <a:xfrm>
            <a:off x="3753103" y="5154266"/>
            <a:ext cx="1320263" cy="1593524"/>
          </a:xfrm>
          <a:prstGeom prst="rect">
            <a:avLst/>
          </a:prstGeom>
        </p:spPr>
      </p:pic>
      <p:pic>
        <p:nvPicPr>
          <p:cNvPr id="10" name="object 10"/>
          <p:cNvPicPr/>
          <p:nvPr/>
        </p:nvPicPr>
        <p:blipFill>
          <a:blip r:embed="rId5" cstate="print"/>
          <a:stretch>
            <a:fillRect/>
          </a:stretch>
        </p:blipFill>
        <p:spPr>
          <a:xfrm>
            <a:off x="6400800" y="5154241"/>
            <a:ext cx="1358782" cy="1593524"/>
          </a:xfrm>
          <a:prstGeom prst="rect">
            <a:avLst/>
          </a:prstGeom>
        </p:spPr>
      </p:pic>
      <p:sp>
        <p:nvSpPr>
          <p:cNvPr id="13" name="TextBox 12">
            <a:extLst>
              <a:ext uri="{FF2B5EF4-FFF2-40B4-BE49-F238E27FC236}">
                <a16:creationId xmlns:a16="http://schemas.microsoft.com/office/drawing/2014/main" id="{F92AE632-D183-05D0-CBC9-A352AA83BF75}"/>
              </a:ext>
            </a:extLst>
          </p:cNvPr>
          <p:cNvSpPr txBox="1"/>
          <p:nvPr/>
        </p:nvSpPr>
        <p:spPr>
          <a:xfrm>
            <a:off x="2438400" y="1103293"/>
            <a:ext cx="4572000" cy="830997"/>
          </a:xfrm>
          <a:prstGeom prst="rect">
            <a:avLst/>
          </a:prstGeom>
          <a:noFill/>
        </p:spPr>
        <p:txBody>
          <a:bodyPr wrap="square">
            <a:spAutoFit/>
          </a:bodyPr>
          <a:lstStyle/>
          <a:p>
            <a:pPr algn="ctr"/>
            <a:r>
              <a:rPr lang="en-US" sz="2400" b="1" u="sng" dirty="0"/>
              <a:t>Food</a:t>
            </a:r>
            <a:r>
              <a:rPr lang="en-US" sz="2400" b="1" u="sng" spc="-55" dirty="0"/>
              <a:t> </a:t>
            </a:r>
            <a:r>
              <a:rPr lang="en-US" sz="2400" b="1" u="sng" dirty="0"/>
              <a:t>Protection</a:t>
            </a:r>
            <a:r>
              <a:rPr lang="en-US" sz="2400" b="1" u="sng" spc="-65" dirty="0"/>
              <a:t> </a:t>
            </a:r>
            <a:r>
              <a:rPr lang="en-US" sz="2400" b="1" u="sng" spc="-10" dirty="0"/>
              <a:t>Program</a:t>
            </a:r>
            <a:br>
              <a:rPr lang="en-US" sz="2400" spc="-10" dirty="0"/>
            </a:br>
            <a:r>
              <a:rPr lang="zh-TW" altLang="en-US" sz="2200" dirty="0"/>
              <a:t>食品保護</a:t>
            </a:r>
            <a:r>
              <a:rPr lang="zh-TW" altLang="en-US" sz="2400" dirty="0"/>
              <a:t>項目</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 y="-4572"/>
            <a:ext cx="9141460" cy="995680"/>
            <a:chOff x="2540" y="-4572"/>
            <a:chExt cx="9141460" cy="995680"/>
          </a:xfrm>
        </p:grpSpPr>
        <p:sp>
          <p:nvSpPr>
            <p:cNvPr id="3" name="object 3"/>
            <p:cNvSpPr/>
            <p:nvPr/>
          </p:nvSpPr>
          <p:spPr>
            <a:xfrm>
              <a:off x="7112" y="0"/>
              <a:ext cx="9131935" cy="986790"/>
            </a:xfrm>
            <a:custGeom>
              <a:avLst/>
              <a:gdLst/>
              <a:ahLst/>
              <a:cxnLst/>
              <a:rect l="l" t="t" r="r" b="b"/>
              <a:pathLst>
                <a:path w="9131935" h="986790">
                  <a:moveTo>
                    <a:pt x="9131808" y="0"/>
                  </a:moveTo>
                  <a:lnTo>
                    <a:pt x="0" y="0"/>
                  </a:lnTo>
                  <a:lnTo>
                    <a:pt x="0" y="986409"/>
                  </a:lnTo>
                  <a:lnTo>
                    <a:pt x="9131808" y="986409"/>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7112" y="0"/>
              <a:ext cx="9131935" cy="986790"/>
            </a:xfrm>
            <a:custGeom>
              <a:avLst/>
              <a:gdLst/>
              <a:ahLst/>
              <a:cxnLst/>
              <a:rect l="l" t="t" r="r" b="b"/>
              <a:pathLst>
                <a:path w="9131935" h="986790">
                  <a:moveTo>
                    <a:pt x="0" y="0"/>
                  </a:moveTo>
                  <a:lnTo>
                    <a:pt x="0" y="986409"/>
                  </a:lnTo>
                  <a:lnTo>
                    <a:pt x="9131808" y="986409"/>
                  </a:lnTo>
                  <a:lnTo>
                    <a:pt x="9131808" y="0"/>
                  </a:lnTo>
                </a:path>
              </a:pathLst>
            </a:custGeom>
            <a:ln w="9143">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9531" y="174116"/>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p:cNvSpPr txBox="1"/>
          <p:nvPr/>
        </p:nvSpPr>
        <p:spPr>
          <a:xfrm>
            <a:off x="692912" y="2209800"/>
            <a:ext cx="7993888" cy="4322337"/>
          </a:xfrm>
          <a:prstGeom prst="rect">
            <a:avLst/>
          </a:prstGeom>
        </p:spPr>
        <p:txBody>
          <a:bodyPr vert="horz" wrap="square" lIns="0" tIns="13335" rIns="0" bIns="0" rtlCol="0">
            <a:spAutoFit/>
          </a:bodyPr>
          <a:lstStyle/>
          <a:p>
            <a:pPr marL="355600" marR="6350" indent="-342900" algn="just">
              <a:lnSpc>
                <a:spcPct val="100000"/>
              </a:lnSpc>
              <a:spcBef>
                <a:spcPts val="105"/>
              </a:spcBef>
              <a:buFont typeface="Courier New"/>
              <a:buChar char="o"/>
              <a:tabLst>
                <a:tab pos="355600" algn="l"/>
              </a:tabLst>
            </a:pPr>
            <a:r>
              <a:rPr sz="2000" dirty="0">
                <a:latin typeface="Arial"/>
                <a:cs typeface="Arial"/>
              </a:rPr>
              <a:t>Reduced</a:t>
            </a:r>
            <a:r>
              <a:rPr sz="2000" spc="330" dirty="0">
                <a:latin typeface="Arial"/>
                <a:cs typeface="Arial"/>
              </a:rPr>
              <a:t> </a:t>
            </a:r>
            <a:r>
              <a:rPr sz="2000" dirty="0">
                <a:latin typeface="Arial"/>
                <a:cs typeface="Arial"/>
              </a:rPr>
              <a:t>travel</a:t>
            </a:r>
            <a:r>
              <a:rPr sz="2000" spc="330" dirty="0">
                <a:latin typeface="Arial"/>
                <a:cs typeface="Arial"/>
              </a:rPr>
              <a:t> </a:t>
            </a:r>
            <a:r>
              <a:rPr sz="2000" dirty="0">
                <a:latin typeface="Arial"/>
                <a:cs typeface="Arial"/>
              </a:rPr>
              <a:t>time</a:t>
            </a:r>
            <a:r>
              <a:rPr sz="2000" spc="340" dirty="0">
                <a:latin typeface="Arial"/>
                <a:cs typeface="Arial"/>
              </a:rPr>
              <a:t> </a:t>
            </a:r>
            <a:r>
              <a:rPr sz="2000" dirty="0">
                <a:latin typeface="Arial"/>
                <a:cs typeface="Arial"/>
              </a:rPr>
              <a:t>by</a:t>
            </a:r>
            <a:r>
              <a:rPr sz="2000" spc="330" dirty="0">
                <a:latin typeface="Arial"/>
                <a:cs typeface="Arial"/>
              </a:rPr>
              <a:t> </a:t>
            </a:r>
            <a:r>
              <a:rPr sz="2000" dirty="0">
                <a:latin typeface="Arial"/>
                <a:cs typeface="Arial"/>
              </a:rPr>
              <a:t>incorporating</a:t>
            </a:r>
            <a:r>
              <a:rPr sz="2000" spc="350" dirty="0">
                <a:latin typeface="Arial"/>
                <a:cs typeface="Arial"/>
              </a:rPr>
              <a:t> </a:t>
            </a:r>
            <a:r>
              <a:rPr sz="2000" dirty="0">
                <a:latin typeface="Arial"/>
                <a:cs typeface="Arial"/>
              </a:rPr>
              <a:t>other</a:t>
            </a:r>
            <a:r>
              <a:rPr sz="2000" spc="340" dirty="0">
                <a:latin typeface="Arial"/>
                <a:cs typeface="Arial"/>
              </a:rPr>
              <a:t> </a:t>
            </a:r>
            <a:r>
              <a:rPr sz="2000" spc="-10" dirty="0">
                <a:latin typeface="Arial"/>
                <a:cs typeface="Arial"/>
              </a:rPr>
              <a:t>inspections </a:t>
            </a:r>
            <a:r>
              <a:rPr sz="2000" dirty="0">
                <a:latin typeface="Arial"/>
                <a:cs typeface="Arial"/>
              </a:rPr>
              <a:t>into</a:t>
            </a:r>
            <a:r>
              <a:rPr sz="2000" spc="114" dirty="0">
                <a:latin typeface="Arial"/>
                <a:cs typeface="Arial"/>
              </a:rPr>
              <a:t> </a:t>
            </a:r>
            <a:r>
              <a:rPr sz="2000" dirty="0">
                <a:latin typeface="Arial"/>
                <a:cs typeface="Arial"/>
              </a:rPr>
              <a:t>the</a:t>
            </a:r>
            <a:r>
              <a:rPr sz="2000" spc="114" dirty="0">
                <a:latin typeface="Arial"/>
                <a:cs typeface="Arial"/>
              </a:rPr>
              <a:t> </a:t>
            </a:r>
            <a:r>
              <a:rPr sz="2000" dirty="0">
                <a:latin typeface="Arial"/>
                <a:cs typeface="Arial"/>
              </a:rPr>
              <a:t>food</a:t>
            </a:r>
            <a:r>
              <a:rPr sz="2000" spc="110" dirty="0">
                <a:latin typeface="Arial"/>
                <a:cs typeface="Arial"/>
              </a:rPr>
              <a:t> </a:t>
            </a:r>
            <a:r>
              <a:rPr sz="2000" dirty="0">
                <a:latin typeface="Arial"/>
                <a:cs typeface="Arial"/>
              </a:rPr>
              <a:t>inspection:</a:t>
            </a:r>
            <a:r>
              <a:rPr sz="2000" spc="105" dirty="0">
                <a:latin typeface="Arial"/>
                <a:cs typeface="Arial"/>
              </a:rPr>
              <a:t> </a:t>
            </a:r>
            <a:r>
              <a:rPr sz="2000" dirty="0">
                <a:latin typeface="Arial"/>
                <a:cs typeface="Arial"/>
              </a:rPr>
              <a:t>stormwater,</a:t>
            </a:r>
            <a:r>
              <a:rPr sz="2000" spc="110" dirty="0">
                <a:latin typeface="Arial"/>
                <a:cs typeface="Arial"/>
              </a:rPr>
              <a:t> </a:t>
            </a:r>
            <a:r>
              <a:rPr sz="2000" spc="-45" dirty="0">
                <a:latin typeface="Arial"/>
                <a:cs typeface="Arial"/>
              </a:rPr>
              <a:t>tobacco,</a:t>
            </a:r>
            <a:r>
              <a:rPr sz="2000" spc="40" dirty="0">
                <a:latin typeface="Arial"/>
                <a:cs typeface="Arial"/>
              </a:rPr>
              <a:t> </a:t>
            </a:r>
            <a:r>
              <a:rPr sz="2000" dirty="0">
                <a:latin typeface="Arial"/>
                <a:cs typeface="Arial"/>
              </a:rPr>
              <a:t>and</a:t>
            </a:r>
            <a:r>
              <a:rPr sz="2000" spc="45" dirty="0">
                <a:latin typeface="Arial"/>
                <a:cs typeface="Arial"/>
              </a:rPr>
              <a:t> </a:t>
            </a:r>
            <a:r>
              <a:rPr sz="2000" spc="-10" dirty="0">
                <a:latin typeface="Arial"/>
                <a:cs typeface="Arial"/>
              </a:rPr>
              <a:t>edible </a:t>
            </a:r>
            <a:r>
              <a:rPr sz="2000" dirty="0">
                <a:latin typeface="Arial"/>
                <a:cs typeface="Arial"/>
              </a:rPr>
              <a:t>food</a:t>
            </a:r>
            <a:r>
              <a:rPr sz="2000" spc="-35" dirty="0">
                <a:latin typeface="Arial"/>
                <a:cs typeface="Arial"/>
              </a:rPr>
              <a:t> </a:t>
            </a:r>
            <a:r>
              <a:rPr sz="2000" spc="-10" dirty="0">
                <a:latin typeface="Arial"/>
                <a:cs typeface="Arial"/>
              </a:rPr>
              <a:t>recovery</a:t>
            </a:r>
            <a:endParaRPr lang="en-US" sz="2000" spc="-10" dirty="0">
              <a:latin typeface="Arial"/>
              <a:cs typeface="Arial"/>
            </a:endParaRPr>
          </a:p>
          <a:p>
            <a:r>
              <a:rPr lang="zh-TW" altLang="en-US" sz="2000" dirty="0"/>
              <a:t>     將雨水管理、菸品及可食用食品回收等檢查項目整合納入</a:t>
            </a:r>
            <a:endParaRPr lang="en-US" altLang="zh-TW" sz="2000" dirty="0"/>
          </a:p>
          <a:p>
            <a:r>
              <a:rPr lang="zh-TW" altLang="en-US" sz="2000" dirty="0"/>
              <a:t>     食品檢查，以縮短外勤交通時間</a:t>
            </a:r>
            <a:endParaRPr sz="2000" dirty="0">
              <a:latin typeface="Arial"/>
              <a:cs typeface="Arial"/>
            </a:endParaRPr>
          </a:p>
          <a:p>
            <a:pPr marL="354965" indent="-342265" algn="just">
              <a:lnSpc>
                <a:spcPct val="100000"/>
              </a:lnSpc>
              <a:spcBef>
                <a:spcPts val="5"/>
              </a:spcBef>
              <a:buFont typeface="Courier New"/>
              <a:buChar char="o"/>
              <a:tabLst>
                <a:tab pos="354965" algn="l"/>
              </a:tabLst>
            </a:pPr>
            <a:r>
              <a:rPr sz="2000" spc="-10" dirty="0">
                <a:latin typeface="Arial"/>
                <a:cs typeface="Arial"/>
              </a:rPr>
              <a:t>Weekend</a:t>
            </a:r>
            <a:r>
              <a:rPr sz="2000" spc="-130" dirty="0">
                <a:latin typeface="Arial"/>
                <a:cs typeface="Arial"/>
              </a:rPr>
              <a:t> </a:t>
            </a:r>
            <a:r>
              <a:rPr sz="2000" spc="-10" dirty="0">
                <a:latin typeface="Arial"/>
                <a:cs typeface="Arial"/>
              </a:rPr>
              <a:t>reinspections</a:t>
            </a:r>
            <a:r>
              <a:rPr sz="2000" spc="-95" dirty="0">
                <a:latin typeface="Arial"/>
                <a:cs typeface="Arial"/>
              </a:rPr>
              <a:t> </a:t>
            </a:r>
            <a:r>
              <a:rPr sz="2000" dirty="0">
                <a:latin typeface="Arial"/>
                <a:cs typeface="Arial"/>
              </a:rPr>
              <a:t>to</a:t>
            </a:r>
            <a:r>
              <a:rPr sz="2000" spc="-60" dirty="0">
                <a:latin typeface="Arial"/>
                <a:cs typeface="Arial"/>
              </a:rPr>
              <a:t> </a:t>
            </a:r>
            <a:r>
              <a:rPr sz="2000" dirty="0">
                <a:latin typeface="Arial"/>
                <a:cs typeface="Arial"/>
              </a:rPr>
              <a:t>reopen</a:t>
            </a:r>
            <a:r>
              <a:rPr sz="2000" spc="-85" dirty="0">
                <a:latin typeface="Arial"/>
                <a:cs typeface="Arial"/>
              </a:rPr>
              <a:t> </a:t>
            </a:r>
            <a:r>
              <a:rPr sz="2000" spc="-10" dirty="0">
                <a:latin typeface="Arial"/>
                <a:cs typeface="Arial"/>
              </a:rPr>
              <a:t>facilities</a:t>
            </a:r>
            <a:r>
              <a:rPr sz="2000" spc="-30" dirty="0">
                <a:latin typeface="Arial"/>
                <a:cs typeface="Arial"/>
              </a:rPr>
              <a:t> </a:t>
            </a:r>
            <a:r>
              <a:rPr sz="2000" spc="-10" dirty="0">
                <a:latin typeface="Arial"/>
                <a:cs typeface="Arial"/>
              </a:rPr>
              <a:t>sooner</a:t>
            </a:r>
            <a:endParaRPr lang="en-US" sz="2000" spc="-10" dirty="0">
              <a:latin typeface="Arial"/>
              <a:cs typeface="Arial"/>
            </a:endParaRPr>
          </a:p>
          <a:p>
            <a:pPr marL="12700" algn="just">
              <a:spcBef>
                <a:spcPts val="5"/>
              </a:spcBef>
              <a:tabLst>
                <a:tab pos="354965" algn="l"/>
              </a:tabLst>
            </a:pPr>
            <a:r>
              <a:rPr lang="zh-TW" altLang="en-US" sz="2000" dirty="0"/>
              <a:t>     於週末進行複檢，加速設施重新營運</a:t>
            </a:r>
            <a:endParaRPr sz="2000" dirty="0">
              <a:latin typeface="Arial"/>
              <a:cs typeface="Arial"/>
            </a:endParaRPr>
          </a:p>
          <a:p>
            <a:pPr marL="354965" indent="-342265" algn="just">
              <a:lnSpc>
                <a:spcPct val="100000"/>
              </a:lnSpc>
              <a:buFont typeface="Courier New"/>
              <a:buChar char="o"/>
              <a:tabLst>
                <a:tab pos="354965" algn="l"/>
              </a:tabLst>
            </a:pPr>
            <a:r>
              <a:rPr sz="2000" dirty="0">
                <a:latin typeface="Arial"/>
                <a:cs typeface="Arial"/>
              </a:rPr>
              <a:t>Electronic</a:t>
            </a:r>
            <a:r>
              <a:rPr sz="2000" spc="-85" dirty="0">
                <a:latin typeface="Arial"/>
                <a:cs typeface="Arial"/>
              </a:rPr>
              <a:t> </a:t>
            </a:r>
            <a:r>
              <a:rPr sz="2000" dirty="0">
                <a:latin typeface="Arial"/>
                <a:cs typeface="Arial"/>
              </a:rPr>
              <a:t>Plan</a:t>
            </a:r>
            <a:r>
              <a:rPr sz="2000" spc="-50" dirty="0">
                <a:latin typeface="Arial"/>
                <a:cs typeface="Arial"/>
              </a:rPr>
              <a:t> </a:t>
            </a:r>
            <a:r>
              <a:rPr sz="2000" spc="-10" dirty="0">
                <a:latin typeface="Arial"/>
                <a:cs typeface="Arial"/>
              </a:rPr>
              <a:t>Review</a:t>
            </a:r>
            <a:endParaRPr lang="en-US" sz="2000" spc="-10" dirty="0">
              <a:latin typeface="Arial"/>
              <a:cs typeface="Arial"/>
            </a:endParaRPr>
          </a:p>
          <a:p>
            <a:pPr marL="12700" algn="just">
              <a:tabLst>
                <a:tab pos="354965" algn="l"/>
              </a:tabLst>
            </a:pPr>
            <a:r>
              <a:rPr lang="zh-TW" altLang="en-US" sz="2000" dirty="0"/>
              <a:t>     電子化計畫審查</a:t>
            </a:r>
            <a:endParaRPr sz="2000" dirty="0">
              <a:latin typeface="Arial"/>
              <a:cs typeface="Arial"/>
            </a:endParaRPr>
          </a:p>
          <a:p>
            <a:pPr marL="354965" indent="-342265" algn="just">
              <a:lnSpc>
                <a:spcPct val="100000"/>
              </a:lnSpc>
              <a:buFont typeface="Courier New"/>
              <a:buChar char="o"/>
              <a:tabLst>
                <a:tab pos="354965" algn="l"/>
              </a:tabLst>
            </a:pPr>
            <a:r>
              <a:rPr sz="2000" spc="-10" dirty="0">
                <a:latin typeface="Arial"/>
                <a:cs typeface="Arial"/>
              </a:rPr>
              <a:t>On-</a:t>
            </a:r>
            <a:r>
              <a:rPr sz="2000" dirty="0">
                <a:latin typeface="Arial"/>
                <a:cs typeface="Arial"/>
              </a:rPr>
              <a:t>line</a:t>
            </a:r>
            <a:r>
              <a:rPr sz="2000" spc="-120" dirty="0">
                <a:latin typeface="Arial"/>
                <a:cs typeface="Arial"/>
              </a:rPr>
              <a:t> </a:t>
            </a:r>
            <a:r>
              <a:rPr sz="2000" dirty="0">
                <a:latin typeface="Arial"/>
                <a:cs typeface="Arial"/>
              </a:rPr>
              <a:t>Inspection</a:t>
            </a:r>
            <a:r>
              <a:rPr sz="2000" spc="-114" dirty="0">
                <a:latin typeface="Arial"/>
                <a:cs typeface="Arial"/>
              </a:rPr>
              <a:t> </a:t>
            </a:r>
            <a:r>
              <a:rPr sz="2000" dirty="0">
                <a:latin typeface="Arial"/>
                <a:cs typeface="Arial"/>
              </a:rPr>
              <a:t>Results</a:t>
            </a:r>
            <a:r>
              <a:rPr sz="2000" spc="-90" dirty="0">
                <a:latin typeface="Arial"/>
                <a:cs typeface="Arial"/>
              </a:rPr>
              <a:t> </a:t>
            </a:r>
            <a:r>
              <a:rPr sz="2000" dirty="0">
                <a:latin typeface="Arial"/>
                <a:cs typeface="Arial"/>
              </a:rPr>
              <a:t>view</a:t>
            </a:r>
            <a:r>
              <a:rPr sz="2000" spc="-65" dirty="0">
                <a:latin typeface="Arial"/>
                <a:cs typeface="Arial"/>
              </a:rPr>
              <a:t> </a:t>
            </a:r>
            <a:r>
              <a:rPr sz="2000" dirty="0">
                <a:latin typeface="Arial"/>
                <a:cs typeface="Arial"/>
              </a:rPr>
              <a:t>and</a:t>
            </a:r>
            <a:r>
              <a:rPr sz="2000" spc="-80" dirty="0">
                <a:latin typeface="Arial"/>
                <a:cs typeface="Arial"/>
              </a:rPr>
              <a:t> </a:t>
            </a:r>
            <a:r>
              <a:rPr sz="2000" spc="-10" dirty="0">
                <a:latin typeface="Arial"/>
                <a:cs typeface="Arial"/>
              </a:rPr>
              <a:t>download</a:t>
            </a:r>
            <a:r>
              <a:rPr sz="2000" spc="-85" dirty="0">
                <a:latin typeface="Arial"/>
                <a:cs typeface="Arial"/>
              </a:rPr>
              <a:t> </a:t>
            </a:r>
            <a:r>
              <a:rPr sz="2000" spc="-10" dirty="0">
                <a:latin typeface="Arial"/>
                <a:cs typeface="Arial"/>
              </a:rPr>
              <a:t>inspection</a:t>
            </a:r>
            <a:endParaRPr sz="2000" dirty="0">
              <a:latin typeface="Arial"/>
              <a:cs typeface="Arial"/>
            </a:endParaRPr>
          </a:p>
          <a:p>
            <a:pPr marL="355600">
              <a:lnSpc>
                <a:spcPct val="100000"/>
              </a:lnSpc>
            </a:pPr>
            <a:r>
              <a:rPr lang="en-US" sz="2000" spc="-10" dirty="0">
                <a:latin typeface="Arial"/>
                <a:cs typeface="Arial"/>
              </a:rPr>
              <a:t>R</a:t>
            </a:r>
            <a:r>
              <a:rPr sz="2000" spc="-10" dirty="0">
                <a:latin typeface="Arial"/>
                <a:cs typeface="Arial"/>
              </a:rPr>
              <a:t>eports</a:t>
            </a:r>
            <a:endParaRPr lang="en-US" sz="2000" spc="-10" dirty="0">
              <a:latin typeface="Arial"/>
              <a:cs typeface="Arial"/>
            </a:endParaRPr>
          </a:p>
          <a:p>
            <a:pPr marL="355600"/>
            <a:r>
              <a:rPr lang="zh-TW" altLang="en-US" sz="2000" dirty="0"/>
              <a:t>提供線上檢查結果查詢與檢查報告下載</a:t>
            </a:r>
            <a:endParaRPr sz="2000" dirty="0">
              <a:latin typeface="Arial"/>
              <a:cs typeface="Arial"/>
            </a:endParaRPr>
          </a:p>
          <a:p>
            <a:pPr marL="354965" indent="-342265">
              <a:lnSpc>
                <a:spcPct val="100000"/>
              </a:lnSpc>
              <a:buFont typeface="Courier New"/>
              <a:buChar char="o"/>
              <a:tabLst>
                <a:tab pos="354965" algn="l"/>
              </a:tabLst>
            </a:pPr>
            <a:r>
              <a:rPr sz="2000" spc="-15" dirty="0">
                <a:latin typeface="Arial"/>
                <a:cs typeface="Arial"/>
              </a:rPr>
              <a:t>In-</a:t>
            </a:r>
            <a:r>
              <a:rPr sz="2000" dirty="0">
                <a:latin typeface="Arial"/>
                <a:cs typeface="Arial"/>
              </a:rPr>
              <a:t>house</a:t>
            </a:r>
            <a:r>
              <a:rPr sz="2000" spc="-110" dirty="0">
                <a:latin typeface="Arial"/>
                <a:cs typeface="Arial"/>
              </a:rPr>
              <a:t> </a:t>
            </a:r>
            <a:r>
              <a:rPr sz="2000" spc="-10" dirty="0">
                <a:latin typeface="Arial"/>
                <a:cs typeface="Arial"/>
              </a:rPr>
              <a:t>training</a:t>
            </a:r>
            <a:endParaRPr lang="en-US" sz="2000" spc="-10" dirty="0">
              <a:latin typeface="Arial"/>
              <a:cs typeface="Arial"/>
            </a:endParaRPr>
          </a:p>
          <a:p>
            <a:pPr marL="12700">
              <a:tabLst>
                <a:tab pos="354965" algn="l"/>
              </a:tabLst>
            </a:pPr>
            <a:r>
              <a:rPr lang="zh-TW" altLang="en-US" sz="2000" dirty="0"/>
              <a:t>     內部教育訓練</a:t>
            </a:r>
          </a:p>
          <a:p>
            <a:pPr marL="354965" indent="-342265">
              <a:lnSpc>
                <a:spcPct val="100000"/>
              </a:lnSpc>
              <a:buFont typeface="Courier New"/>
              <a:buChar char="o"/>
              <a:tabLst>
                <a:tab pos="354965" algn="l"/>
              </a:tabLst>
            </a:pPr>
            <a:endParaRPr sz="2000" dirty="0">
              <a:latin typeface="Arial"/>
              <a:cs typeface="Arial"/>
            </a:endParaRPr>
          </a:p>
        </p:txBody>
      </p:sp>
      <p:sp>
        <p:nvSpPr>
          <p:cNvPr id="8" name="object 8" descr="$PPTXTitle"/>
          <p:cNvSpPr txBox="1">
            <a:spLocks noGrp="1"/>
          </p:cNvSpPr>
          <p:nvPr>
            <p:ph type="title"/>
          </p:nvPr>
        </p:nvSpPr>
        <p:spPr>
          <a:xfrm>
            <a:off x="2188083" y="1192528"/>
            <a:ext cx="4767834" cy="720710"/>
          </a:xfrm>
          <a:prstGeom prst="rect">
            <a:avLst/>
          </a:prstGeom>
        </p:spPr>
        <p:txBody>
          <a:bodyPr vert="horz" wrap="square" lIns="0" tIns="12700" rIns="0" bIns="0" rtlCol="0">
            <a:spAutoFit/>
          </a:bodyPr>
          <a:lstStyle/>
          <a:p>
            <a:pPr marL="12700" algn="ctr">
              <a:lnSpc>
                <a:spcPct val="100000"/>
              </a:lnSpc>
              <a:spcBef>
                <a:spcPts val="100"/>
              </a:spcBef>
            </a:pPr>
            <a:r>
              <a:rPr dirty="0"/>
              <a:t>Program</a:t>
            </a:r>
            <a:r>
              <a:rPr spc="-65" dirty="0"/>
              <a:t> </a:t>
            </a:r>
            <a:r>
              <a:rPr spc="-10" dirty="0"/>
              <a:t>Enhancements</a:t>
            </a:r>
            <a:br>
              <a:rPr lang="en-US" spc="-10" dirty="0"/>
            </a:br>
            <a:r>
              <a:rPr lang="en-US" sz="2200" b="0" u="none" spc="-10" dirty="0" err="1"/>
              <a:t>項目強化措施</a:t>
            </a:r>
            <a:endParaRPr sz="2200" b="0" u="none" spc="-1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7BFCA0-7630-60E1-C5F1-B3C92E29952B}"/>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A3BC098-7959-E469-8FB8-4647B29FC1EC}"/>
              </a:ext>
            </a:extLst>
          </p:cNvPr>
          <p:cNvGrpSpPr/>
          <p:nvPr/>
        </p:nvGrpSpPr>
        <p:grpSpPr>
          <a:xfrm>
            <a:off x="2540" y="-4572"/>
            <a:ext cx="9141460" cy="995680"/>
            <a:chOff x="2540" y="-4572"/>
            <a:chExt cx="9141460" cy="995680"/>
          </a:xfrm>
        </p:grpSpPr>
        <p:sp>
          <p:nvSpPr>
            <p:cNvPr id="3" name="object 3">
              <a:extLst>
                <a:ext uri="{FF2B5EF4-FFF2-40B4-BE49-F238E27FC236}">
                  <a16:creationId xmlns:a16="http://schemas.microsoft.com/office/drawing/2014/main" id="{5808FBDA-5A93-1AFF-5F78-156F7DF12EEA}"/>
                </a:ext>
              </a:extLst>
            </p:cNvPr>
            <p:cNvSpPr/>
            <p:nvPr/>
          </p:nvSpPr>
          <p:spPr>
            <a:xfrm>
              <a:off x="7112" y="0"/>
              <a:ext cx="9131935" cy="986790"/>
            </a:xfrm>
            <a:custGeom>
              <a:avLst/>
              <a:gdLst/>
              <a:ahLst/>
              <a:cxnLst/>
              <a:rect l="l" t="t" r="r" b="b"/>
              <a:pathLst>
                <a:path w="9131935" h="986790">
                  <a:moveTo>
                    <a:pt x="9131808" y="0"/>
                  </a:moveTo>
                  <a:lnTo>
                    <a:pt x="0" y="0"/>
                  </a:lnTo>
                  <a:lnTo>
                    <a:pt x="0" y="986409"/>
                  </a:lnTo>
                  <a:lnTo>
                    <a:pt x="9131808" y="986409"/>
                  </a:lnTo>
                  <a:lnTo>
                    <a:pt x="9131808" y="0"/>
                  </a:lnTo>
                  <a:close/>
                </a:path>
              </a:pathLst>
            </a:custGeom>
            <a:solidFill>
              <a:srgbClr val="006FC0"/>
            </a:solidFill>
          </p:spPr>
          <p:txBody>
            <a:bodyPr wrap="square" lIns="0" tIns="0" rIns="0" bIns="0" rtlCol="0"/>
            <a:lstStyle/>
            <a:p>
              <a:endParaRPr/>
            </a:p>
          </p:txBody>
        </p:sp>
        <p:sp>
          <p:nvSpPr>
            <p:cNvPr id="4" name="object 4">
              <a:extLst>
                <a:ext uri="{FF2B5EF4-FFF2-40B4-BE49-F238E27FC236}">
                  <a16:creationId xmlns:a16="http://schemas.microsoft.com/office/drawing/2014/main" id="{8CC5DA77-53CA-B0D2-E712-AA6CF863362F}"/>
                </a:ext>
              </a:extLst>
            </p:cNvPr>
            <p:cNvSpPr/>
            <p:nvPr/>
          </p:nvSpPr>
          <p:spPr>
            <a:xfrm>
              <a:off x="7112" y="0"/>
              <a:ext cx="9131935" cy="986790"/>
            </a:xfrm>
            <a:custGeom>
              <a:avLst/>
              <a:gdLst/>
              <a:ahLst/>
              <a:cxnLst/>
              <a:rect l="l" t="t" r="r" b="b"/>
              <a:pathLst>
                <a:path w="9131935" h="986790">
                  <a:moveTo>
                    <a:pt x="0" y="0"/>
                  </a:moveTo>
                  <a:lnTo>
                    <a:pt x="0" y="986409"/>
                  </a:lnTo>
                  <a:lnTo>
                    <a:pt x="9131808" y="986409"/>
                  </a:lnTo>
                  <a:lnTo>
                    <a:pt x="9131808" y="0"/>
                  </a:lnTo>
                </a:path>
              </a:pathLst>
            </a:custGeom>
            <a:ln w="9143">
              <a:solidFill>
                <a:srgbClr val="000000"/>
              </a:solidFill>
            </a:ln>
          </p:spPr>
          <p:txBody>
            <a:bodyPr wrap="square" lIns="0" tIns="0" rIns="0" bIns="0" rtlCol="0"/>
            <a:lstStyle/>
            <a:p>
              <a:endParaRPr/>
            </a:p>
          </p:txBody>
        </p:sp>
        <p:pic>
          <p:nvPicPr>
            <p:cNvPr id="5" name="object 5">
              <a:extLst>
                <a:ext uri="{FF2B5EF4-FFF2-40B4-BE49-F238E27FC236}">
                  <a16:creationId xmlns:a16="http://schemas.microsoft.com/office/drawing/2014/main" id="{2DE6A7E5-49E4-2950-23A3-184DC4167167}"/>
                </a:ext>
              </a:extLst>
            </p:cNvPr>
            <p:cNvPicPr/>
            <p:nvPr/>
          </p:nvPicPr>
          <p:blipFill>
            <a:blip r:embed="rId2" cstate="print"/>
            <a:stretch>
              <a:fillRect/>
            </a:stretch>
          </p:blipFill>
          <p:spPr>
            <a:xfrm>
              <a:off x="319531" y="174116"/>
              <a:ext cx="2438400" cy="510539"/>
            </a:xfrm>
            <a:prstGeom prst="rect">
              <a:avLst/>
            </a:prstGeom>
          </p:spPr>
        </p:pic>
      </p:grpSp>
      <p:sp>
        <p:nvSpPr>
          <p:cNvPr id="6" name="object 6">
            <a:extLst>
              <a:ext uri="{FF2B5EF4-FFF2-40B4-BE49-F238E27FC236}">
                <a16:creationId xmlns:a16="http://schemas.microsoft.com/office/drawing/2014/main" id="{4B374791-46E0-C067-DC58-16E0B564BFEF}"/>
              </a:ext>
            </a:extLst>
          </p:cNvPr>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a:extLst>
              <a:ext uri="{FF2B5EF4-FFF2-40B4-BE49-F238E27FC236}">
                <a16:creationId xmlns:a16="http://schemas.microsoft.com/office/drawing/2014/main" id="{91F7ACB5-F206-1C8C-D98A-73891D2E69CE}"/>
              </a:ext>
            </a:extLst>
          </p:cNvPr>
          <p:cNvSpPr txBox="1"/>
          <p:nvPr/>
        </p:nvSpPr>
        <p:spPr>
          <a:xfrm>
            <a:off x="762000" y="1994157"/>
            <a:ext cx="8153400" cy="4201791"/>
          </a:xfrm>
          <a:prstGeom prst="rect">
            <a:avLst/>
          </a:prstGeom>
        </p:spPr>
        <p:txBody>
          <a:bodyPr vert="horz" wrap="square" lIns="0" tIns="13335" rIns="0" bIns="0" rtlCol="0">
            <a:spAutoFit/>
          </a:bodyPr>
          <a:lstStyle/>
          <a:p>
            <a:pPr marL="2760980" algn="l">
              <a:lnSpc>
                <a:spcPct val="100000"/>
              </a:lnSpc>
              <a:spcBef>
                <a:spcPts val="545"/>
              </a:spcBef>
            </a:pPr>
            <a:r>
              <a:rPr sz="2400" b="1" u="sng" spc="-10" dirty="0">
                <a:uFill>
                  <a:solidFill>
                    <a:srgbClr val="000000"/>
                  </a:solidFill>
                </a:uFill>
                <a:latin typeface="Arial"/>
                <a:cs typeface="Arial"/>
              </a:rPr>
              <a:t>Efficiencies</a:t>
            </a:r>
            <a:r>
              <a:rPr lang="zh-TW" altLang="en-US" sz="2400" b="1" u="sng" spc="-10" dirty="0">
                <a:uFill>
                  <a:solidFill>
                    <a:srgbClr val="000000"/>
                  </a:solidFill>
                </a:uFill>
                <a:latin typeface="Arial"/>
                <a:cs typeface="Arial"/>
              </a:rPr>
              <a:t> </a:t>
            </a:r>
            <a:r>
              <a:rPr lang="en-US" sz="2400" b="1" u="sng" spc="-10" dirty="0" err="1">
                <a:uFill>
                  <a:solidFill>
                    <a:srgbClr val="000000"/>
                  </a:solidFill>
                </a:uFill>
                <a:latin typeface="Arial"/>
                <a:cs typeface="Arial"/>
              </a:rPr>
              <a:t>效率</a:t>
            </a:r>
            <a:endParaRPr sz="2400" u="sng" dirty="0">
              <a:latin typeface="Arial"/>
              <a:cs typeface="Arial"/>
            </a:endParaRPr>
          </a:p>
          <a:p>
            <a:pPr marL="445770" lvl="1" indent="-341630">
              <a:lnSpc>
                <a:spcPct val="100000"/>
              </a:lnSpc>
              <a:spcBef>
                <a:spcPts val="1720"/>
              </a:spcBef>
              <a:buFont typeface="Courier New"/>
              <a:buChar char="o"/>
              <a:tabLst>
                <a:tab pos="445770" algn="l"/>
              </a:tabLst>
            </a:pPr>
            <a:r>
              <a:rPr sz="1800" dirty="0">
                <a:latin typeface="Arial"/>
                <a:cs typeface="Arial"/>
              </a:rPr>
              <a:t>Use</a:t>
            </a:r>
            <a:r>
              <a:rPr sz="1800" spc="-30" dirty="0">
                <a:latin typeface="Arial"/>
                <a:cs typeface="Arial"/>
              </a:rPr>
              <a:t> </a:t>
            </a:r>
            <a:r>
              <a:rPr sz="1800" dirty="0">
                <a:latin typeface="Arial"/>
                <a:cs typeface="Arial"/>
              </a:rPr>
              <a:t>of</a:t>
            </a:r>
            <a:r>
              <a:rPr sz="1800" spc="-25" dirty="0">
                <a:latin typeface="Arial"/>
                <a:cs typeface="Arial"/>
              </a:rPr>
              <a:t> </a:t>
            </a:r>
            <a:r>
              <a:rPr sz="1800" spc="-10" dirty="0">
                <a:latin typeface="Arial"/>
                <a:cs typeface="Arial"/>
              </a:rPr>
              <a:t>technology</a:t>
            </a:r>
            <a:endParaRPr lang="en-US" sz="1800" spc="-10" dirty="0">
              <a:latin typeface="Arial"/>
              <a:cs typeface="Arial"/>
            </a:endParaRPr>
          </a:p>
          <a:p>
            <a:r>
              <a:rPr lang="zh-TW" altLang="en-US" dirty="0"/>
              <a:t>       運用科技工具</a:t>
            </a:r>
          </a:p>
          <a:p>
            <a:pPr marL="445770" lvl="1" indent="-341630">
              <a:buFont typeface="Courier New"/>
              <a:buChar char="o"/>
              <a:tabLst>
                <a:tab pos="445770" algn="l"/>
              </a:tabLst>
            </a:pPr>
            <a:r>
              <a:rPr sz="1800" spc="-10" dirty="0">
                <a:latin typeface="Arial"/>
                <a:cs typeface="Arial"/>
              </a:rPr>
              <a:t>Comprehensive</a:t>
            </a:r>
            <a:r>
              <a:rPr sz="1800" spc="-65" dirty="0">
                <a:latin typeface="Arial"/>
                <a:cs typeface="Arial"/>
              </a:rPr>
              <a:t> </a:t>
            </a:r>
            <a:r>
              <a:rPr sz="1800" dirty="0">
                <a:latin typeface="Arial"/>
                <a:cs typeface="Arial"/>
              </a:rPr>
              <a:t>Program</a:t>
            </a:r>
            <a:r>
              <a:rPr sz="1800" spc="-85" dirty="0">
                <a:latin typeface="Arial"/>
                <a:cs typeface="Arial"/>
              </a:rPr>
              <a:t> </a:t>
            </a:r>
            <a:r>
              <a:rPr sz="1800" dirty="0">
                <a:latin typeface="Arial"/>
                <a:cs typeface="Arial"/>
              </a:rPr>
              <a:t>Reviews</a:t>
            </a:r>
            <a:r>
              <a:rPr sz="1800" spc="-55" dirty="0">
                <a:latin typeface="Arial"/>
                <a:cs typeface="Arial"/>
              </a:rPr>
              <a:t> </a:t>
            </a:r>
            <a:r>
              <a:rPr sz="1800" dirty="0">
                <a:latin typeface="Arial"/>
                <a:cs typeface="Arial"/>
              </a:rPr>
              <a:t>to</a:t>
            </a:r>
            <a:r>
              <a:rPr sz="1800" spc="-110" dirty="0">
                <a:latin typeface="Arial"/>
                <a:cs typeface="Arial"/>
              </a:rPr>
              <a:t> </a:t>
            </a:r>
            <a:r>
              <a:rPr sz="1800" dirty="0">
                <a:latin typeface="Arial"/>
                <a:cs typeface="Arial"/>
              </a:rPr>
              <a:t>reduce</a:t>
            </a:r>
            <a:r>
              <a:rPr sz="1800" spc="-90" dirty="0">
                <a:latin typeface="Arial"/>
                <a:cs typeface="Arial"/>
              </a:rPr>
              <a:t> </a:t>
            </a:r>
            <a:r>
              <a:rPr sz="1800" spc="-10" dirty="0">
                <a:latin typeface="Arial"/>
                <a:cs typeface="Arial"/>
              </a:rPr>
              <a:t>redundancy</a:t>
            </a:r>
            <a:endParaRPr lang="en-US" sz="1800" spc="-10" dirty="0">
              <a:latin typeface="Arial"/>
              <a:cs typeface="Arial"/>
            </a:endParaRPr>
          </a:p>
          <a:p>
            <a:pPr marL="104140" lvl="1">
              <a:tabLst>
                <a:tab pos="445770" algn="l"/>
              </a:tabLst>
            </a:pPr>
            <a:r>
              <a:rPr lang="zh-TW" altLang="en-US" dirty="0"/>
              <a:t>     透過全面性</a:t>
            </a:r>
            <a:r>
              <a:rPr lang="zh-TW" altLang="en-US" sz="1800" dirty="0"/>
              <a:t>項目</a:t>
            </a:r>
            <a:r>
              <a:rPr lang="zh-TW" altLang="en-US" dirty="0"/>
              <a:t>檢討以降低作業重複</a:t>
            </a:r>
            <a:endParaRPr sz="1800" dirty="0">
              <a:latin typeface="Arial"/>
              <a:cs typeface="Arial"/>
            </a:endParaRPr>
          </a:p>
          <a:p>
            <a:pPr marL="445770" lvl="1" indent="-341630">
              <a:buFont typeface="Courier New"/>
              <a:buChar char="o"/>
              <a:tabLst>
                <a:tab pos="445770" algn="l"/>
              </a:tabLst>
            </a:pPr>
            <a:r>
              <a:rPr sz="1800" dirty="0">
                <a:latin typeface="Arial"/>
                <a:cs typeface="Arial"/>
              </a:rPr>
              <a:t>GIS</a:t>
            </a:r>
            <a:r>
              <a:rPr sz="1800" spc="-75" dirty="0">
                <a:latin typeface="Arial"/>
                <a:cs typeface="Arial"/>
              </a:rPr>
              <a:t> </a:t>
            </a:r>
            <a:r>
              <a:rPr sz="1800" dirty="0">
                <a:latin typeface="Arial"/>
                <a:cs typeface="Arial"/>
              </a:rPr>
              <a:t>–</a:t>
            </a:r>
            <a:r>
              <a:rPr sz="1800" spc="-75" dirty="0">
                <a:latin typeface="Arial"/>
                <a:cs typeface="Arial"/>
              </a:rPr>
              <a:t> </a:t>
            </a:r>
            <a:r>
              <a:rPr sz="1800" spc="-10" dirty="0">
                <a:latin typeface="Arial"/>
                <a:cs typeface="Arial"/>
              </a:rPr>
              <a:t>resource</a:t>
            </a:r>
            <a:r>
              <a:rPr sz="1800" spc="-50" dirty="0">
                <a:latin typeface="Arial"/>
                <a:cs typeface="Arial"/>
              </a:rPr>
              <a:t> </a:t>
            </a:r>
            <a:r>
              <a:rPr sz="1800" spc="-10" dirty="0">
                <a:latin typeface="Arial"/>
                <a:cs typeface="Arial"/>
              </a:rPr>
              <a:t>deployment</a:t>
            </a:r>
            <a:r>
              <a:rPr sz="1800" spc="-15" dirty="0">
                <a:latin typeface="Arial"/>
                <a:cs typeface="Arial"/>
              </a:rPr>
              <a:t> </a:t>
            </a:r>
            <a:r>
              <a:rPr sz="1800" dirty="0">
                <a:latin typeface="Arial"/>
                <a:cs typeface="Arial"/>
              </a:rPr>
              <a:t>more</a:t>
            </a:r>
            <a:r>
              <a:rPr sz="1800" spc="-70" dirty="0">
                <a:latin typeface="Arial"/>
                <a:cs typeface="Arial"/>
              </a:rPr>
              <a:t> </a:t>
            </a:r>
            <a:r>
              <a:rPr sz="1800" spc="-10" dirty="0">
                <a:latin typeface="Arial"/>
                <a:cs typeface="Arial"/>
              </a:rPr>
              <a:t>effective</a:t>
            </a:r>
            <a:r>
              <a:rPr sz="1800" spc="-60" dirty="0">
                <a:latin typeface="Arial"/>
                <a:cs typeface="Arial"/>
              </a:rPr>
              <a:t> </a:t>
            </a:r>
            <a:r>
              <a:rPr sz="1800" dirty="0">
                <a:latin typeface="Arial"/>
                <a:cs typeface="Arial"/>
              </a:rPr>
              <a:t>and</a:t>
            </a:r>
            <a:r>
              <a:rPr sz="1800" spc="-70" dirty="0">
                <a:latin typeface="Arial"/>
                <a:cs typeface="Arial"/>
              </a:rPr>
              <a:t> </a:t>
            </a:r>
            <a:r>
              <a:rPr sz="1800" spc="-10" dirty="0">
                <a:latin typeface="Arial"/>
                <a:cs typeface="Arial"/>
              </a:rPr>
              <a:t>efficient</a:t>
            </a:r>
            <a:endParaRPr lang="en-US" sz="1800" spc="-10" dirty="0">
              <a:latin typeface="Arial"/>
              <a:cs typeface="Arial"/>
            </a:endParaRPr>
          </a:p>
          <a:p>
            <a:pPr marL="104140" lvl="1">
              <a:tabLst>
                <a:tab pos="445770" algn="l"/>
              </a:tabLst>
            </a:pPr>
            <a:r>
              <a:rPr lang="zh-TW" altLang="en-US" dirty="0"/>
              <a:t>     運用地理資訊系統（</a:t>
            </a:r>
            <a:r>
              <a:rPr lang="en-US" dirty="0"/>
              <a:t>GIS），</a:t>
            </a:r>
            <a:r>
              <a:rPr lang="zh-TW" altLang="en-US" dirty="0"/>
              <a:t>提升資源部署之效能與效率</a:t>
            </a:r>
            <a:endParaRPr sz="1800" dirty="0">
              <a:latin typeface="Arial"/>
              <a:cs typeface="Arial"/>
            </a:endParaRPr>
          </a:p>
          <a:p>
            <a:pPr marL="445770" lvl="1" indent="-341630">
              <a:buFont typeface="Courier New"/>
              <a:buChar char="o"/>
              <a:tabLst>
                <a:tab pos="445770" algn="l"/>
              </a:tabLst>
            </a:pPr>
            <a:r>
              <a:rPr sz="1800" dirty="0">
                <a:latin typeface="Arial"/>
                <a:cs typeface="Arial"/>
              </a:rPr>
              <a:t>Emailing</a:t>
            </a:r>
            <a:r>
              <a:rPr sz="1800" spc="-75" dirty="0">
                <a:latin typeface="Arial"/>
                <a:cs typeface="Arial"/>
              </a:rPr>
              <a:t> </a:t>
            </a:r>
            <a:r>
              <a:rPr sz="1800" spc="-30" dirty="0">
                <a:latin typeface="Arial"/>
                <a:cs typeface="Arial"/>
              </a:rPr>
              <a:t>inspection</a:t>
            </a:r>
            <a:r>
              <a:rPr sz="1800" spc="-65" dirty="0">
                <a:latin typeface="Arial"/>
                <a:cs typeface="Arial"/>
              </a:rPr>
              <a:t> </a:t>
            </a:r>
            <a:r>
              <a:rPr sz="1800" spc="-10" dirty="0">
                <a:latin typeface="Arial"/>
                <a:cs typeface="Arial"/>
              </a:rPr>
              <a:t>reports</a:t>
            </a:r>
            <a:endParaRPr lang="en-US" sz="1800" spc="-10" dirty="0">
              <a:latin typeface="Arial"/>
              <a:cs typeface="Arial"/>
            </a:endParaRPr>
          </a:p>
          <a:p>
            <a:pPr marL="104140" lvl="1">
              <a:tabLst>
                <a:tab pos="445770" algn="l"/>
              </a:tabLst>
            </a:pPr>
            <a:r>
              <a:rPr lang="zh-TW" altLang="en-US" dirty="0"/>
              <a:t>     以電子郵件方式寄送檢查報告</a:t>
            </a:r>
            <a:endParaRPr sz="1800" dirty="0">
              <a:latin typeface="Arial"/>
              <a:cs typeface="Arial"/>
            </a:endParaRPr>
          </a:p>
          <a:p>
            <a:pPr marL="445770" lvl="1" indent="-341630">
              <a:buFont typeface="Courier New"/>
              <a:buChar char="o"/>
              <a:tabLst>
                <a:tab pos="445770" algn="l"/>
              </a:tabLst>
            </a:pPr>
            <a:r>
              <a:rPr sz="1800" spc="-10" dirty="0">
                <a:latin typeface="Arial"/>
                <a:cs typeface="Arial"/>
              </a:rPr>
              <a:t>On-</a:t>
            </a:r>
            <a:r>
              <a:rPr sz="1800" dirty="0">
                <a:latin typeface="Arial"/>
                <a:cs typeface="Arial"/>
              </a:rPr>
              <a:t>line</a:t>
            </a:r>
            <a:r>
              <a:rPr sz="1800" spc="-125" dirty="0">
                <a:latin typeface="Arial"/>
                <a:cs typeface="Arial"/>
              </a:rPr>
              <a:t> </a:t>
            </a:r>
            <a:r>
              <a:rPr sz="1800" dirty="0">
                <a:latin typeface="Arial"/>
                <a:cs typeface="Arial"/>
              </a:rPr>
              <a:t>Service</a:t>
            </a:r>
            <a:r>
              <a:rPr sz="1800" spc="-80" dirty="0">
                <a:latin typeface="Arial"/>
                <a:cs typeface="Arial"/>
              </a:rPr>
              <a:t> </a:t>
            </a:r>
            <a:r>
              <a:rPr sz="1800" dirty="0">
                <a:latin typeface="Arial"/>
                <a:cs typeface="Arial"/>
              </a:rPr>
              <a:t>Portals</a:t>
            </a:r>
            <a:r>
              <a:rPr sz="1800" spc="-50" dirty="0">
                <a:latin typeface="Arial"/>
                <a:cs typeface="Arial"/>
              </a:rPr>
              <a:t> </a:t>
            </a:r>
            <a:r>
              <a:rPr sz="1800" dirty="0">
                <a:latin typeface="Arial"/>
                <a:cs typeface="Arial"/>
              </a:rPr>
              <a:t>(ex.</a:t>
            </a:r>
            <a:r>
              <a:rPr sz="1800" spc="-65" dirty="0">
                <a:latin typeface="Arial"/>
                <a:cs typeface="Arial"/>
              </a:rPr>
              <a:t> </a:t>
            </a:r>
            <a:r>
              <a:rPr sz="1800" spc="-10" dirty="0">
                <a:latin typeface="Arial"/>
                <a:cs typeface="Arial"/>
              </a:rPr>
              <a:t>Payments,</a:t>
            </a:r>
            <a:r>
              <a:rPr sz="1800" spc="-30" dirty="0">
                <a:latin typeface="Arial"/>
                <a:cs typeface="Arial"/>
              </a:rPr>
              <a:t> </a:t>
            </a:r>
            <a:r>
              <a:rPr sz="1800" spc="-20" dirty="0">
                <a:latin typeface="Arial"/>
                <a:cs typeface="Arial"/>
              </a:rPr>
              <a:t>CFO</a:t>
            </a:r>
            <a:r>
              <a:rPr sz="1800" spc="-114" dirty="0">
                <a:latin typeface="Arial"/>
                <a:cs typeface="Arial"/>
              </a:rPr>
              <a:t> </a:t>
            </a:r>
            <a:r>
              <a:rPr sz="1800" dirty="0">
                <a:latin typeface="Arial"/>
                <a:cs typeface="Arial"/>
              </a:rPr>
              <a:t>Apps,</a:t>
            </a:r>
            <a:r>
              <a:rPr sz="1800" spc="-60" dirty="0">
                <a:latin typeface="Arial"/>
                <a:cs typeface="Arial"/>
              </a:rPr>
              <a:t> </a:t>
            </a:r>
            <a:r>
              <a:rPr sz="1800" dirty="0">
                <a:latin typeface="Arial"/>
                <a:cs typeface="Arial"/>
              </a:rPr>
              <a:t>Med</a:t>
            </a:r>
            <a:r>
              <a:rPr sz="1800" spc="-70" dirty="0">
                <a:latin typeface="Arial"/>
                <a:cs typeface="Arial"/>
              </a:rPr>
              <a:t> </a:t>
            </a:r>
            <a:r>
              <a:rPr sz="1800" spc="-10" dirty="0">
                <a:latin typeface="Arial"/>
                <a:cs typeface="Arial"/>
              </a:rPr>
              <a:t>Waste)</a:t>
            </a:r>
            <a:endParaRPr lang="en-US" sz="1800" spc="-10" dirty="0">
              <a:latin typeface="Arial"/>
              <a:cs typeface="Arial"/>
            </a:endParaRPr>
          </a:p>
          <a:p>
            <a:pPr marL="104140" lvl="1">
              <a:tabLst>
                <a:tab pos="445770" algn="l"/>
              </a:tabLst>
            </a:pPr>
            <a:r>
              <a:rPr lang="zh-TW" altLang="en-US" dirty="0"/>
              <a:t>     提供線上服務入口（如：繳費、家庭食品申請、醫療廢棄物）</a:t>
            </a:r>
            <a:endParaRPr sz="1800" dirty="0">
              <a:latin typeface="Arial"/>
              <a:cs typeface="Arial"/>
            </a:endParaRPr>
          </a:p>
          <a:p>
            <a:pPr marL="445770" lvl="1" indent="-341630">
              <a:buFont typeface="Courier New"/>
              <a:buChar char="o"/>
              <a:tabLst>
                <a:tab pos="445770" algn="l"/>
              </a:tabLst>
            </a:pPr>
            <a:r>
              <a:rPr sz="1800" dirty="0">
                <a:latin typeface="Arial"/>
                <a:cs typeface="Arial"/>
              </a:rPr>
              <a:t>Home</a:t>
            </a:r>
            <a:r>
              <a:rPr sz="1800" spc="-55" dirty="0">
                <a:latin typeface="Arial"/>
                <a:cs typeface="Arial"/>
              </a:rPr>
              <a:t> </a:t>
            </a:r>
            <a:r>
              <a:rPr sz="1800" dirty="0">
                <a:latin typeface="Arial"/>
                <a:cs typeface="Arial"/>
              </a:rPr>
              <a:t>to</a:t>
            </a:r>
            <a:r>
              <a:rPr sz="1800" spc="-55" dirty="0">
                <a:latin typeface="Arial"/>
                <a:cs typeface="Arial"/>
              </a:rPr>
              <a:t> </a:t>
            </a:r>
            <a:r>
              <a:rPr sz="1800" dirty="0">
                <a:latin typeface="Arial"/>
                <a:cs typeface="Arial"/>
              </a:rPr>
              <a:t>field</a:t>
            </a:r>
            <a:r>
              <a:rPr sz="1800" spc="-35" dirty="0">
                <a:latin typeface="Arial"/>
                <a:cs typeface="Arial"/>
              </a:rPr>
              <a:t> </a:t>
            </a:r>
            <a:r>
              <a:rPr sz="1800" dirty="0">
                <a:latin typeface="Arial"/>
                <a:cs typeface="Arial"/>
              </a:rPr>
              <a:t>inspection</a:t>
            </a:r>
            <a:r>
              <a:rPr sz="1800" spc="-50" dirty="0">
                <a:latin typeface="Arial"/>
                <a:cs typeface="Arial"/>
              </a:rPr>
              <a:t> </a:t>
            </a:r>
            <a:r>
              <a:rPr sz="1800" dirty="0">
                <a:latin typeface="Arial"/>
                <a:cs typeface="Arial"/>
              </a:rPr>
              <a:t>–</a:t>
            </a:r>
            <a:r>
              <a:rPr sz="1800" spc="-60" dirty="0">
                <a:latin typeface="Arial"/>
                <a:cs typeface="Arial"/>
              </a:rPr>
              <a:t> </a:t>
            </a:r>
            <a:r>
              <a:rPr sz="1800" dirty="0">
                <a:latin typeface="Arial"/>
                <a:cs typeface="Arial"/>
              </a:rPr>
              <a:t>reduced</a:t>
            </a:r>
            <a:r>
              <a:rPr sz="1800" spc="-75" dirty="0">
                <a:latin typeface="Arial"/>
                <a:cs typeface="Arial"/>
              </a:rPr>
              <a:t> </a:t>
            </a:r>
            <a:r>
              <a:rPr sz="1800" dirty="0">
                <a:latin typeface="Arial"/>
                <a:cs typeface="Arial"/>
              </a:rPr>
              <a:t>office</a:t>
            </a:r>
            <a:r>
              <a:rPr sz="1800" spc="-50" dirty="0">
                <a:latin typeface="Arial"/>
                <a:cs typeface="Arial"/>
              </a:rPr>
              <a:t> </a:t>
            </a:r>
            <a:r>
              <a:rPr sz="1800" spc="-20" dirty="0">
                <a:latin typeface="Arial"/>
                <a:cs typeface="Arial"/>
              </a:rPr>
              <a:t>time</a:t>
            </a:r>
            <a:endParaRPr lang="en-US" sz="1800" spc="-20" dirty="0">
              <a:latin typeface="Arial"/>
              <a:cs typeface="Arial"/>
            </a:endParaRPr>
          </a:p>
          <a:p>
            <a:pPr marL="104140" lvl="1">
              <a:tabLst>
                <a:tab pos="445770" algn="l"/>
              </a:tabLst>
            </a:pPr>
            <a:r>
              <a:rPr lang="zh-TW" altLang="en-US" dirty="0"/>
              <a:t>     直接外勤檢查作業，減少辦公室作業時間</a:t>
            </a:r>
            <a:endParaRPr lang="zh-TW" altLang="en-US" sz="1800" dirty="0">
              <a:latin typeface="Arial"/>
              <a:cs typeface="Arial"/>
            </a:endParaRPr>
          </a:p>
          <a:p>
            <a:pPr marL="445770" lvl="1" indent="-341630">
              <a:lnSpc>
                <a:spcPct val="100000"/>
              </a:lnSpc>
              <a:buFont typeface="Courier New"/>
              <a:buChar char="o"/>
              <a:tabLst>
                <a:tab pos="445770" algn="l"/>
              </a:tabLst>
            </a:pPr>
            <a:endParaRPr sz="1800" dirty="0">
              <a:latin typeface="Arial"/>
              <a:cs typeface="Arial"/>
            </a:endParaRPr>
          </a:p>
        </p:txBody>
      </p:sp>
      <p:sp>
        <p:nvSpPr>
          <p:cNvPr id="8" name="object 8" descr="$PPTXTitle">
            <a:extLst>
              <a:ext uri="{FF2B5EF4-FFF2-40B4-BE49-F238E27FC236}">
                <a16:creationId xmlns:a16="http://schemas.microsoft.com/office/drawing/2014/main" id="{1741B586-0883-8EE9-9E56-916AF3A158E6}"/>
              </a:ext>
            </a:extLst>
          </p:cNvPr>
          <p:cNvSpPr txBox="1">
            <a:spLocks noGrp="1"/>
          </p:cNvSpPr>
          <p:nvPr>
            <p:ph type="title"/>
          </p:nvPr>
        </p:nvSpPr>
        <p:spPr>
          <a:xfrm>
            <a:off x="1640078" y="1190625"/>
            <a:ext cx="5903722" cy="720710"/>
          </a:xfrm>
          <a:prstGeom prst="rect">
            <a:avLst/>
          </a:prstGeom>
        </p:spPr>
        <p:txBody>
          <a:bodyPr vert="horz" wrap="square" lIns="0" tIns="12700" rIns="0" bIns="0" rtlCol="0">
            <a:spAutoFit/>
          </a:bodyPr>
          <a:lstStyle/>
          <a:p>
            <a:pPr marL="12700" algn="ctr">
              <a:lnSpc>
                <a:spcPct val="100000"/>
              </a:lnSpc>
              <a:spcBef>
                <a:spcPts val="100"/>
              </a:spcBef>
            </a:pPr>
            <a:r>
              <a:rPr dirty="0"/>
              <a:t>Program</a:t>
            </a:r>
            <a:r>
              <a:rPr spc="-65" dirty="0"/>
              <a:t> </a:t>
            </a:r>
            <a:r>
              <a:rPr spc="-10" dirty="0"/>
              <a:t>Enhancements</a:t>
            </a:r>
            <a:r>
              <a:rPr lang="en-US" spc="-10" dirty="0"/>
              <a:t> (continued)</a:t>
            </a:r>
            <a:br>
              <a:rPr lang="en-US" spc="-10" dirty="0"/>
            </a:br>
            <a:r>
              <a:rPr lang="en-US" sz="2200" b="0" u="none" spc="-10" dirty="0" err="1"/>
              <a:t>項目強化措施</a:t>
            </a:r>
            <a:r>
              <a:rPr lang="zh-TW" altLang="en-US" sz="2200" b="0" u="none" spc="-10" dirty="0"/>
              <a:t> </a:t>
            </a:r>
            <a:r>
              <a:rPr lang="en-US" altLang="zh-TW" sz="2200" b="0" u="none" spc="-10" dirty="0"/>
              <a:t>(</a:t>
            </a:r>
            <a:r>
              <a:rPr lang="zh-TW" altLang="en-US" sz="2200" b="0" u="none" spc="-10"/>
              <a:t>續</a:t>
            </a:r>
            <a:r>
              <a:rPr lang="en-US" altLang="zh-TW" sz="2200" b="0" u="none" spc="-10"/>
              <a:t>)</a:t>
            </a:r>
            <a:endParaRPr sz="2200" b="0" spc="-10" dirty="0"/>
          </a:p>
        </p:txBody>
      </p:sp>
    </p:spTree>
    <p:extLst>
      <p:ext uri="{BB962C8B-B14F-4D97-AF65-F5344CB8AC3E}">
        <p14:creationId xmlns:p14="http://schemas.microsoft.com/office/powerpoint/2010/main" val="339096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2256258"/>
            <a:ext cx="5407660" cy="3534942"/>
          </a:xfrm>
          <a:prstGeom prst="rect">
            <a:avLst/>
          </a:prstGeom>
        </p:spPr>
        <p:txBody>
          <a:bodyPr vert="horz" wrap="square" lIns="0" tIns="13335" rIns="0" bIns="0" rtlCol="0">
            <a:spAutoFit/>
          </a:bodyPr>
          <a:lstStyle/>
          <a:p>
            <a:pPr marL="298450" indent="-285750">
              <a:lnSpc>
                <a:spcPct val="100000"/>
              </a:lnSpc>
              <a:spcBef>
                <a:spcPts val="105"/>
              </a:spcBef>
              <a:buFont typeface="Courier New"/>
              <a:buChar char="o"/>
              <a:tabLst>
                <a:tab pos="298450" algn="l"/>
              </a:tabLst>
            </a:pPr>
            <a:r>
              <a:rPr sz="1900" dirty="0">
                <a:latin typeface="Arial"/>
                <a:cs typeface="Arial"/>
              </a:rPr>
              <a:t>Allows</a:t>
            </a:r>
            <a:r>
              <a:rPr sz="1900" spc="-30" dirty="0">
                <a:latin typeface="Arial"/>
                <a:cs typeface="Arial"/>
              </a:rPr>
              <a:t> </a:t>
            </a:r>
            <a:r>
              <a:rPr sz="1900" dirty="0">
                <a:latin typeface="Arial"/>
                <a:cs typeface="Arial"/>
              </a:rPr>
              <a:t>better</a:t>
            </a:r>
            <a:r>
              <a:rPr sz="1900" spc="-60" dirty="0">
                <a:latin typeface="Arial"/>
                <a:cs typeface="Arial"/>
              </a:rPr>
              <a:t> </a:t>
            </a:r>
            <a:r>
              <a:rPr sz="1900" dirty="0">
                <a:latin typeface="Arial"/>
                <a:cs typeface="Arial"/>
              </a:rPr>
              <a:t>resource</a:t>
            </a:r>
            <a:r>
              <a:rPr sz="1900" spc="-70" dirty="0">
                <a:latin typeface="Arial"/>
                <a:cs typeface="Arial"/>
              </a:rPr>
              <a:t> </a:t>
            </a:r>
            <a:r>
              <a:rPr sz="1900" spc="-10" dirty="0">
                <a:latin typeface="Arial"/>
                <a:cs typeface="Arial"/>
              </a:rPr>
              <a:t>deployment</a:t>
            </a:r>
            <a:endParaRPr lang="en-US" sz="1900" spc="-10" dirty="0">
              <a:latin typeface="Arial"/>
              <a:cs typeface="Arial"/>
            </a:endParaRPr>
          </a:p>
          <a:p>
            <a:pPr marL="12700">
              <a:lnSpc>
                <a:spcPct val="100000"/>
              </a:lnSpc>
              <a:spcBef>
                <a:spcPts val="105"/>
              </a:spcBef>
              <a:tabLst>
                <a:tab pos="298450" algn="l"/>
              </a:tabLst>
            </a:pPr>
            <a:r>
              <a:rPr lang="zh-TW" altLang="en-US" sz="1900" dirty="0"/>
              <a:t>    有助於更有效的資源部署</a:t>
            </a:r>
            <a:endParaRPr sz="1900" dirty="0">
              <a:latin typeface="Arial"/>
              <a:cs typeface="Arial"/>
            </a:endParaRPr>
          </a:p>
          <a:p>
            <a:pPr marL="298450" indent="-285750">
              <a:lnSpc>
                <a:spcPct val="100000"/>
              </a:lnSpc>
              <a:buFont typeface="Courier New"/>
              <a:buChar char="o"/>
              <a:tabLst>
                <a:tab pos="298450" algn="l"/>
              </a:tabLst>
            </a:pPr>
            <a:r>
              <a:rPr sz="1900" dirty="0">
                <a:latin typeface="Arial"/>
                <a:cs typeface="Arial"/>
              </a:rPr>
              <a:t>Allows</a:t>
            </a:r>
            <a:r>
              <a:rPr sz="1900" spc="-30" dirty="0">
                <a:latin typeface="Arial"/>
                <a:cs typeface="Arial"/>
              </a:rPr>
              <a:t> </a:t>
            </a:r>
            <a:r>
              <a:rPr sz="1900" dirty="0">
                <a:latin typeface="Arial"/>
                <a:cs typeface="Arial"/>
              </a:rPr>
              <a:t>for</a:t>
            </a:r>
            <a:r>
              <a:rPr sz="1900" spc="-40" dirty="0">
                <a:latin typeface="Arial"/>
                <a:cs typeface="Arial"/>
              </a:rPr>
              <a:t> </a:t>
            </a:r>
            <a:r>
              <a:rPr sz="1900" dirty="0">
                <a:latin typeface="Arial"/>
                <a:cs typeface="Arial"/>
              </a:rPr>
              <a:t>better</a:t>
            </a:r>
            <a:r>
              <a:rPr sz="1900" spc="-50" dirty="0">
                <a:latin typeface="Arial"/>
                <a:cs typeface="Arial"/>
              </a:rPr>
              <a:t> </a:t>
            </a:r>
            <a:r>
              <a:rPr sz="1900" dirty="0">
                <a:latin typeface="Arial"/>
                <a:cs typeface="Arial"/>
              </a:rPr>
              <a:t>response</a:t>
            </a:r>
            <a:r>
              <a:rPr sz="1900" spc="-70" dirty="0">
                <a:latin typeface="Arial"/>
                <a:cs typeface="Arial"/>
              </a:rPr>
              <a:t> </a:t>
            </a:r>
            <a:r>
              <a:rPr sz="1900" spc="-20" dirty="0">
                <a:latin typeface="Arial"/>
                <a:cs typeface="Arial"/>
              </a:rPr>
              <a:t>time</a:t>
            </a:r>
            <a:endParaRPr lang="en-US" sz="1900" spc="-20" dirty="0">
              <a:latin typeface="Arial"/>
              <a:cs typeface="Arial"/>
            </a:endParaRPr>
          </a:p>
          <a:p>
            <a:pPr marL="12700">
              <a:lnSpc>
                <a:spcPct val="100000"/>
              </a:lnSpc>
              <a:tabLst>
                <a:tab pos="298450" algn="l"/>
              </a:tabLst>
            </a:pPr>
            <a:r>
              <a:rPr lang="zh-TW" altLang="en-US" sz="1900" dirty="0"/>
              <a:t>    提升回應時效</a:t>
            </a:r>
            <a:endParaRPr sz="1900" dirty="0">
              <a:latin typeface="Arial"/>
              <a:cs typeface="Arial"/>
            </a:endParaRPr>
          </a:p>
          <a:p>
            <a:pPr marL="298450" indent="-285750">
              <a:lnSpc>
                <a:spcPct val="100000"/>
              </a:lnSpc>
              <a:buFont typeface="Courier New"/>
              <a:buChar char="o"/>
              <a:tabLst>
                <a:tab pos="298450" algn="l"/>
              </a:tabLst>
            </a:pPr>
            <a:r>
              <a:rPr sz="1900" dirty="0">
                <a:latin typeface="Arial"/>
                <a:cs typeface="Arial"/>
              </a:rPr>
              <a:t>Allows</a:t>
            </a:r>
            <a:r>
              <a:rPr sz="1900" spc="-30" dirty="0">
                <a:latin typeface="Arial"/>
                <a:cs typeface="Arial"/>
              </a:rPr>
              <a:t> </a:t>
            </a:r>
            <a:r>
              <a:rPr sz="1900" dirty="0">
                <a:latin typeface="Arial"/>
                <a:cs typeface="Arial"/>
              </a:rPr>
              <a:t>for</a:t>
            </a:r>
            <a:r>
              <a:rPr sz="1900" spc="-45" dirty="0">
                <a:latin typeface="Arial"/>
                <a:cs typeface="Arial"/>
              </a:rPr>
              <a:t> </a:t>
            </a:r>
            <a:r>
              <a:rPr sz="1900" dirty="0">
                <a:latin typeface="Arial"/>
                <a:cs typeface="Arial"/>
              </a:rPr>
              <a:t>better</a:t>
            </a:r>
            <a:r>
              <a:rPr sz="1900" spc="-50" dirty="0">
                <a:latin typeface="Arial"/>
                <a:cs typeface="Arial"/>
              </a:rPr>
              <a:t> </a:t>
            </a:r>
            <a:r>
              <a:rPr sz="1900" spc="-10" dirty="0">
                <a:latin typeface="Arial"/>
                <a:cs typeface="Arial"/>
              </a:rPr>
              <a:t>coverage</a:t>
            </a:r>
            <a:endParaRPr lang="en-US" sz="1900" spc="-10" dirty="0">
              <a:latin typeface="Arial"/>
              <a:cs typeface="Arial"/>
            </a:endParaRPr>
          </a:p>
          <a:p>
            <a:pPr marL="12700">
              <a:lnSpc>
                <a:spcPct val="100000"/>
              </a:lnSpc>
              <a:tabLst>
                <a:tab pos="298450" algn="l"/>
              </a:tabLst>
            </a:pPr>
            <a:r>
              <a:rPr lang="zh-TW" altLang="en-US" sz="1900" dirty="0"/>
              <a:t>    擴大服務涵蓋範圍</a:t>
            </a:r>
            <a:endParaRPr sz="1900" dirty="0">
              <a:latin typeface="Arial"/>
              <a:cs typeface="Arial"/>
            </a:endParaRPr>
          </a:p>
          <a:p>
            <a:pPr marL="298450" indent="-285750">
              <a:lnSpc>
                <a:spcPct val="100000"/>
              </a:lnSpc>
              <a:buFont typeface="Courier New"/>
              <a:buChar char="o"/>
              <a:tabLst>
                <a:tab pos="298450" algn="l"/>
              </a:tabLst>
            </a:pPr>
            <a:r>
              <a:rPr sz="1900" dirty="0">
                <a:latin typeface="Arial"/>
                <a:cs typeface="Arial"/>
              </a:rPr>
              <a:t>Reduces</a:t>
            </a:r>
            <a:r>
              <a:rPr sz="1900" spc="-50" dirty="0">
                <a:latin typeface="Arial"/>
                <a:cs typeface="Arial"/>
              </a:rPr>
              <a:t> </a:t>
            </a:r>
            <a:r>
              <a:rPr sz="1900" dirty="0">
                <a:latin typeface="Arial"/>
                <a:cs typeface="Arial"/>
              </a:rPr>
              <a:t>mileage</a:t>
            </a:r>
            <a:r>
              <a:rPr sz="1900" spc="-30" dirty="0">
                <a:latin typeface="Arial"/>
                <a:cs typeface="Arial"/>
              </a:rPr>
              <a:t> </a:t>
            </a:r>
            <a:r>
              <a:rPr sz="1900" spc="-10" dirty="0">
                <a:latin typeface="Arial"/>
                <a:cs typeface="Arial"/>
              </a:rPr>
              <a:t>claim</a:t>
            </a:r>
            <a:endParaRPr lang="en-US" sz="1900" spc="-10" dirty="0">
              <a:latin typeface="Arial"/>
              <a:cs typeface="Arial"/>
            </a:endParaRPr>
          </a:p>
          <a:p>
            <a:pPr marL="12700">
              <a:lnSpc>
                <a:spcPct val="100000"/>
              </a:lnSpc>
              <a:tabLst>
                <a:tab pos="298450" algn="l"/>
              </a:tabLst>
            </a:pPr>
            <a:r>
              <a:rPr lang="zh-TW" altLang="en-US" sz="1900" dirty="0"/>
              <a:t>    減少里程費用申報</a:t>
            </a:r>
            <a:endParaRPr sz="1900" dirty="0">
              <a:latin typeface="Arial"/>
              <a:cs typeface="Arial"/>
            </a:endParaRPr>
          </a:p>
          <a:p>
            <a:pPr marL="298450" indent="-285750">
              <a:lnSpc>
                <a:spcPct val="100000"/>
              </a:lnSpc>
              <a:buFont typeface="Courier New"/>
              <a:buChar char="o"/>
              <a:tabLst>
                <a:tab pos="298450" algn="l"/>
              </a:tabLst>
            </a:pPr>
            <a:r>
              <a:rPr sz="1900" dirty="0">
                <a:latin typeface="Arial"/>
                <a:cs typeface="Arial"/>
              </a:rPr>
              <a:t>Reduces</a:t>
            </a:r>
            <a:r>
              <a:rPr sz="1900" spc="-60" dirty="0">
                <a:latin typeface="Arial"/>
                <a:cs typeface="Arial"/>
              </a:rPr>
              <a:t> </a:t>
            </a:r>
            <a:r>
              <a:rPr sz="1900" dirty="0">
                <a:latin typeface="Arial"/>
                <a:cs typeface="Arial"/>
              </a:rPr>
              <a:t>Public</a:t>
            </a:r>
            <a:r>
              <a:rPr sz="1900" spc="-30" dirty="0">
                <a:latin typeface="Arial"/>
                <a:cs typeface="Arial"/>
              </a:rPr>
              <a:t> </a:t>
            </a:r>
            <a:r>
              <a:rPr sz="1900" dirty="0">
                <a:latin typeface="Arial"/>
                <a:cs typeface="Arial"/>
              </a:rPr>
              <a:t>Resource</a:t>
            </a:r>
            <a:r>
              <a:rPr sz="1900" spc="-60" dirty="0">
                <a:latin typeface="Arial"/>
                <a:cs typeface="Arial"/>
              </a:rPr>
              <a:t> </a:t>
            </a:r>
            <a:r>
              <a:rPr sz="1900" spc="-10" dirty="0">
                <a:latin typeface="Arial"/>
                <a:cs typeface="Arial"/>
              </a:rPr>
              <a:t>Request</a:t>
            </a:r>
            <a:endParaRPr lang="en-US" sz="1900" spc="-10" dirty="0">
              <a:latin typeface="Arial"/>
              <a:cs typeface="Arial"/>
            </a:endParaRPr>
          </a:p>
          <a:p>
            <a:pPr marL="12700">
              <a:lnSpc>
                <a:spcPct val="100000"/>
              </a:lnSpc>
              <a:tabLst>
                <a:tab pos="298450" algn="l"/>
              </a:tabLst>
            </a:pPr>
            <a:r>
              <a:rPr lang="zh-TW" altLang="en-US" sz="1900" dirty="0"/>
              <a:t>    降低公共資源申請需求</a:t>
            </a:r>
            <a:endParaRPr sz="1900" dirty="0">
              <a:latin typeface="Arial"/>
              <a:cs typeface="Arial"/>
            </a:endParaRPr>
          </a:p>
          <a:p>
            <a:pPr marL="297815" marR="41275" indent="-285750">
              <a:lnSpc>
                <a:spcPct val="100000"/>
              </a:lnSpc>
              <a:buFont typeface="Courier New"/>
              <a:buChar char="o"/>
              <a:tabLst>
                <a:tab pos="299085" algn="l"/>
              </a:tabLst>
            </a:pPr>
            <a:r>
              <a:rPr sz="1900" dirty="0">
                <a:latin typeface="Arial"/>
                <a:cs typeface="Arial"/>
              </a:rPr>
              <a:t>Inspection</a:t>
            </a:r>
            <a:r>
              <a:rPr sz="1900" spc="-50" dirty="0">
                <a:latin typeface="Arial"/>
                <a:cs typeface="Arial"/>
              </a:rPr>
              <a:t> </a:t>
            </a:r>
            <a:r>
              <a:rPr sz="1900" dirty="0">
                <a:latin typeface="Arial"/>
                <a:cs typeface="Arial"/>
              </a:rPr>
              <a:t>results</a:t>
            </a:r>
            <a:r>
              <a:rPr sz="1900" spc="-40" dirty="0">
                <a:latin typeface="Arial"/>
                <a:cs typeface="Arial"/>
              </a:rPr>
              <a:t> </a:t>
            </a:r>
            <a:r>
              <a:rPr sz="1900" dirty="0">
                <a:latin typeface="Arial"/>
                <a:cs typeface="Arial"/>
              </a:rPr>
              <a:t>is</a:t>
            </a:r>
            <a:r>
              <a:rPr sz="1900" spc="-25" dirty="0">
                <a:latin typeface="Arial"/>
                <a:cs typeface="Arial"/>
              </a:rPr>
              <a:t> </a:t>
            </a:r>
            <a:r>
              <a:rPr sz="1900" dirty="0">
                <a:latin typeface="Arial"/>
                <a:cs typeface="Arial"/>
              </a:rPr>
              <a:t>a</a:t>
            </a:r>
            <a:r>
              <a:rPr sz="1900" spc="-10" dirty="0">
                <a:latin typeface="Arial"/>
                <a:cs typeface="Arial"/>
              </a:rPr>
              <a:t> </a:t>
            </a:r>
            <a:r>
              <a:rPr sz="1900" dirty="0">
                <a:latin typeface="Arial"/>
                <a:cs typeface="Arial"/>
              </a:rPr>
              <a:t>scan</a:t>
            </a:r>
            <a:r>
              <a:rPr sz="1900" spc="-35" dirty="0">
                <a:latin typeface="Arial"/>
                <a:cs typeface="Arial"/>
              </a:rPr>
              <a:t> </a:t>
            </a:r>
            <a:r>
              <a:rPr sz="1900" dirty="0">
                <a:latin typeface="Arial"/>
                <a:cs typeface="Arial"/>
              </a:rPr>
              <a:t>or</a:t>
            </a:r>
            <a:r>
              <a:rPr sz="1900" spc="-25" dirty="0">
                <a:latin typeface="Arial"/>
                <a:cs typeface="Arial"/>
              </a:rPr>
              <a:t> </a:t>
            </a:r>
            <a:r>
              <a:rPr sz="1900" spc="-10" dirty="0">
                <a:latin typeface="Arial"/>
                <a:cs typeface="Arial"/>
              </a:rPr>
              <a:t>click </a:t>
            </a:r>
            <a:r>
              <a:rPr sz="1900" spc="-20" dirty="0">
                <a:latin typeface="Arial"/>
                <a:cs typeface="Arial"/>
              </a:rPr>
              <a:t>away</a:t>
            </a:r>
            <a:endParaRPr lang="en-US" sz="1900" spc="-20" dirty="0">
              <a:latin typeface="Arial"/>
              <a:cs typeface="Arial"/>
            </a:endParaRPr>
          </a:p>
          <a:p>
            <a:pPr marL="12065" marR="41275">
              <a:lnSpc>
                <a:spcPct val="100000"/>
              </a:lnSpc>
              <a:tabLst>
                <a:tab pos="299085" algn="l"/>
              </a:tabLst>
            </a:pPr>
            <a:r>
              <a:rPr lang="zh-TW" altLang="en-US" sz="1900" dirty="0"/>
              <a:t>    檢查結果可透過掃描或點擊即時取得</a:t>
            </a:r>
            <a:endParaRPr sz="1900" dirty="0">
              <a:latin typeface="Arial"/>
              <a:cs typeface="Arial"/>
            </a:endParaRPr>
          </a:p>
        </p:txBody>
      </p:sp>
      <p:grpSp>
        <p:nvGrpSpPr>
          <p:cNvPr id="3" name="object 3" descr="Map"/>
          <p:cNvGrpSpPr/>
          <p:nvPr/>
        </p:nvGrpSpPr>
        <p:grpSpPr>
          <a:xfrm>
            <a:off x="6361793" y="995044"/>
            <a:ext cx="2770142" cy="3590925"/>
            <a:chOff x="5172138" y="1438275"/>
            <a:chExt cx="3600450" cy="4667250"/>
          </a:xfrm>
        </p:grpSpPr>
        <p:pic>
          <p:nvPicPr>
            <p:cNvPr id="4" name="object 4" descr="Map"/>
            <p:cNvPicPr/>
            <p:nvPr/>
          </p:nvPicPr>
          <p:blipFill>
            <a:blip r:embed="rId2" cstate="print"/>
            <a:stretch>
              <a:fillRect/>
            </a:stretch>
          </p:blipFill>
          <p:spPr>
            <a:xfrm>
              <a:off x="5181600" y="1447800"/>
              <a:ext cx="3581400" cy="4648200"/>
            </a:xfrm>
            <a:prstGeom prst="rect">
              <a:avLst/>
            </a:prstGeom>
          </p:spPr>
        </p:pic>
        <p:sp>
          <p:nvSpPr>
            <p:cNvPr id="5" name="object 5"/>
            <p:cNvSpPr/>
            <p:nvPr/>
          </p:nvSpPr>
          <p:spPr>
            <a:xfrm>
              <a:off x="5176901" y="1443037"/>
              <a:ext cx="3590925" cy="4657725"/>
            </a:xfrm>
            <a:custGeom>
              <a:avLst/>
              <a:gdLst/>
              <a:ahLst/>
              <a:cxnLst/>
              <a:rect l="l" t="t" r="r" b="b"/>
              <a:pathLst>
                <a:path w="3590925" h="4657725">
                  <a:moveTo>
                    <a:pt x="0" y="4657725"/>
                  </a:moveTo>
                  <a:lnTo>
                    <a:pt x="3590925" y="4657725"/>
                  </a:lnTo>
                  <a:lnTo>
                    <a:pt x="3590925" y="0"/>
                  </a:lnTo>
                  <a:lnTo>
                    <a:pt x="0" y="0"/>
                  </a:lnTo>
                  <a:lnTo>
                    <a:pt x="0" y="4657725"/>
                  </a:lnTo>
                  <a:close/>
                </a:path>
              </a:pathLst>
            </a:custGeom>
            <a:ln w="9525">
              <a:solidFill>
                <a:srgbClr val="006FC0"/>
              </a:solidFill>
            </a:ln>
          </p:spPr>
          <p:txBody>
            <a:bodyPr wrap="square" lIns="0" tIns="0" rIns="0" bIns="0" rtlCol="0"/>
            <a:lstStyle/>
            <a:p>
              <a:endParaRPr/>
            </a:p>
          </p:txBody>
        </p:sp>
      </p:grpSp>
      <p:sp>
        <p:nvSpPr>
          <p:cNvPr id="6" name="object 6" descr="$PPTXTitle"/>
          <p:cNvSpPr txBox="1">
            <a:spLocks noGrp="1"/>
          </p:cNvSpPr>
          <p:nvPr>
            <p:ph type="title"/>
          </p:nvPr>
        </p:nvSpPr>
        <p:spPr>
          <a:xfrm>
            <a:off x="652679" y="1285113"/>
            <a:ext cx="4757522" cy="613630"/>
          </a:xfrm>
          <a:prstGeom prst="rect">
            <a:avLst/>
          </a:prstGeom>
        </p:spPr>
        <p:txBody>
          <a:bodyPr vert="horz" wrap="square" lIns="0" tIns="13335" rIns="0" bIns="0" rtlCol="0">
            <a:spAutoFit/>
          </a:bodyPr>
          <a:lstStyle/>
          <a:p>
            <a:pPr marL="12700" algn="ctr">
              <a:lnSpc>
                <a:spcPct val="100000"/>
              </a:lnSpc>
              <a:spcBef>
                <a:spcPts val="105"/>
              </a:spcBef>
            </a:pPr>
            <a:r>
              <a:rPr sz="2000" dirty="0"/>
              <a:t>Geographic</a:t>
            </a:r>
            <a:r>
              <a:rPr sz="2000" spc="-80" dirty="0"/>
              <a:t> </a:t>
            </a:r>
            <a:r>
              <a:rPr sz="2000" dirty="0"/>
              <a:t>Information</a:t>
            </a:r>
            <a:r>
              <a:rPr sz="2000" spc="-95" dirty="0"/>
              <a:t> </a:t>
            </a:r>
            <a:r>
              <a:rPr sz="2000" spc="-10" dirty="0"/>
              <a:t>System</a:t>
            </a:r>
            <a:r>
              <a:rPr lang="zh-TW" altLang="en-US" sz="2000" spc="-10" dirty="0"/>
              <a:t> </a:t>
            </a:r>
            <a:r>
              <a:rPr sz="2000" spc="-10" dirty="0"/>
              <a:t>(GIS)</a:t>
            </a:r>
            <a:br>
              <a:rPr lang="en-US" sz="2000" spc="-10" dirty="0"/>
            </a:br>
            <a:r>
              <a:rPr lang="zh-TW" altLang="en-US" sz="1900" u="none" dirty="0"/>
              <a:t>地理資訊系統（</a:t>
            </a:r>
            <a:r>
              <a:rPr lang="en-US" sz="1900" u="none" dirty="0"/>
              <a:t>GIS）</a:t>
            </a:r>
            <a:endParaRPr sz="1900" u="none" dirty="0"/>
          </a:p>
        </p:txBody>
      </p:sp>
      <p:grpSp>
        <p:nvGrpSpPr>
          <p:cNvPr id="7" name="object 7"/>
          <p:cNvGrpSpPr/>
          <p:nvPr/>
        </p:nvGrpSpPr>
        <p:grpSpPr>
          <a:xfrm>
            <a:off x="-4572" y="-4572"/>
            <a:ext cx="9140825" cy="1003935"/>
            <a:chOff x="-4572" y="-4572"/>
            <a:chExt cx="9140825" cy="1003935"/>
          </a:xfrm>
        </p:grpSpPr>
        <p:sp>
          <p:nvSpPr>
            <p:cNvPr id="8" name="object 8"/>
            <p:cNvSpPr/>
            <p:nvPr/>
          </p:nvSpPr>
          <p:spPr>
            <a:xfrm>
              <a:off x="0" y="0"/>
              <a:ext cx="9131935" cy="995044"/>
            </a:xfrm>
            <a:custGeom>
              <a:avLst/>
              <a:gdLst/>
              <a:ahLst/>
              <a:cxnLst/>
              <a:rect l="l" t="t" r="r" b="b"/>
              <a:pathLst>
                <a:path w="9131935" h="995044">
                  <a:moveTo>
                    <a:pt x="0" y="994537"/>
                  </a:moveTo>
                  <a:lnTo>
                    <a:pt x="9131616" y="994537"/>
                  </a:lnTo>
                  <a:lnTo>
                    <a:pt x="9131616" y="0"/>
                  </a:lnTo>
                  <a:lnTo>
                    <a:pt x="0" y="0"/>
                  </a:lnTo>
                  <a:lnTo>
                    <a:pt x="0" y="994537"/>
                  </a:lnTo>
                  <a:close/>
                </a:path>
              </a:pathLst>
            </a:custGeom>
            <a:solidFill>
              <a:srgbClr val="006FC0"/>
            </a:solidFill>
          </p:spPr>
          <p:txBody>
            <a:bodyPr wrap="square" lIns="0" tIns="0" rIns="0" bIns="0" rtlCol="0"/>
            <a:lstStyle/>
            <a:p>
              <a:endParaRPr/>
            </a:p>
          </p:txBody>
        </p:sp>
        <p:sp>
          <p:nvSpPr>
            <p:cNvPr id="9" name="object 9"/>
            <p:cNvSpPr/>
            <p:nvPr/>
          </p:nvSpPr>
          <p:spPr>
            <a:xfrm>
              <a:off x="0" y="0"/>
              <a:ext cx="9131935" cy="995044"/>
            </a:xfrm>
            <a:custGeom>
              <a:avLst/>
              <a:gdLst/>
              <a:ahLst/>
              <a:cxnLst/>
              <a:rect l="l" t="t" r="r" b="b"/>
              <a:pathLst>
                <a:path w="9131935" h="995044">
                  <a:moveTo>
                    <a:pt x="0" y="994537"/>
                  </a:moveTo>
                  <a:lnTo>
                    <a:pt x="9131616" y="994537"/>
                  </a:lnTo>
                  <a:lnTo>
                    <a:pt x="9131616" y="0"/>
                  </a:lnTo>
                </a:path>
              </a:pathLst>
            </a:custGeom>
            <a:ln w="9144">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312229" y="182245"/>
              <a:ext cx="2438400" cy="510539"/>
            </a:xfrm>
            <a:prstGeom prst="rect">
              <a:avLst/>
            </a:prstGeom>
          </p:spPr>
        </p:pic>
      </p:grpSp>
      <p:sp>
        <p:nvSpPr>
          <p:cNvPr id="11" name="object 11"/>
          <p:cNvSpPr txBox="1"/>
          <p:nvPr/>
        </p:nvSpPr>
        <p:spPr>
          <a:xfrm>
            <a:off x="309168" y="648462"/>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45"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38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12" name="object 12"/>
          <p:cNvPicPr/>
          <p:nvPr/>
        </p:nvPicPr>
        <p:blipFill>
          <a:blip r:embed="rId4" cstate="print"/>
          <a:stretch>
            <a:fillRect/>
          </a:stretch>
        </p:blipFill>
        <p:spPr>
          <a:xfrm>
            <a:off x="6934200" y="4698560"/>
            <a:ext cx="1748654" cy="1748654"/>
          </a:xfrm>
          <a:prstGeom prst="rect">
            <a:avLst/>
          </a:prstGeom>
        </p:spPr>
      </p:pic>
      <p:sp>
        <p:nvSpPr>
          <p:cNvPr id="13" name="object 13"/>
          <p:cNvSpPr txBox="1"/>
          <p:nvPr/>
        </p:nvSpPr>
        <p:spPr>
          <a:xfrm>
            <a:off x="402742" y="6228079"/>
            <a:ext cx="4234815" cy="269240"/>
          </a:xfrm>
          <a:prstGeom prst="rect">
            <a:avLst/>
          </a:prstGeom>
        </p:spPr>
        <p:txBody>
          <a:bodyPr vert="horz" wrap="square" lIns="0" tIns="12065" rIns="0" bIns="0" rtlCol="0">
            <a:spAutoFit/>
          </a:bodyPr>
          <a:lstStyle/>
          <a:p>
            <a:pPr marL="12700">
              <a:lnSpc>
                <a:spcPct val="100000"/>
              </a:lnSpc>
              <a:spcBef>
                <a:spcPts val="95"/>
              </a:spcBef>
            </a:pPr>
            <a:r>
              <a:rPr sz="1600" spc="-20" dirty="0">
                <a:latin typeface="Corbel"/>
                <a:cs typeface="Corbel"/>
                <a:hlinkClick r:id="rId5"/>
              </a:rPr>
              <a:t>https://data.saccounty.gov/maps/food-</a:t>
            </a:r>
            <a:r>
              <a:rPr sz="1600" spc="-10" dirty="0">
                <a:latin typeface="Corbel"/>
                <a:cs typeface="Corbel"/>
                <a:hlinkClick r:id="rId5"/>
              </a:rPr>
              <a:t>inspections</a:t>
            </a:r>
            <a:endParaRPr sz="1600">
              <a:latin typeface="Corbel"/>
              <a:cs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44409" y="94338"/>
            <a:ext cx="1580515" cy="200025"/>
          </a:xfrm>
          <a:prstGeom prst="rect">
            <a:avLst/>
          </a:prstGeom>
        </p:spPr>
        <p:txBody>
          <a:bodyPr vert="horz" wrap="square" lIns="0" tIns="0" rIns="0" bIns="0" rtlCol="0">
            <a:spAutoFit/>
          </a:bodyPr>
          <a:lstStyle/>
          <a:p>
            <a:pPr>
              <a:lnSpc>
                <a:spcPts val="1555"/>
              </a:lnSpc>
            </a:pPr>
            <a:r>
              <a:rPr sz="1400" spc="-10" dirty="0">
                <a:latin typeface="Arial"/>
                <a:cs typeface="Arial"/>
              </a:rPr>
              <a:t>September</a:t>
            </a:r>
            <a:r>
              <a:rPr sz="1400" spc="-100" dirty="0">
                <a:latin typeface="Arial"/>
                <a:cs typeface="Arial"/>
              </a:rPr>
              <a:t> </a:t>
            </a:r>
            <a:r>
              <a:rPr sz="1400" dirty="0">
                <a:latin typeface="Arial"/>
                <a:cs typeface="Arial"/>
              </a:rPr>
              <a:t>13,</a:t>
            </a:r>
            <a:r>
              <a:rPr sz="1400" spc="-10" dirty="0">
                <a:latin typeface="Arial"/>
                <a:cs typeface="Arial"/>
              </a:rPr>
              <a:t> </a:t>
            </a:r>
            <a:r>
              <a:rPr sz="1400" spc="-20" dirty="0">
                <a:latin typeface="Arial"/>
                <a:cs typeface="Arial"/>
              </a:rPr>
              <a:t>2016</a:t>
            </a:r>
            <a:endParaRPr sz="1400">
              <a:latin typeface="Arial"/>
              <a:cs typeface="Arial"/>
            </a:endParaRPr>
          </a:p>
        </p:txBody>
      </p:sp>
      <p:grpSp>
        <p:nvGrpSpPr>
          <p:cNvPr id="3" name="object 3"/>
          <p:cNvGrpSpPr/>
          <p:nvPr/>
        </p:nvGrpSpPr>
        <p:grpSpPr>
          <a:xfrm>
            <a:off x="-4572" y="-4572"/>
            <a:ext cx="9141460" cy="1010919"/>
            <a:chOff x="-4572" y="-4572"/>
            <a:chExt cx="9141460" cy="1010919"/>
          </a:xfrm>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19" y="188975"/>
              <a:ext cx="2438400" cy="510539"/>
            </a:xfrm>
            <a:prstGeom prst="rect">
              <a:avLst/>
            </a:prstGeom>
          </p:spPr>
        </p:pic>
      </p:grpSp>
      <p:sp>
        <p:nvSpPr>
          <p:cNvPr id="7" name="object 7"/>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8" name="object 8"/>
          <p:cNvPicPr/>
          <p:nvPr/>
        </p:nvPicPr>
        <p:blipFill>
          <a:blip r:embed="rId3" cstate="print"/>
          <a:stretch>
            <a:fillRect/>
          </a:stretch>
        </p:blipFill>
        <p:spPr>
          <a:xfrm>
            <a:off x="176237" y="2625470"/>
            <a:ext cx="2383536" cy="2365247"/>
          </a:xfrm>
          <a:prstGeom prst="rect">
            <a:avLst/>
          </a:prstGeom>
        </p:spPr>
      </p:pic>
      <p:sp>
        <p:nvSpPr>
          <p:cNvPr id="9" name="object 9"/>
          <p:cNvSpPr txBox="1"/>
          <p:nvPr/>
        </p:nvSpPr>
        <p:spPr>
          <a:xfrm>
            <a:off x="265582" y="6138468"/>
            <a:ext cx="2706370" cy="517449"/>
          </a:xfrm>
          <a:prstGeom prst="rect">
            <a:avLst/>
          </a:prstGeom>
        </p:spPr>
        <p:txBody>
          <a:bodyPr vert="horz" wrap="square" lIns="0" tIns="12065" rIns="0" bIns="0" rtlCol="0">
            <a:spAutoFit/>
          </a:bodyPr>
          <a:lstStyle/>
          <a:p>
            <a:pPr marL="12700" algn="ctr">
              <a:lnSpc>
                <a:spcPct val="100000"/>
              </a:lnSpc>
              <a:spcBef>
                <a:spcPts val="95"/>
              </a:spcBef>
            </a:pPr>
            <a:r>
              <a:rPr sz="1600" spc="-10" dirty="0">
                <a:latin typeface="Arial"/>
                <a:cs typeface="Arial"/>
              </a:rPr>
              <a:t>Environmental</a:t>
            </a:r>
            <a:r>
              <a:rPr sz="1600" spc="-105" dirty="0">
                <a:latin typeface="Arial"/>
                <a:cs typeface="Arial"/>
              </a:rPr>
              <a:t> </a:t>
            </a:r>
            <a:r>
              <a:rPr sz="1600" dirty="0">
                <a:latin typeface="Arial"/>
                <a:cs typeface="Arial"/>
              </a:rPr>
              <a:t>Health</a:t>
            </a:r>
            <a:r>
              <a:rPr sz="1600" spc="-55" dirty="0">
                <a:latin typeface="Arial"/>
                <a:cs typeface="Arial"/>
              </a:rPr>
              <a:t> </a:t>
            </a:r>
            <a:r>
              <a:rPr sz="1600" spc="-10" dirty="0">
                <a:latin typeface="Arial"/>
                <a:cs typeface="Arial"/>
              </a:rPr>
              <a:t>Division</a:t>
            </a:r>
            <a:endParaRPr lang="en-US" sz="1600" spc="-10" dirty="0">
              <a:latin typeface="Arial"/>
              <a:cs typeface="Arial"/>
            </a:endParaRPr>
          </a:p>
          <a:p>
            <a:pPr marL="12700" algn="ctr">
              <a:lnSpc>
                <a:spcPct val="100000"/>
              </a:lnSpc>
              <a:spcBef>
                <a:spcPts val="95"/>
              </a:spcBef>
            </a:pPr>
            <a:r>
              <a:rPr lang="zh-TW" altLang="en-US" sz="1600" dirty="0"/>
              <a:t>環境衛生處</a:t>
            </a:r>
            <a:endParaRPr sz="1600" dirty="0">
              <a:latin typeface="Arial"/>
              <a:cs typeface="Arial"/>
            </a:endParaRPr>
          </a:p>
        </p:txBody>
      </p:sp>
      <p:grpSp>
        <p:nvGrpSpPr>
          <p:cNvPr id="10" name="object 10"/>
          <p:cNvGrpSpPr/>
          <p:nvPr/>
        </p:nvGrpSpPr>
        <p:grpSpPr>
          <a:xfrm>
            <a:off x="2928366" y="1608696"/>
            <a:ext cx="1364615" cy="1064260"/>
            <a:chOff x="2928366" y="1608696"/>
            <a:chExt cx="1364615" cy="1064260"/>
          </a:xfrm>
        </p:grpSpPr>
        <p:sp>
          <p:nvSpPr>
            <p:cNvPr id="11" name="object 11"/>
            <p:cNvSpPr/>
            <p:nvPr/>
          </p:nvSpPr>
          <p:spPr>
            <a:xfrm>
              <a:off x="2941319" y="1621650"/>
              <a:ext cx="1338580" cy="1038225"/>
            </a:xfrm>
            <a:custGeom>
              <a:avLst/>
              <a:gdLst/>
              <a:ahLst/>
              <a:cxnLst/>
              <a:rect l="l" t="t" r="r" b="b"/>
              <a:pathLst>
                <a:path w="1338579" h="1038225">
                  <a:moveTo>
                    <a:pt x="1338580" y="0"/>
                  </a:moveTo>
                  <a:lnTo>
                    <a:pt x="0" y="0"/>
                  </a:lnTo>
                  <a:lnTo>
                    <a:pt x="0" y="1038110"/>
                  </a:lnTo>
                  <a:lnTo>
                    <a:pt x="1338580" y="1038110"/>
                  </a:lnTo>
                  <a:lnTo>
                    <a:pt x="1338580" y="0"/>
                  </a:lnTo>
                  <a:close/>
                </a:path>
              </a:pathLst>
            </a:custGeom>
            <a:solidFill>
              <a:srgbClr val="56D200"/>
            </a:solidFill>
          </p:spPr>
          <p:txBody>
            <a:bodyPr wrap="square" lIns="0" tIns="0" rIns="0" bIns="0" rtlCol="0"/>
            <a:lstStyle/>
            <a:p>
              <a:endParaRPr/>
            </a:p>
          </p:txBody>
        </p:sp>
        <p:sp>
          <p:nvSpPr>
            <p:cNvPr id="12" name="object 12"/>
            <p:cNvSpPr/>
            <p:nvPr/>
          </p:nvSpPr>
          <p:spPr>
            <a:xfrm>
              <a:off x="2941319" y="1621650"/>
              <a:ext cx="1338580" cy="1038225"/>
            </a:xfrm>
            <a:custGeom>
              <a:avLst/>
              <a:gdLst/>
              <a:ahLst/>
              <a:cxnLst/>
              <a:rect l="l" t="t" r="r" b="b"/>
              <a:pathLst>
                <a:path w="1338579" h="1038225">
                  <a:moveTo>
                    <a:pt x="0" y="1038110"/>
                  </a:moveTo>
                  <a:lnTo>
                    <a:pt x="1338580" y="1038110"/>
                  </a:lnTo>
                  <a:lnTo>
                    <a:pt x="1338580"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13" name="object 13"/>
          <p:cNvSpPr txBox="1"/>
          <p:nvPr/>
        </p:nvSpPr>
        <p:spPr>
          <a:xfrm>
            <a:off x="2941320" y="1621650"/>
            <a:ext cx="1338580" cy="842538"/>
          </a:xfrm>
          <a:prstGeom prst="rect">
            <a:avLst/>
          </a:prstGeom>
        </p:spPr>
        <p:txBody>
          <a:bodyPr vert="horz" wrap="square" lIns="0" tIns="186690" rIns="0" bIns="0" rtlCol="0">
            <a:spAutoFit/>
          </a:bodyPr>
          <a:lstStyle/>
          <a:p>
            <a:pPr marL="210820" marR="219075" indent="225425" algn="l">
              <a:lnSpc>
                <a:spcPts val="1700"/>
              </a:lnSpc>
              <a:spcBef>
                <a:spcPts val="1470"/>
              </a:spcBef>
            </a:pPr>
            <a:r>
              <a:rPr sz="1600" spc="-20" dirty="0">
                <a:solidFill>
                  <a:srgbClr val="001F5F"/>
                </a:solidFill>
                <a:latin typeface="Arial"/>
                <a:cs typeface="Arial"/>
              </a:rPr>
              <a:t>Food Protection</a:t>
            </a:r>
            <a:r>
              <a:rPr lang="zh-TW" altLang="en-US" sz="1600" dirty="0"/>
              <a:t>食品保護</a:t>
            </a:r>
            <a:endParaRPr sz="1600" dirty="0">
              <a:latin typeface="Arial"/>
              <a:cs typeface="Arial"/>
            </a:endParaRPr>
          </a:p>
        </p:txBody>
      </p:sp>
      <p:grpSp>
        <p:nvGrpSpPr>
          <p:cNvPr id="14" name="object 14"/>
          <p:cNvGrpSpPr/>
          <p:nvPr/>
        </p:nvGrpSpPr>
        <p:grpSpPr>
          <a:xfrm>
            <a:off x="4414393" y="1600200"/>
            <a:ext cx="1364615" cy="1064260"/>
            <a:chOff x="4414393" y="1604378"/>
            <a:chExt cx="1364615" cy="1064260"/>
          </a:xfrm>
        </p:grpSpPr>
        <p:sp>
          <p:nvSpPr>
            <p:cNvPr id="15" name="object 15"/>
            <p:cNvSpPr/>
            <p:nvPr/>
          </p:nvSpPr>
          <p:spPr>
            <a:xfrm>
              <a:off x="4427347" y="1617332"/>
              <a:ext cx="1338580" cy="1038225"/>
            </a:xfrm>
            <a:custGeom>
              <a:avLst/>
              <a:gdLst/>
              <a:ahLst/>
              <a:cxnLst/>
              <a:rect l="l" t="t" r="r" b="b"/>
              <a:pathLst>
                <a:path w="1338579" h="1038225">
                  <a:moveTo>
                    <a:pt x="1338579" y="0"/>
                  </a:moveTo>
                  <a:lnTo>
                    <a:pt x="0" y="0"/>
                  </a:lnTo>
                  <a:lnTo>
                    <a:pt x="0" y="1038110"/>
                  </a:lnTo>
                  <a:lnTo>
                    <a:pt x="1338579" y="1038110"/>
                  </a:lnTo>
                  <a:lnTo>
                    <a:pt x="1338579" y="0"/>
                  </a:lnTo>
                  <a:close/>
                </a:path>
              </a:pathLst>
            </a:custGeom>
            <a:solidFill>
              <a:srgbClr val="56D200"/>
            </a:solidFill>
          </p:spPr>
          <p:txBody>
            <a:bodyPr wrap="square" lIns="0" tIns="0" rIns="0" bIns="0" rtlCol="0"/>
            <a:lstStyle/>
            <a:p>
              <a:endParaRPr/>
            </a:p>
          </p:txBody>
        </p:sp>
        <p:sp>
          <p:nvSpPr>
            <p:cNvPr id="16" name="object 16"/>
            <p:cNvSpPr/>
            <p:nvPr/>
          </p:nvSpPr>
          <p:spPr>
            <a:xfrm>
              <a:off x="4427347" y="1617332"/>
              <a:ext cx="1338580" cy="1038225"/>
            </a:xfrm>
            <a:custGeom>
              <a:avLst/>
              <a:gdLst/>
              <a:ahLst/>
              <a:cxnLst/>
              <a:rect l="l" t="t" r="r" b="b"/>
              <a:pathLst>
                <a:path w="1338579" h="1038225">
                  <a:moveTo>
                    <a:pt x="0" y="1038110"/>
                  </a:moveTo>
                  <a:lnTo>
                    <a:pt x="1338579" y="1038110"/>
                  </a:lnTo>
                  <a:lnTo>
                    <a:pt x="1338579"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17" name="object 17"/>
          <p:cNvSpPr txBox="1"/>
          <p:nvPr/>
        </p:nvSpPr>
        <p:spPr>
          <a:xfrm>
            <a:off x="4427346" y="1676400"/>
            <a:ext cx="1338580" cy="850233"/>
          </a:xfrm>
          <a:prstGeom prst="rect">
            <a:avLst/>
          </a:prstGeom>
        </p:spPr>
        <p:txBody>
          <a:bodyPr vert="horz" wrap="square" lIns="0" tIns="156210" rIns="0" bIns="0" rtlCol="0">
            <a:spAutoFit/>
          </a:bodyPr>
          <a:lstStyle/>
          <a:p>
            <a:pPr marR="12065" algn="ctr">
              <a:lnSpc>
                <a:spcPts val="1814"/>
              </a:lnSpc>
              <a:spcBef>
                <a:spcPts val="1230"/>
              </a:spcBef>
            </a:pPr>
            <a:r>
              <a:rPr sz="1600" dirty="0">
                <a:solidFill>
                  <a:srgbClr val="001F5F"/>
                </a:solidFill>
                <a:latin typeface="Arial"/>
                <a:cs typeface="Arial"/>
              </a:rPr>
              <a:t>Mobile</a:t>
            </a:r>
            <a:r>
              <a:rPr sz="1600" spc="-85" dirty="0">
                <a:solidFill>
                  <a:srgbClr val="001F5F"/>
                </a:solidFill>
                <a:latin typeface="Arial"/>
                <a:cs typeface="Arial"/>
              </a:rPr>
              <a:t> </a:t>
            </a:r>
            <a:r>
              <a:rPr sz="1600" spc="-20" dirty="0">
                <a:solidFill>
                  <a:srgbClr val="001F5F"/>
                </a:solidFill>
                <a:latin typeface="Arial"/>
                <a:cs typeface="Arial"/>
              </a:rPr>
              <a:t>Food</a:t>
            </a:r>
            <a:endParaRPr sz="1600" dirty="0">
              <a:latin typeface="Arial"/>
              <a:cs typeface="Arial"/>
            </a:endParaRPr>
          </a:p>
          <a:p>
            <a:pPr marR="8255" algn="ctr">
              <a:lnSpc>
                <a:spcPts val="1814"/>
              </a:lnSpc>
            </a:pPr>
            <a:r>
              <a:rPr sz="1600" spc="-10" dirty="0">
                <a:solidFill>
                  <a:srgbClr val="001F5F"/>
                </a:solidFill>
                <a:latin typeface="Arial"/>
                <a:cs typeface="Arial"/>
              </a:rPr>
              <a:t>Facilities</a:t>
            </a:r>
            <a:endParaRPr lang="en-US" sz="1600" spc="-10" dirty="0">
              <a:solidFill>
                <a:srgbClr val="001F5F"/>
              </a:solidFill>
              <a:latin typeface="Arial"/>
              <a:cs typeface="Arial"/>
            </a:endParaRPr>
          </a:p>
          <a:p>
            <a:pPr marR="8255" algn="ctr">
              <a:lnSpc>
                <a:spcPts val="1814"/>
              </a:lnSpc>
            </a:pPr>
            <a:r>
              <a:rPr lang="zh-TW" altLang="en-US" sz="1600" dirty="0"/>
              <a:t>餐車設施</a:t>
            </a:r>
            <a:endParaRPr sz="1600" dirty="0">
              <a:latin typeface="Arial"/>
              <a:cs typeface="Arial"/>
            </a:endParaRPr>
          </a:p>
        </p:txBody>
      </p:sp>
      <p:grpSp>
        <p:nvGrpSpPr>
          <p:cNvPr id="18" name="object 18"/>
          <p:cNvGrpSpPr/>
          <p:nvPr/>
        </p:nvGrpSpPr>
        <p:grpSpPr>
          <a:xfrm>
            <a:off x="5871210" y="1627924"/>
            <a:ext cx="1364615" cy="1073150"/>
            <a:chOff x="5871210" y="1627924"/>
            <a:chExt cx="1364615" cy="1073150"/>
          </a:xfrm>
        </p:grpSpPr>
        <p:sp>
          <p:nvSpPr>
            <p:cNvPr id="19" name="object 19"/>
            <p:cNvSpPr/>
            <p:nvPr/>
          </p:nvSpPr>
          <p:spPr>
            <a:xfrm>
              <a:off x="5884163" y="1640878"/>
              <a:ext cx="1338580" cy="1047115"/>
            </a:xfrm>
            <a:custGeom>
              <a:avLst/>
              <a:gdLst/>
              <a:ahLst/>
              <a:cxnLst/>
              <a:rect l="l" t="t" r="r" b="b"/>
              <a:pathLst>
                <a:path w="1338579" h="1047114">
                  <a:moveTo>
                    <a:pt x="1338580" y="0"/>
                  </a:moveTo>
                  <a:lnTo>
                    <a:pt x="0" y="0"/>
                  </a:lnTo>
                  <a:lnTo>
                    <a:pt x="0" y="1047076"/>
                  </a:lnTo>
                  <a:lnTo>
                    <a:pt x="1338580" y="1047076"/>
                  </a:lnTo>
                  <a:lnTo>
                    <a:pt x="1338580" y="0"/>
                  </a:lnTo>
                  <a:close/>
                </a:path>
              </a:pathLst>
            </a:custGeom>
            <a:solidFill>
              <a:srgbClr val="56D200"/>
            </a:solidFill>
          </p:spPr>
          <p:txBody>
            <a:bodyPr wrap="square" lIns="0" tIns="0" rIns="0" bIns="0" rtlCol="0"/>
            <a:lstStyle/>
            <a:p>
              <a:endParaRPr/>
            </a:p>
          </p:txBody>
        </p:sp>
        <p:sp>
          <p:nvSpPr>
            <p:cNvPr id="20" name="object 20"/>
            <p:cNvSpPr/>
            <p:nvPr/>
          </p:nvSpPr>
          <p:spPr>
            <a:xfrm>
              <a:off x="5884163" y="1640878"/>
              <a:ext cx="1338580" cy="1047115"/>
            </a:xfrm>
            <a:custGeom>
              <a:avLst/>
              <a:gdLst/>
              <a:ahLst/>
              <a:cxnLst/>
              <a:rect l="l" t="t" r="r" b="b"/>
              <a:pathLst>
                <a:path w="1338579" h="1047114">
                  <a:moveTo>
                    <a:pt x="0" y="1047076"/>
                  </a:moveTo>
                  <a:lnTo>
                    <a:pt x="1338580" y="1047076"/>
                  </a:lnTo>
                  <a:lnTo>
                    <a:pt x="1338580" y="0"/>
                  </a:lnTo>
                  <a:lnTo>
                    <a:pt x="0" y="0"/>
                  </a:lnTo>
                  <a:lnTo>
                    <a:pt x="0" y="1047076"/>
                  </a:lnTo>
                  <a:close/>
                </a:path>
              </a:pathLst>
            </a:custGeom>
            <a:ln w="25906">
              <a:solidFill>
                <a:srgbClr val="FFFFFF"/>
              </a:solidFill>
            </a:ln>
          </p:spPr>
          <p:txBody>
            <a:bodyPr wrap="square" lIns="0" tIns="0" rIns="0" bIns="0" rtlCol="0"/>
            <a:lstStyle/>
            <a:p>
              <a:endParaRPr/>
            </a:p>
          </p:txBody>
        </p:sp>
      </p:grpSp>
      <p:sp>
        <p:nvSpPr>
          <p:cNvPr id="21" name="object 21"/>
          <p:cNvSpPr txBox="1"/>
          <p:nvPr/>
        </p:nvSpPr>
        <p:spPr>
          <a:xfrm>
            <a:off x="5715000" y="1720793"/>
            <a:ext cx="1717930" cy="813043"/>
          </a:xfrm>
          <a:prstGeom prst="rect">
            <a:avLst/>
          </a:prstGeom>
        </p:spPr>
        <p:txBody>
          <a:bodyPr vert="horz" wrap="square" lIns="0" tIns="81280" rIns="0" bIns="0" rtlCol="0">
            <a:spAutoFit/>
          </a:bodyPr>
          <a:lstStyle/>
          <a:p>
            <a:pPr marL="290195" marR="271780" indent="-5080" algn="ctr">
              <a:lnSpc>
                <a:spcPts val="1700"/>
              </a:lnSpc>
              <a:spcBef>
                <a:spcPts val="640"/>
              </a:spcBef>
            </a:pPr>
            <a:r>
              <a:rPr sz="1400" spc="-10" dirty="0">
                <a:solidFill>
                  <a:srgbClr val="001F5F"/>
                </a:solidFill>
                <a:latin typeface="Arial"/>
                <a:cs typeface="Arial"/>
              </a:rPr>
              <a:t>Cottage </a:t>
            </a:r>
            <a:r>
              <a:rPr sz="1400" spc="-20" dirty="0">
                <a:solidFill>
                  <a:srgbClr val="001F5F"/>
                </a:solidFill>
                <a:latin typeface="Arial"/>
                <a:cs typeface="Arial"/>
              </a:rPr>
              <a:t>Food </a:t>
            </a:r>
            <a:r>
              <a:rPr sz="1400" spc="-25" dirty="0">
                <a:solidFill>
                  <a:srgbClr val="001F5F"/>
                </a:solidFill>
                <a:latin typeface="Arial"/>
                <a:cs typeface="Arial"/>
              </a:rPr>
              <a:t>Program</a:t>
            </a:r>
            <a:endParaRPr lang="en-US" sz="1400" spc="-25" dirty="0">
              <a:solidFill>
                <a:srgbClr val="001F5F"/>
              </a:solidFill>
              <a:latin typeface="Arial"/>
              <a:cs typeface="Arial"/>
            </a:endParaRPr>
          </a:p>
          <a:p>
            <a:pPr marL="290195" marR="271780" indent="-5080" algn="ctr">
              <a:lnSpc>
                <a:spcPts val="1700"/>
              </a:lnSpc>
              <a:spcBef>
                <a:spcPts val="640"/>
              </a:spcBef>
            </a:pPr>
            <a:r>
              <a:rPr lang="zh-TW" altLang="en-US" sz="1500" dirty="0"/>
              <a:t>家庭食品項目</a:t>
            </a:r>
            <a:endParaRPr sz="1500" dirty="0">
              <a:latin typeface="Arial"/>
              <a:cs typeface="Arial"/>
            </a:endParaRPr>
          </a:p>
        </p:txBody>
      </p:sp>
      <p:grpSp>
        <p:nvGrpSpPr>
          <p:cNvPr id="22" name="object 22"/>
          <p:cNvGrpSpPr/>
          <p:nvPr/>
        </p:nvGrpSpPr>
        <p:grpSpPr>
          <a:xfrm>
            <a:off x="7357237" y="1632318"/>
            <a:ext cx="1364615" cy="1064260"/>
            <a:chOff x="7357237" y="1632318"/>
            <a:chExt cx="1364615" cy="1064260"/>
          </a:xfrm>
        </p:grpSpPr>
        <p:pic>
          <p:nvPicPr>
            <p:cNvPr id="23" name="object 23"/>
            <p:cNvPicPr/>
            <p:nvPr/>
          </p:nvPicPr>
          <p:blipFill>
            <a:blip r:embed="rId4" cstate="print"/>
            <a:stretch>
              <a:fillRect/>
            </a:stretch>
          </p:blipFill>
          <p:spPr>
            <a:xfrm>
              <a:off x="7370191" y="1645272"/>
              <a:ext cx="1338579" cy="1038110"/>
            </a:xfrm>
            <a:prstGeom prst="rect">
              <a:avLst/>
            </a:prstGeom>
          </p:spPr>
        </p:pic>
        <p:sp>
          <p:nvSpPr>
            <p:cNvPr id="24" name="object 24"/>
            <p:cNvSpPr/>
            <p:nvPr/>
          </p:nvSpPr>
          <p:spPr>
            <a:xfrm>
              <a:off x="7370191" y="1645272"/>
              <a:ext cx="1338580" cy="1038225"/>
            </a:xfrm>
            <a:custGeom>
              <a:avLst/>
              <a:gdLst/>
              <a:ahLst/>
              <a:cxnLst/>
              <a:rect l="l" t="t" r="r" b="b"/>
              <a:pathLst>
                <a:path w="1338579" h="1038225">
                  <a:moveTo>
                    <a:pt x="0" y="1038110"/>
                  </a:moveTo>
                  <a:lnTo>
                    <a:pt x="1338579" y="1038110"/>
                  </a:lnTo>
                  <a:lnTo>
                    <a:pt x="1338579"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25" name="object 25"/>
          <p:cNvSpPr txBox="1"/>
          <p:nvPr/>
        </p:nvSpPr>
        <p:spPr>
          <a:xfrm>
            <a:off x="7479030" y="1731487"/>
            <a:ext cx="1107440" cy="935513"/>
          </a:xfrm>
          <a:prstGeom prst="rect">
            <a:avLst/>
          </a:prstGeom>
        </p:spPr>
        <p:txBody>
          <a:bodyPr vert="horz" wrap="square" lIns="0" tIns="12065" rIns="0" bIns="0" rtlCol="0">
            <a:spAutoFit/>
          </a:bodyPr>
          <a:lstStyle/>
          <a:p>
            <a:pPr marL="12700">
              <a:lnSpc>
                <a:spcPts val="1810"/>
              </a:lnSpc>
              <a:spcBef>
                <a:spcPts val="95"/>
              </a:spcBef>
            </a:pPr>
            <a:r>
              <a:rPr sz="1600" dirty="0">
                <a:solidFill>
                  <a:srgbClr val="001F5F"/>
                </a:solidFill>
                <a:latin typeface="Arial"/>
                <a:cs typeface="Arial"/>
              </a:rPr>
              <a:t>Food</a:t>
            </a:r>
            <a:r>
              <a:rPr sz="1600" spc="-55" dirty="0">
                <a:solidFill>
                  <a:srgbClr val="001F5F"/>
                </a:solidFill>
                <a:latin typeface="Arial"/>
                <a:cs typeface="Arial"/>
              </a:rPr>
              <a:t> </a:t>
            </a:r>
            <a:r>
              <a:rPr sz="1600" spc="-10" dirty="0">
                <a:solidFill>
                  <a:srgbClr val="001F5F"/>
                </a:solidFill>
                <a:latin typeface="Arial"/>
                <a:cs typeface="Arial"/>
              </a:rPr>
              <a:t>Safety</a:t>
            </a:r>
            <a:endParaRPr sz="1600" dirty="0">
              <a:latin typeface="Arial"/>
              <a:cs typeface="Arial"/>
            </a:endParaRPr>
          </a:p>
          <a:p>
            <a:pPr marL="106680">
              <a:lnSpc>
                <a:spcPts val="1810"/>
              </a:lnSpc>
            </a:pPr>
            <a:r>
              <a:rPr sz="1600" spc="-10" dirty="0">
                <a:solidFill>
                  <a:srgbClr val="001F5F"/>
                </a:solidFill>
                <a:latin typeface="Arial"/>
                <a:cs typeface="Arial"/>
              </a:rPr>
              <a:t>Education</a:t>
            </a:r>
            <a:endParaRPr lang="en-US" sz="1600" spc="-10" dirty="0">
              <a:solidFill>
                <a:srgbClr val="001F5F"/>
              </a:solidFill>
              <a:latin typeface="Arial"/>
              <a:cs typeface="Arial"/>
            </a:endParaRPr>
          </a:p>
          <a:p>
            <a:pPr marL="106680" algn="ctr">
              <a:lnSpc>
                <a:spcPts val="1810"/>
              </a:lnSpc>
            </a:pPr>
            <a:r>
              <a:rPr lang="zh-TW" altLang="en-US" sz="1400" dirty="0"/>
              <a:t>食品安全</a:t>
            </a:r>
            <a:endParaRPr lang="en-US" altLang="zh-TW" sz="1400" dirty="0"/>
          </a:p>
          <a:p>
            <a:pPr marL="106680" algn="ctr">
              <a:lnSpc>
                <a:spcPts val="1810"/>
              </a:lnSpc>
            </a:pPr>
            <a:r>
              <a:rPr lang="zh-TW" altLang="en-US" sz="1400" dirty="0"/>
              <a:t>教育</a:t>
            </a:r>
            <a:endParaRPr sz="1400" dirty="0">
              <a:latin typeface="Arial"/>
              <a:cs typeface="Arial"/>
            </a:endParaRPr>
          </a:p>
        </p:txBody>
      </p:sp>
      <p:grpSp>
        <p:nvGrpSpPr>
          <p:cNvPr id="26" name="object 26"/>
          <p:cNvGrpSpPr/>
          <p:nvPr/>
        </p:nvGrpSpPr>
        <p:grpSpPr>
          <a:xfrm>
            <a:off x="2950019" y="2861754"/>
            <a:ext cx="1364615" cy="1063625"/>
            <a:chOff x="2950019" y="2861754"/>
            <a:chExt cx="1364615" cy="1063625"/>
          </a:xfrm>
        </p:grpSpPr>
        <p:pic>
          <p:nvPicPr>
            <p:cNvPr id="27" name="object 27"/>
            <p:cNvPicPr/>
            <p:nvPr/>
          </p:nvPicPr>
          <p:blipFill>
            <a:blip r:embed="rId5" cstate="print"/>
            <a:stretch>
              <a:fillRect/>
            </a:stretch>
          </p:blipFill>
          <p:spPr>
            <a:xfrm>
              <a:off x="2963037" y="2874772"/>
              <a:ext cx="1338580" cy="1037463"/>
            </a:xfrm>
            <a:prstGeom prst="rect">
              <a:avLst/>
            </a:prstGeom>
          </p:spPr>
        </p:pic>
        <p:sp>
          <p:nvSpPr>
            <p:cNvPr id="28" name="object 28"/>
            <p:cNvSpPr/>
            <p:nvPr/>
          </p:nvSpPr>
          <p:spPr>
            <a:xfrm>
              <a:off x="2963037" y="2874772"/>
              <a:ext cx="1338580" cy="1037590"/>
            </a:xfrm>
            <a:custGeom>
              <a:avLst/>
              <a:gdLst/>
              <a:ahLst/>
              <a:cxnLst/>
              <a:rect l="l" t="t" r="r" b="b"/>
              <a:pathLst>
                <a:path w="1338579" h="1037589">
                  <a:moveTo>
                    <a:pt x="0" y="1037463"/>
                  </a:moveTo>
                  <a:lnTo>
                    <a:pt x="1338580" y="1037463"/>
                  </a:lnTo>
                  <a:lnTo>
                    <a:pt x="1338580" y="0"/>
                  </a:lnTo>
                  <a:lnTo>
                    <a:pt x="0" y="0"/>
                  </a:lnTo>
                  <a:lnTo>
                    <a:pt x="0" y="1037463"/>
                  </a:lnTo>
                  <a:close/>
                </a:path>
              </a:pathLst>
            </a:custGeom>
            <a:ln w="25906">
              <a:solidFill>
                <a:srgbClr val="FFFFFF"/>
              </a:solidFill>
            </a:ln>
          </p:spPr>
          <p:txBody>
            <a:bodyPr wrap="square" lIns="0" tIns="0" rIns="0" bIns="0" rtlCol="0"/>
            <a:lstStyle/>
            <a:p>
              <a:endParaRPr/>
            </a:p>
          </p:txBody>
        </p:sp>
      </p:grpSp>
      <p:sp>
        <p:nvSpPr>
          <p:cNvPr id="29" name="object 29"/>
          <p:cNvSpPr txBox="1"/>
          <p:nvPr/>
        </p:nvSpPr>
        <p:spPr>
          <a:xfrm>
            <a:off x="3048380" y="3018536"/>
            <a:ext cx="1148080" cy="735458"/>
          </a:xfrm>
          <a:prstGeom prst="rect">
            <a:avLst/>
          </a:prstGeom>
        </p:spPr>
        <p:txBody>
          <a:bodyPr vert="horz" wrap="square" lIns="0" tIns="42545" rIns="0" bIns="0" rtlCol="0">
            <a:spAutoFit/>
          </a:bodyPr>
          <a:lstStyle/>
          <a:p>
            <a:pPr marL="288290" marR="5080" indent="-276225">
              <a:lnSpc>
                <a:spcPts val="1700"/>
              </a:lnSpc>
              <a:spcBef>
                <a:spcPts val="335"/>
              </a:spcBef>
            </a:pPr>
            <a:r>
              <a:rPr sz="1600" spc="-20" dirty="0">
                <a:solidFill>
                  <a:srgbClr val="001F5F"/>
                </a:solidFill>
                <a:latin typeface="Arial"/>
                <a:cs typeface="Arial"/>
              </a:rPr>
              <a:t>Recreational </a:t>
            </a:r>
            <a:r>
              <a:rPr sz="1600" spc="-10" dirty="0">
                <a:solidFill>
                  <a:srgbClr val="001F5F"/>
                </a:solidFill>
                <a:latin typeface="Arial"/>
                <a:cs typeface="Arial"/>
              </a:rPr>
              <a:t>Health</a:t>
            </a:r>
            <a:endParaRPr lang="en-US" sz="1600" spc="-10" dirty="0">
              <a:solidFill>
                <a:srgbClr val="001F5F"/>
              </a:solidFill>
              <a:latin typeface="Arial"/>
              <a:cs typeface="Arial"/>
            </a:endParaRPr>
          </a:p>
          <a:p>
            <a:pPr marL="288290" marR="5080" indent="-276225" algn="ctr">
              <a:lnSpc>
                <a:spcPts val="1700"/>
              </a:lnSpc>
              <a:spcBef>
                <a:spcPts val="335"/>
              </a:spcBef>
            </a:pPr>
            <a:r>
              <a:rPr lang="zh-TW" altLang="en-US" sz="1600" dirty="0"/>
              <a:t>休閒健康</a:t>
            </a:r>
            <a:endParaRPr sz="1600" dirty="0">
              <a:latin typeface="Arial"/>
              <a:cs typeface="Arial"/>
            </a:endParaRPr>
          </a:p>
        </p:txBody>
      </p:sp>
      <p:grpSp>
        <p:nvGrpSpPr>
          <p:cNvPr id="30" name="object 30"/>
          <p:cNvGrpSpPr/>
          <p:nvPr/>
        </p:nvGrpSpPr>
        <p:grpSpPr>
          <a:xfrm>
            <a:off x="4436681" y="2846044"/>
            <a:ext cx="1364615" cy="1072515"/>
            <a:chOff x="4436681" y="2846044"/>
            <a:chExt cx="1364615" cy="1072515"/>
          </a:xfrm>
        </p:grpSpPr>
        <p:pic>
          <p:nvPicPr>
            <p:cNvPr id="31" name="object 31"/>
            <p:cNvPicPr/>
            <p:nvPr/>
          </p:nvPicPr>
          <p:blipFill>
            <a:blip r:embed="rId6" cstate="print"/>
            <a:stretch>
              <a:fillRect/>
            </a:stretch>
          </p:blipFill>
          <p:spPr>
            <a:xfrm>
              <a:off x="4449699" y="2859062"/>
              <a:ext cx="1338579" cy="1046441"/>
            </a:xfrm>
            <a:prstGeom prst="rect">
              <a:avLst/>
            </a:prstGeom>
          </p:spPr>
        </p:pic>
        <p:sp>
          <p:nvSpPr>
            <p:cNvPr id="32" name="object 32"/>
            <p:cNvSpPr/>
            <p:nvPr/>
          </p:nvSpPr>
          <p:spPr>
            <a:xfrm>
              <a:off x="4449699" y="2859062"/>
              <a:ext cx="1338580" cy="1046480"/>
            </a:xfrm>
            <a:custGeom>
              <a:avLst/>
              <a:gdLst/>
              <a:ahLst/>
              <a:cxnLst/>
              <a:rect l="l" t="t" r="r" b="b"/>
              <a:pathLst>
                <a:path w="1338579" h="1046479">
                  <a:moveTo>
                    <a:pt x="0" y="1046441"/>
                  </a:moveTo>
                  <a:lnTo>
                    <a:pt x="1338579" y="1046441"/>
                  </a:lnTo>
                  <a:lnTo>
                    <a:pt x="1338579" y="0"/>
                  </a:lnTo>
                  <a:lnTo>
                    <a:pt x="0" y="0"/>
                  </a:lnTo>
                  <a:lnTo>
                    <a:pt x="0" y="1046441"/>
                  </a:lnTo>
                  <a:close/>
                </a:path>
              </a:pathLst>
            </a:custGeom>
            <a:ln w="25906">
              <a:solidFill>
                <a:srgbClr val="FFFFFF"/>
              </a:solidFill>
            </a:ln>
          </p:spPr>
          <p:txBody>
            <a:bodyPr wrap="square" lIns="0" tIns="0" rIns="0" bIns="0" rtlCol="0"/>
            <a:lstStyle/>
            <a:p>
              <a:endParaRPr/>
            </a:p>
          </p:txBody>
        </p:sp>
      </p:grpSp>
      <p:sp>
        <p:nvSpPr>
          <p:cNvPr id="33" name="object 33"/>
          <p:cNvSpPr txBox="1"/>
          <p:nvPr/>
        </p:nvSpPr>
        <p:spPr>
          <a:xfrm>
            <a:off x="4512691" y="2897250"/>
            <a:ext cx="1232406" cy="928331"/>
          </a:xfrm>
          <a:prstGeom prst="rect">
            <a:avLst/>
          </a:prstGeom>
        </p:spPr>
        <p:txBody>
          <a:bodyPr vert="horz" wrap="square" lIns="0" tIns="42545" rIns="0" bIns="0" rtlCol="0">
            <a:spAutoFit/>
          </a:bodyPr>
          <a:lstStyle/>
          <a:p>
            <a:pPr marL="12700" marR="5080" indent="10160" algn="ctr">
              <a:lnSpc>
                <a:spcPts val="1700"/>
              </a:lnSpc>
              <a:spcBef>
                <a:spcPts val="335"/>
              </a:spcBef>
            </a:pPr>
            <a:r>
              <a:rPr sz="1600" spc="-35" dirty="0">
                <a:solidFill>
                  <a:srgbClr val="001F5F"/>
                </a:solidFill>
                <a:latin typeface="Arial"/>
                <a:cs typeface="Arial"/>
              </a:rPr>
              <a:t>Tobacco </a:t>
            </a:r>
            <a:r>
              <a:rPr sz="1600" spc="-10" dirty="0">
                <a:solidFill>
                  <a:srgbClr val="001F5F"/>
                </a:solidFill>
                <a:latin typeface="Arial"/>
                <a:cs typeface="Arial"/>
              </a:rPr>
              <a:t>Retailer </a:t>
            </a:r>
            <a:r>
              <a:rPr sz="1600" spc="-25" dirty="0">
                <a:solidFill>
                  <a:srgbClr val="001F5F"/>
                </a:solidFill>
                <a:latin typeface="Arial"/>
                <a:cs typeface="Arial"/>
              </a:rPr>
              <a:t>Program</a:t>
            </a:r>
            <a:endParaRPr lang="en-US" sz="1600" spc="-25" dirty="0">
              <a:solidFill>
                <a:srgbClr val="001F5F"/>
              </a:solidFill>
              <a:latin typeface="Arial"/>
              <a:cs typeface="Arial"/>
            </a:endParaRPr>
          </a:p>
          <a:p>
            <a:pPr marL="12700" marR="5080" indent="10160" algn="ctr">
              <a:lnSpc>
                <a:spcPts val="1700"/>
              </a:lnSpc>
              <a:spcBef>
                <a:spcPts val="335"/>
              </a:spcBef>
            </a:pPr>
            <a:r>
              <a:rPr lang="zh-TW" altLang="en-US" sz="1200" dirty="0"/>
              <a:t>菸品零售商計畫</a:t>
            </a:r>
            <a:endParaRPr sz="1200" dirty="0">
              <a:latin typeface="Arial"/>
              <a:cs typeface="Arial"/>
            </a:endParaRPr>
          </a:p>
        </p:txBody>
      </p:sp>
      <p:grpSp>
        <p:nvGrpSpPr>
          <p:cNvPr id="34" name="object 34"/>
          <p:cNvGrpSpPr/>
          <p:nvPr/>
        </p:nvGrpSpPr>
        <p:grpSpPr>
          <a:xfrm>
            <a:off x="5871146" y="2865056"/>
            <a:ext cx="1364615" cy="1062990"/>
            <a:chOff x="5871146" y="2865056"/>
            <a:chExt cx="1364615" cy="1062990"/>
          </a:xfrm>
        </p:grpSpPr>
        <p:pic>
          <p:nvPicPr>
            <p:cNvPr id="35" name="object 35"/>
            <p:cNvPicPr/>
            <p:nvPr/>
          </p:nvPicPr>
          <p:blipFill>
            <a:blip r:embed="rId7" cstate="print"/>
            <a:stretch>
              <a:fillRect/>
            </a:stretch>
          </p:blipFill>
          <p:spPr>
            <a:xfrm>
              <a:off x="5884164" y="2878074"/>
              <a:ext cx="1338580" cy="1036827"/>
            </a:xfrm>
            <a:prstGeom prst="rect">
              <a:avLst/>
            </a:prstGeom>
          </p:spPr>
        </p:pic>
        <p:sp>
          <p:nvSpPr>
            <p:cNvPr id="36" name="object 36"/>
            <p:cNvSpPr/>
            <p:nvPr/>
          </p:nvSpPr>
          <p:spPr>
            <a:xfrm>
              <a:off x="5884164" y="2878074"/>
              <a:ext cx="1338580" cy="1036955"/>
            </a:xfrm>
            <a:custGeom>
              <a:avLst/>
              <a:gdLst/>
              <a:ahLst/>
              <a:cxnLst/>
              <a:rect l="l" t="t" r="r" b="b"/>
              <a:pathLst>
                <a:path w="1338579" h="1036954">
                  <a:moveTo>
                    <a:pt x="0" y="1036827"/>
                  </a:moveTo>
                  <a:lnTo>
                    <a:pt x="1338580" y="1036827"/>
                  </a:lnTo>
                  <a:lnTo>
                    <a:pt x="1338580" y="0"/>
                  </a:lnTo>
                  <a:lnTo>
                    <a:pt x="0" y="0"/>
                  </a:lnTo>
                  <a:lnTo>
                    <a:pt x="0" y="1036827"/>
                  </a:lnTo>
                  <a:close/>
                </a:path>
              </a:pathLst>
            </a:custGeom>
            <a:ln w="25906">
              <a:solidFill>
                <a:srgbClr val="FFFFFF"/>
              </a:solidFill>
            </a:ln>
          </p:spPr>
          <p:txBody>
            <a:bodyPr wrap="square" lIns="0" tIns="0" rIns="0" bIns="0" rtlCol="0"/>
            <a:lstStyle/>
            <a:p>
              <a:endParaRPr/>
            </a:p>
          </p:txBody>
        </p:sp>
      </p:grpSp>
      <p:sp>
        <p:nvSpPr>
          <p:cNvPr id="37" name="object 37"/>
          <p:cNvSpPr txBox="1"/>
          <p:nvPr/>
        </p:nvSpPr>
        <p:spPr>
          <a:xfrm>
            <a:off x="5971413" y="3020948"/>
            <a:ext cx="1148715" cy="688073"/>
          </a:xfrm>
          <a:prstGeom prst="rect">
            <a:avLst/>
          </a:prstGeom>
        </p:spPr>
        <p:txBody>
          <a:bodyPr vert="horz" wrap="square" lIns="0" tIns="12065" rIns="0" bIns="0" rtlCol="0">
            <a:spAutoFit/>
          </a:bodyPr>
          <a:lstStyle/>
          <a:p>
            <a:pPr marL="12700">
              <a:lnSpc>
                <a:spcPts val="1810"/>
              </a:lnSpc>
              <a:spcBef>
                <a:spcPts val="95"/>
              </a:spcBef>
            </a:pPr>
            <a:r>
              <a:rPr sz="1600" spc="-10" dirty="0">
                <a:solidFill>
                  <a:srgbClr val="001F5F"/>
                </a:solidFill>
                <a:latin typeface="Arial"/>
                <a:cs typeface="Arial"/>
              </a:rPr>
              <a:t>Construction</a:t>
            </a:r>
            <a:endParaRPr sz="1600" dirty="0">
              <a:latin typeface="Arial"/>
              <a:cs typeface="Arial"/>
            </a:endParaRPr>
          </a:p>
          <a:p>
            <a:pPr marL="18415">
              <a:lnSpc>
                <a:spcPts val="1810"/>
              </a:lnSpc>
            </a:pPr>
            <a:r>
              <a:rPr sz="1600" dirty="0">
                <a:solidFill>
                  <a:srgbClr val="001F5F"/>
                </a:solidFill>
                <a:latin typeface="Arial"/>
                <a:cs typeface="Arial"/>
              </a:rPr>
              <a:t>Plan</a:t>
            </a:r>
            <a:r>
              <a:rPr sz="1600" spc="-60" dirty="0">
                <a:solidFill>
                  <a:srgbClr val="001F5F"/>
                </a:solidFill>
                <a:latin typeface="Arial"/>
                <a:cs typeface="Arial"/>
              </a:rPr>
              <a:t> </a:t>
            </a:r>
            <a:r>
              <a:rPr sz="1600" spc="-10" dirty="0">
                <a:solidFill>
                  <a:srgbClr val="001F5F"/>
                </a:solidFill>
                <a:latin typeface="Arial"/>
                <a:cs typeface="Arial"/>
              </a:rPr>
              <a:t>Review</a:t>
            </a:r>
            <a:endParaRPr lang="en-US" sz="1600" spc="-10" dirty="0">
              <a:solidFill>
                <a:srgbClr val="001F5F"/>
              </a:solidFill>
              <a:latin typeface="Arial"/>
              <a:cs typeface="Arial"/>
            </a:endParaRPr>
          </a:p>
          <a:p>
            <a:pPr marL="18415">
              <a:lnSpc>
                <a:spcPts val="1810"/>
              </a:lnSpc>
            </a:pPr>
            <a:r>
              <a:rPr lang="zh-TW" altLang="en-US" sz="1400" dirty="0"/>
              <a:t>施工計畫審查</a:t>
            </a:r>
            <a:endParaRPr sz="1400" dirty="0">
              <a:latin typeface="Arial"/>
              <a:cs typeface="Arial"/>
            </a:endParaRPr>
          </a:p>
        </p:txBody>
      </p:sp>
      <p:grpSp>
        <p:nvGrpSpPr>
          <p:cNvPr id="38" name="object 38"/>
          <p:cNvGrpSpPr/>
          <p:nvPr/>
        </p:nvGrpSpPr>
        <p:grpSpPr>
          <a:xfrm>
            <a:off x="7332091" y="2865120"/>
            <a:ext cx="1364615" cy="1038225"/>
            <a:chOff x="7332091" y="2865120"/>
            <a:chExt cx="1364615" cy="1038225"/>
          </a:xfrm>
        </p:grpSpPr>
        <p:pic>
          <p:nvPicPr>
            <p:cNvPr id="39" name="object 39"/>
            <p:cNvPicPr/>
            <p:nvPr/>
          </p:nvPicPr>
          <p:blipFill>
            <a:blip r:embed="rId8" cstate="print"/>
            <a:stretch>
              <a:fillRect/>
            </a:stretch>
          </p:blipFill>
          <p:spPr>
            <a:xfrm>
              <a:off x="7345045" y="2878074"/>
              <a:ext cx="1338579" cy="1011808"/>
            </a:xfrm>
            <a:prstGeom prst="rect">
              <a:avLst/>
            </a:prstGeom>
          </p:spPr>
        </p:pic>
        <p:sp>
          <p:nvSpPr>
            <p:cNvPr id="40" name="object 40"/>
            <p:cNvSpPr/>
            <p:nvPr/>
          </p:nvSpPr>
          <p:spPr>
            <a:xfrm>
              <a:off x="7345045" y="2878074"/>
              <a:ext cx="1338580" cy="1012190"/>
            </a:xfrm>
            <a:custGeom>
              <a:avLst/>
              <a:gdLst/>
              <a:ahLst/>
              <a:cxnLst/>
              <a:rect l="l" t="t" r="r" b="b"/>
              <a:pathLst>
                <a:path w="1338579" h="1012189">
                  <a:moveTo>
                    <a:pt x="0" y="1011808"/>
                  </a:moveTo>
                  <a:lnTo>
                    <a:pt x="1338579" y="1011808"/>
                  </a:lnTo>
                  <a:lnTo>
                    <a:pt x="1338579" y="0"/>
                  </a:lnTo>
                  <a:lnTo>
                    <a:pt x="0" y="0"/>
                  </a:lnTo>
                  <a:lnTo>
                    <a:pt x="0" y="1011808"/>
                  </a:lnTo>
                  <a:close/>
                </a:path>
              </a:pathLst>
            </a:custGeom>
            <a:ln w="25906">
              <a:solidFill>
                <a:srgbClr val="FFFFFF"/>
              </a:solidFill>
            </a:ln>
          </p:spPr>
          <p:txBody>
            <a:bodyPr wrap="square" lIns="0" tIns="0" rIns="0" bIns="0" rtlCol="0"/>
            <a:lstStyle/>
            <a:p>
              <a:endParaRPr/>
            </a:p>
          </p:txBody>
        </p:sp>
      </p:grpSp>
      <p:sp>
        <p:nvSpPr>
          <p:cNvPr id="41" name="object 41"/>
          <p:cNvSpPr txBox="1"/>
          <p:nvPr/>
        </p:nvSpPr>
        <p:spPr>
          <a:xfrm>
            <a:off x="7364602" y="3131947"/>
            <a:ext cx="1338580" cy="517449"/>
          </a:xfrm>
          <a:prstGeom prst="rect">
            <a:avLst/>
          </a:prstGeom>
        </p:spPr>
        <p:txBody>
          <a:bodyPr vert="horz" wrap="square" lIns="0" tIns="12065" rIns="0" bIns="0" rtlCol="0">
            <a:spAutoFit/>
          </a:bodyPr>
          <a:lstStyle/>
          <a:p>
            <a:pPr marL="12700" algn="ctr">
              <a:lnSpc>
                <a:spcPct val="100000"/>
              </a:lnSpc>
              <a:spcBef>
                <a:spcPts val="95"/>
              </a:spcBef>
            </a:pPr>
            <a:r>
              <a:rPr sz="1600" spc="-10" dirty="0">
                <a:solidFill>
                  <a:srgbClr val="001F5F"/>
                </a:solidFill>
                <a:latin typeface="Arial"/>
                <a:cs typeface="Arial"/>
              </a:rPr>
              <a:t>Noise</a:t>
            </a:r>
            <a:endParaRPr lang="en-US" sz="1600" spc="-10" dirty="0">
              <a:solidFill>
                <a:srgbClr val="001F5F"/>
              </a:solidFill>
              <a:latin typeface="Arial"/>
              <a:cs typeface="Arial"/>
            </a:endParaRPr>
          </a:p>
          <a:p>
            <a:pPr marL="12700" algn="ctr">
              <a:lnSpc>
                <a:spcPct val="100000"/>
              </a:lnSpc>
              <a:spcBef>
                <a:spcPts val="95"/>
              </a:spcBef>
            </a:pPr>
            <a:r>
              <a:rPr lang="zh-TW" altLang="en-US" sz="1600" dirty="0"/>
              <a:t>噪音管制</a:t>
            </a:r>
            <a:endParaRPr sz="1600" dirty="0">
              <a:latin typeface="Arial"/>
              <a:cs typeface="Arial"/>
            </a:endParaRPr>
          </a:p>
        </p:txBody>
      </p:sp>
      <p:grpSp>
        <p:nvGrpSpPr>
          <p:cNvPr id="42" name="object 42"/>
          <p:cNvGrpSpPr/>
          <p:nvPr/>
        </p:nvGrpSpPr>
        <p:grpSpPr>
          <a:xfrm>
            <a:off x="2908173" y="3957815"/>
            <a:ext cx="1364615" cy="1064260"/>
            <a:chOff x="2908173" y="3957815"/>
            <a:chExt cx="1364615" cy="1064260"/>
          </a:xfrm>
        </p:grpSpPr>
        <p:pic>
          <p:nvPicPr>
            <p:cNvPr id="43" name="object 43"/>
            <p:cNvPicPr/>
            <p:nvPr/>
          </p:nvPicPr>
          <p:blipFill>
            <a:blip r:embed="rId9" cstate="print"/>
            <a:stretch>
              <a:fillRect/>
            </a:stretch>
          </p:blipFill>
          <p:spPr>
            <a:xfrm>
              <a:off x="2921127" y="3970769"/>
              <a:ext cx="1338579" cy="1038110"/>
            </a:xfrm>
            <a:prstGeom prst="rect">
              <a:avLst/>
            </a:prstGeom>
          </p:spPr>
        </p:pic>
        <p:sp>
          <p:nvSpPr>
            <p:cNvPr id="44" name="object 44"/>
            <p:cNvSpPr/>
            <p:nvPr/>
          </p:nvSpPr>
          <p:spPr>
            <a:xfrm>
              <a:off x="2921127" y="3970769"/>
              <a:ext cx="1338580" cy="1038225"/>
            </a:xfrm>
            <a:custGeom>
              <a:avLst/>
              <a:gdLst/>
              <a:ahLst/>
              <a:cxnLst/>
              <a:rect l="l" t="t" r="r" b="b"/>
              <a:pathLst>
                <a:path w="1338579" h="1038225">
                  <a:moveTo>
                    <a:pt x="0" y="1038110"/>
                  </a:moveTo>
                  <a:lnTo>
                    <a:pt x="1338579" y="1038110"/>
                  </a:lnTo>
                  <a:lnTo>
                    <a:pt x="1338579"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45" name="object 45"/>
          <p:cNvSpPr txBox="1"/>
          <p:nvPr/>
        </p:nvSpPr>
        <p:spPr>
          <a:xfrm>
            <a:off x="3125216" y="4115180"/>
            <a:ext cx="915669" cy="735458"/>
          </a:xfrm>
          <a:prstGeom prst="rect">
            <a:avLst/>
          </a:prstGeom>
        </p:spPr>
        <p:txBody>
          <a:bodyPr vert="horz" wrap="square" lIns="0" tIns="42545" rIns="0" bIns="0" rtlCol="0">
            <a:spAutoFit/>
          </a:bodyPr>
          <a:lstStyle/>
          <a:p>
            <a:pPr marL="90170" marR="5080" indent="-78105">
              <a:lnSpc>
                <a:spcPts val="1700"/>
              </a:lnSpc>
              <a:spcBef>
                <a:spcPts val="335"/>
              </a:spcBef>
            </a:pPr>
            <a:r>
              <a:rPr sz="1600" spc="-25" dirty="0">
                <a:solidFill>
                  <a:srgbClr val="001F5F"/>
                </a:solidFill>
                <a:latin typeface="Arial"/>
                <a:cs typeface="Arial"/>
              </a:rPr>
              <a:t>Employee </a:t>
            </a:r>
            <a:r>
              <a:rPr sz="1600" spc="-10" dirty="0">
                <a:solidFill>
                  <a:srgbClr val="001F5F"/>
                </a:solidFill>
                <a:latin typeface="Arial"/>
                <a:cs typeface="Arial"/>
              </a:rPr>
              <a:t>Housing</a:t>
            </a:r>
            <a:endParaRPr lang="en-US" sz="1600" spc="-10" dirty="0">
              <a:solidFill>
                <a:srgbClr val="001F5F"/>
              </a:solidFill>
              <a:latin typeface="Arial"/>
              <a:cs typeface="Arial"/>
            </a:endParaRPr>
          </a:p>
          <a:p>
            <a:pPr marL="90170" marR="5080" indent="-78105">
              <a:lnSpc>
                <a:spcPts val="1700"/>
              </a:lnSpc>
              <a:spcBef>
                <a:spcPts val="335"/>
              </a:spcBef>
            </a:pPr>
            <a:r>
              <a:rPr lang="zh-TW" altLang="en-US" sz="1600" dirty="0"/>
              <a:t>員工宿舍</a:t>
            </a:r>
            <a:endParaRPr sz="1600" dirty="0">
              <a:latin typeface="Arial"/>
              <a:cs typeface="Arial"/>
            </a:endParaRPr>
          </a:p>
        </p:txBody>
      </p:sp>
      <p:grpSp>
        <p:nvGrpSpPr>
          <p:cNvPr id="46" name="object 46"/>
          <p:cNvGrpSpPr/>
          <p:nvPr/>
        </p:nvGrpSpPr>
        <p:grpSpPr>
          <a:xfrm>
            <a:off x="4420235" y="3944608"/>
            <a:ext cx="1364615" cy="1064260"/>
            <a:chOff x="4420235" y="3944608"/>
            <a:chExt cx="1364615" cy="1064260"/>
          </a:xfrm>
        </p:grpSpPr>
        <p:pic>
          <p:nvPicPr>
            <p:cNvPr id="47" name="object 47"/>
            <p:cNvPicPr/>
            <p:nvPr/>
          </p:nvPicPr>
          <p:blipFill>
            <a:blip r:embed="rId4" cstate="print"/>
            <a:stretch>
              <a:fillRect/>
            </a:stretch>
          </p:blipFill>
          <p:spPr>
            <a:xfrm>
              <a:off x="4433188" y="3957561"/>
              <a:ext cx="1338580" cy="1038110"/>
            </a:xfrm>
            <a:prstGeom prst="rect">
              <a:avLst/>
            </a:prstGeom>
          </p:spPr>
        </p:pic>
        <p:sp>
          <p:nvSpPr>
            <p:cNvPr id="48" name="object 48"/>
            <p:cNvSpPr/>
            <p:nvPr/>
          </p:nvSpPr>
          <p:spPr>
            <a:xfrm>
              <a:off x="4433188" y="3957561"/>
              <a:ext cx="1338580" cy="1038225"/>
            </a:xfrm>
            <a:custGeom>
              <a:avLst/>
              <a:gdLst/>
              <a:ahLst/>
              <a:cxnLst/>
              <a:rect l="l" t="t" r="r" b="b"/>
              <a:pathLst>
                <a:path w="1338579" h="1038225">
                  <a:moveTo>
                    <a:pt x="0" y="1038110"/>
                  </a:moveTo>
                  <a:lnTo>
                    <a:pt x="1338580" y="1038110"/>
                  </a:lnTo>
                  <a:lnTo>
                    <a:pt x="1338580"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49" name="object 49"/>
          <p:cNvSpPr txBox="1"/>
          <p:nvPr/>
        </p:nvSpPr>
        <p:spPr>
          <a:xfrm>
            <a:off x="4654422" y="4102100"/>
            <a:ext cx="882015" cy="735458"/>
          </a:xfrm>
          <a:prstGeom prst="rect">
            <a:avLst/>
          </a:prstGeom>
        </p:spPr>
        <p:txBody>
          <a:bodyPr vert="horz" wrap="square" lIns="0" tIns="42545" rIns="0" bIns="0" rtlCol="0">
            <a:spAutoFit/>
          </a:bodyPr>
          <a:lstStyle/>
          <a:p>
            <a:pPr marL="50800" marR="5080" indent="-38100">
              <a:lnSpc>
                <a:spcPts val="1700"/>
              </a:lnSpc>
              <a:spcBef>
                <a:spcPts val="335"/>
              </a:spcBef>
            </a:pPr>
            <a:r>
              <a:rPr sz="1600" spc="-20" dirty="0">
                <a:solidFill>
                  <a:srgbClr val="001F5F"/>
                </a:solidFill>
                <a:latin typeface="Arial"/>
                <a:cs typeface="Arial"/>
              </a:rPr>
              <a:t>Detention </a:t>
            </a:r>
            <a:r>
              <a:rPr sz="1600" spc="-10" dirty="0">
                <a:solidFill>
                  <a:srgbClr val="001F5F"/>
                </a:solidFill>
                <a:latin typeface="Arial"/>
                <a:cs typeface="Arial"/>
              </a:rPr>
              <a:t>Facilities</a:t>
            </a:r>
            <a:endParaRPr lang="en-US" sz="1600" spc="-10" dirty="0">
              <a:solidFill>
                <a:srgbClr val="001F5F"/>
              </a:solidFill>
              <a:latin typeface="Arial"/>
              <a:cs typeface="Arial"/>
            </a:endParaRPr>
          </a:p>
          <a:p>
            <a:pPr marL="50800" marR="5080" indent="-38100">
              <a:lnSpc>
                <a:spcPts val="1700"/>
              </a:lnSpc>
              <a:spcBef>
                <a:spcPts val="335"/>
              </a:spcBef>
            </a:pPr>
            <a:r>
              <a:rPr lang="zh-TW" altLang="en-US" sz="1600" dirty="0"/>
              <a:t>拘留設施</a:t>
            </a:r>
            <a:endParaRPr sz="1600" dirty="0">
              <a:latin typeface="Arial"/>
              <a:cs typeface="Arial"/>
            </a:endParaRPr>
          </a:p>
        </p:txBody>
      </p:sp>
      <p:grpSp>
        <p:nvGrpSpPr>
          <p:cNvPr id="50" name="object 50"/>
          <p:cNvGrpSpPr/>
          <p:nvPr/>
        </p:nvGrpSpPr>
        <p:grpSpPr>
          <a:xfrm>
            <a:off x="5862828" y="3966959"/>
            <a:ext cx="1364615" cy="1038860"/>
            <a:chOff x="5862828" y="3966959"/>
            <a:chExt cx="1364615" cy="1038860"/>
          </a:xfrm>
        </p:grpSpPr>
        <p:pic>
          <p:nvPicPr>
            <p:cNvPr id="51" name="object 51"/>
            <p:cNvPicPr/>
            <p:nvPr/>
          </p:nvPicPr>
          <p:blipFill>
            <a:blip r:embed="rId10" cstate="print"/>
            <a:stretch>
              <a:fillRect/>
            </a:stretch>
          </p:blipFill>
          <p:spPr>
            <a:xfrm>
              <a:off x="5875781" y="3979913"/>
              <a:ext cx="1338580" cy="1012456"/>
            </a:xfrm>
            <a:prstGeom prst="rect">
              <a:avLst/>
            </a:prstGeom>
          </p:spPr>
        </p:pic>
        <p:sp>
          <p:nvSpPr>
            <p:cNvPr id="52" name="object 52"/>
            <p:cNvSpPr/>
            <p:nvPr/>
          </p:nvSpPr>
          <p:spPr>
            <a:xfrm>
              <a:off x="5875781" y="3979913"/>
              <a:ext cx="1338580" cy="1012825"/>
            </a:xfrm>
            <a:custGeom>
              <a:avLst/>
              <a:gdLst/>
              <a:ahLst/>
              <a:cxnLst/>
              <a:rect l="l" t="t" r="r" b="b"/>
              <a:pathLst>
                <a:path w="1338579" h="1012825">
                  <a:moveTo>
                    <a:pt x="0" y="1012456"/>
                  </a:moveTo>
                  <a:lnTo>
                    <a:pt x="1338580" y="1012456"/>
                  </a:lnTo>
                  <a:lnTo>
                    <a:pt x="1338580" y="0"/>
                  </a:lnTo>
                  <a:lnTo>
                    <a:pt x="0" y="0"/>
                  </a:lnTo>
                  <a:lnTo>
                    <a:pt x="0" y="1012456"/>
                  </a:lnTo>
                  <a:close/>
                </a:path>
              </a:pathLst>
            </a:custGeom>
            <a:ln w="25906">
              <a:solidFill>
                <a:srgbClr val="FFFFFF"/>
              </a:solidFill>
            </a:ln>
          </p:spPr>
          <p:txBody>
            <a:bodyPr wrap="square" lIns="0" tIns="0" rIns="0" bIns="0" rtlCol="0"/>
            <a:lstStyle/>
            <a:p>
              <a:endParaRPr/>
            </a:p>
          </p:txBody>
        </p:sp>
      </p:grpSp>
      <p:sp>
        <p:nvSpPr>
          <p:cNvPr id="53" name="object 53"/>
          <p:cNvSpPr txBox="1"/>
          <p:nvPr/>
        </p:nvSpPr>
        <p:spPr>
          <a:xfrm>
            <a:off x="5988811" y="4234688"/>
            <a:ext cx="1096645" cy="517449"/>
          </a:xfrm>
          <a:prstGeom prst="rect">
            <a:avLst/>
          </a:prstGeom>
        </p:spPr>
        <p:txBody>
          <a:bodyPr vert="horz" wrap="square" lIns="0" tIns="12065" rIns="0" bIns="0" rtlCol="0">
            <a:spAutoFit/>
          </a:bodyPr>
          <a:lstStyle/>
          <a:p>
            <a:pPr marL="12700" algn="ctr">
              <a:lnSpc>
                <a:spcPct val="100000"/>
              </a:lnSpc>
              <a:spcBef>
                <a:spcPts val="95"/>
              </a:spcBef>
            </a:pPr>
            <a:r>
              <a:rPr sz="1600" dirty="0">
                <a:solidFill>
                  <a:srgbClr val="001F5F"/>
                </a:solidFill>
                <a:latin typeface="Arial"/>
                <a:cs typeface="Arial"/>
              </a:rPr>
              <a:t>Lead</a:t>
            </a:r>
            <a:r>
              <a:rPr sz="1600" spc="-45" dirty="0">
                <a:solidFill>
                  <a:srgbClr val="001F5F"/>
                </a:solidFill>
                <a:latin typeface="Arial"/>
                <a:cs typeface="Arial"/>
              </a:rPr>
              <a:t> </a:t>
            </a:r>
            <a:r>
              <a:rPr sz="1600" spc="-10" dirty="0">
                <a:solidFill>
                  <a:srgbClr val="001F5F"/>
                </a:solidFill>
                <a:latin typeface="Arial"/>
                <a:cs typeface="Arial"/>
              </a:rPr>
              <a:t>Illness</a:t>
            </a:r>
            <a:endParaRPr lang="en-US" sz="1600" spc="-10" dirty="0">
              <a:solidFill>
                <a:srgbClr val="001F5F"/>
              </a:solidFill>
              <a:latin typeface="Arial"/>
              <a:cs typeface="Arial"/>
            </a:endParaRPr>
          </a:p>
          <a:p>
            <a:pPr marL="12700" algn="ctr">
              <a:lnSpc>
                <a:spcPct val="100000"/>
              </a:lnSpc>
              <a:spcBef>
                <a:spcPts val="95"/>
              </a:spcBef>
            </a:pPr>
            <a:r>
              <a:rPr lang="zh-TW" altLang="en-US" sz="1600" dirty="0"/>
              <a:t>鉛中毒防治</a:t>
            </a:r>
            <a:endParaRPr sz="1600" dirty="0">
              <a:latin typeface="Arial"/>
              <a:cs typeface="Arial"/>
            </a:endParaRPr>
          </a:p>
        </p:txBody>
      </p:sp>
      <p:grpSp>
        <p:nvGrpSpPr>
          <p:cNvPr id="54" name="object 54"/>
          <p:cNvGrpSpPr/>
          <p:nvPr/>
        </p:nvGrpSpPr>
        <p:grpSpPr>
          <a:xfrm>
            <a:off x="7332091" y="3957815"/>
            <a:ext cx="1364615" cy="1064260"/>
            <a:chOff x="7332091" y="3957815"/>
            <a:chExt cx="1364615" cy="1064260"/>
          </a:xfrm>
        </p:grpSpPr>
        <p:pic>
          <p:nvPicPr>
            <p:cNvPr id="55" name="object 55"/>
            <p:cNvPicPr/>
            <p:nvPr/>
          </p:nvPicPr>
          <p:blipFill>
            <a:blip r:embed="rId9" cstate="print"/>
            <a:stretch>
              <a:fillRect/>
            </a:stretch>
          </p:blipFill>
          <p:spPr>
            <a:xfrm>
              <a:off x="7345045" y="3970769"/>
              <a:ext cx="1338579" cy="1038110"/>
            </a:xfrm>
            <a:prstGeom prst="rect">
              <a:avLst/>
            </a:prstGeom>
          </p:spPr>
        </p:pic>
        <p:sp>
          <p:nvSpPr>
            <p:cNvPr id="56" name="object 56"/>
            <p:cNvSpPr/>
            <p:nvPr/>
          </p:nvSpPr>
          <p:spPr>
            <a:xfrm>
              <a:off x="7345045" y="3970769"/>
              <a:ext cx="1338580" cy="1038225"/>
            </a:xfrm>
            <a:custGeom>
              <a:avLst/>
              <a:gdLst/>
              <a:ahLst/>
              <a:cxnLst/>
              <a:rect l="l" t="t" r="r" b="b"/>
              <a:pathLst>
                <a:path w="1338579" h="1038225">
                  <a:moveTo>
                    <a:pt x="0" y="1038110"/>
                  </a:moveTo>
                  <a:lnTo>
                    <a:pt x="1338579" y="1038110"/>
                  </a:lnTo>
                  <a:lnTo>
                    <a:pt x="1338579" y="0"/>
                  </a:lnTo>
                  <a:lnTo>
                    <a:pt x="0" y="0"/>
                  </a:lnTo>
                  <a:lnTo>
                    <a:pt x="0" y="1038110"/>
                  </a:lnTo>
                  <a:close/>
                </a:path>
              </a:pathLst>
            </a:custGeom>
            <a:ln w="25906">
              <a:solidFill>
                <a:srgbClr val="FFFFFF"/>
              </a:solidFill>
            </a:ln>
          </p:spPr>
          <p:txBody>
            <a:bodyPr wrap="square" lIns="0" tIns="0" rIns="0" bIns="0" rtlCol="0"/>
            <a:lstStyle/>
            <a:p>
              <a:endParaRPr/>
            </a:p>
          </p:txBody>
        </p:sp>
      </p:grpSp>
      <p:sp>
        <p:nvSpPr>
          <p:cNvPr id="57" name="object 57"/>
          <p:cNvSpPr txBox="1"/>
          <p:nvPr/>
        </p:nvSpPr>
        <p:spPr>
          <a:xfrm>
            <a:off x="7519543" y="4115180"/>
            <a:ext cx="963294" cy="722057"/>
          </a:xfrm>
          <a:prstGeom prst="rect">
            <a:avLst/>
          </a:prstGeom>
        </p:spPr>
        <p:txBody>
          <a:bodyPr vert="horz" wrap="square" lIns="0" tIns="42545" rIns="0" bIns="0" rtlCol="0">
            <a:spAutoFit/>
          </a:bodyPr>
          <a:lstStyle/>
          <a:p>
            <a:pPr marL="105410" marR="5080" indent="-93345">
              <a:lnSpc>
                <a:spcPts val="1700"/>
              </a:lnSpc>
              <a:spcBef>
                <a:spcPts val="335"/>
              </a:spcBef>
            </a:pPr>
            <a:r>
              <a:rPr sz="1600" spc="-35" dirty="0">
                <a:solidFill>
                  <a:srgbClr val="001F5F"/>
                </a:solidFill>
                <a:latin typeface="Arial"/>
                <a:cs typeface="Arial"/>
              </a:rPr>
              <a:t>Waste</a:t>
            </a:r>
            <a:r>
              <a:rPr sz="1600" spc="-80" dirty="0">
                <a:solidFill>
                  <a:srgbClr val="001F5F"/>
                </a:solidFill>
                <a:latin typeface="Arial"/>
                <a:cs typeface="Arial"/>
              </a:rPr>
              <a:t> </a:t>
            </a:r>
            <a:r>
              <a:rPr sz="1600" spc="-40" dirty="0">
                <a:solidFill>
                  <a:srgbClr val="001F5F"/>
                </a:solidFill>
                <a:latin typeface="Arial"/>
                <a:cs typeface="Arial"/>
              </a:rPr>
              <a:t>Tire </a:t>
            </a:r>
            <a:r>
              <a:rPr sz="1600" spc="-10" dirty="0">
                <a:solidFill>
                  <a:srgbClr val="001F5F"/>
                </a:solidFill>
                <a:latin typeface="Arial"/>
                <a:cs typeface="Arial"/>
              </a:rPr>
              <a:t>Program</a:t>
            </a:r>
            <a:endParaRPr lang="en-US" sz="1600" spc="-10" dirty="0">
              <a:solidFill>
                <a:srgbClr val="001F5F"/>
              </a:solidFill>
              <a:latin typeface="Arial"/>
              <a:cs typeface="Arial"/>
            </a:endParaRPr>
          </a:p>
          <a:p>
            <a:pPr marL="105410" marR="5080" indent="-93345" algn="ctr">
              <a:lnSpc>
                <a:spcPts val="1700"/>
              </a:lnSpc>
              <a:spcBef>
                <a:spcPts val="335"/>
              </a:spcBef>
            </a:pPr>
            <a:r>
              <a:rPr lang="zh-TW" altLang="en-US" sz="1400" dirty="0"/>
              <a:t>廢輪胎計畫</a:t>
            </a:r>
            <a:endParaRPr sz="1400" dirty="0">
              <a:latin typeface="Arial"/>
              <a:cs typeface="Arial"/>
            </a:endParaRPr>
          </a:p>
        </p:txBody>
      </p:sp>
      <p:grpSp>
        <p:nvGrpSpPr>
          <p:cNvPr id="58" name="object 58"/>
          <p:cNvGrpSpPr/>
          <p:nvPr/>
        </p:nvGrpSpPr>
        <p:grpSpPr>
          <a:xfrm>
            <a:off x="2925953" y="5134966"/>
            <a:ext cx="1364615" cy="1038225"/>
            <a:chOff x="2925953" y="5134966"/>
            <a:chExt cx="1364615" cy="1038225"/>
          </a:xfrm>
        </p:grpSpPr>
        <p:pic>
          <p:nvPicPr>
            <p:cNvPr id="59" name="object 59"/>
            <p:cNvPicPr/>
            <p:nvPr/>
          </p:nvPicPr>
          <p:blipFill>
            <a:blip r:embed="rId11" cstate="print"/>
            <a:stretch>
              <a:fillRect/>
            </a:stretch>
          </p:blipFill>
          <p:spPr>
            <a:xfrm>
              <a:off x="2938906" y="5147919"/>
              <a:ext cx="1338580" cy="1011808"/>
            </a:xfrm>
            <a:prstGeom prst="rect">
              <a:avLst/>
            </a:prstGeom>
          </p:spPr>
        </p:pic>
        <p:sp>
          <p:nvSpPr>
            <p:cNvPr id="60" name="object 60"/>
            <p:cNvSpPr/>
            <p:nvPr/>
          </p:nvSpPr>
          <p:spPr>
            <a:xfrm>
              <a:off x="2938906" y="5147919"/>
              <a:ext cx="1338580" cy="1012190"/>
            </a:xfrm>
            <a:custGeom>
              <a:avLst/>
              <a:gdLst/>
              <a:ahLst/>
              <a:cxnLst/>
              <a:rect l="l" t="t" r="r" b="b"/>
              <a:pathLst>
                <a:path w="1338579" h="1012189">
                  <a:moveTo>
                    <a:pt x="0" y="1011808"/>
                  </a:moveTo>
                  <a:lnTo>
                    <a:pt x="1338580" y="1011808"/>
                  </a:lnTo>
                  <a:lnTo>
                    <a:pt x="1338580" y="0"/>
                  </a:lnTo>
                  <a:lnTo>
                    <a:pt x="0" y="0"/>
                  </a:lnTo>
                  <a:lnTo>
                    <a:pt x="0" y="1011808"/>
                  </a:lnTo>
                  <a:close/>
                </a:path>
              </a:pathLst>
            </a:custGeom>
            <a:ln w="25906">
              <a:solidFill>
                <a:srgbClr val="FFFFFF"/>
              </a:solidFill>
            </a:ln>
          </p:spPr>
          <p:txBody>
            <a:bodyPr wrap="square" lIns="0" tIns="0" rIns="0" bIns="0" rtlCol="0"/>
            <a:lstStyle/>
            <a:p>
              <a:endParaRPr/>
            </a:p>
          </p:txBody>
        </p:sp>
      </p:grpSp>
      <p:sp>
        <p:nvSpPr>
          <p:cNvPr id="61" name="object 61"/>
          <p:cNvSpPr txBox="1"/>
          <p:nvPr/>
        </p:nvSpPr>
        <p:spPr>
          <a:xfrm>
            <a:off x="3211829" y="5402376"/>
            <a:ext cx="769620" cy="517449"/>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001F5F"/>
                </a:solidFill>
                <a:latin typeface="Arial"/>
                <a:cs typeface="Arial"/>
              </a:rPr>
              <a:t>Body</a:t>
            </a:r>
            <a:r>
              <a:rPr sz="1600" spc="-160" dirty="0">
                <a:solidFill>
                  <a:srgbClr val="001F5F"/>
                </a:solidFill>
                <a:latin typeface="Arial"/>
                <a:cs typeface="Arial"/>
              </a:rPr>
              <a:t> </a:t>
            </a:r>
            <a:r>
              <a:rPr sz="1600" spc="-25" dirty="0">
                <a:solidFill>
                  <a:srgbClr val="001F5F"/>
                </a:solidFill>
                <a:latin typeface="Arial"/>
                <a:cs typeface="Arial"/>
              </a:rPr>
              <a:t>Art</a:t>
            </a:r>
            <a:endParaRPr lang="en-US" sz="1600" spc="-25" dirty="0">
              <a:solidFill>
                <a:srgbClr val="001F5F"/>
              </a:solidFill>
              <a:latin typeface="Arial"/>
              <a:cs typeface="Arial"/>
            </a:endParaRPr>
          </a:p>
          <a:p>
            <a:pPr marL="12700" algn="ctr">
              <a:lnSpc>
                <a:spcPct val="100000"/>
              </a:lnSpc>
              <a:spcBef>
                <a:spcPts val="95"/>
              </a:spcBef>
            </a:pPr>
            <a:r>
              <a:rPr lang="zh-TW" altLang="en-US" sz="1600" dirty="0"/>
              <a:t>紋身</a:t>
            </a:r>
            <a:endParaRPr sz="1600" dirty="0">
              <a:latin typeface="Arial"/>
              <a:cs typeface="Arial"/>
            </a:endParaRPr>
          </a:p>
        </p:txBody>
      </p:sp>
      <p:grpSp>
        <p:nvGrpSpPr>
          <p:cNvPr id="62" name="object 62"/>
          <p:cNvGrpSpPr/>
          <p:nvPr/>
        </p:nvGrpSpPr>
        <p:grpSpPr>
          <a:xfrm>
            <a:off x="4409567" y="5134966"/>
            <a:ext cx="1364615" cy="1038225"/>
            <a:chOff x="4409567" y="5134966"/>
            <a:chExt cx="1364615" cy="1038225"/>
          </a:xfrm>
        </p:grpSpPr>
        <p:pic>
          <p:nvPicPr>
            <p:cNvPr id="63" name="object 63"/>
            <p:cNvPicPr/>
            <p:nvPr/>
          </p:nvPicPr>
          <p:blipFill>
            <a:blip r:embed="rId11" cstate="print"/>
            <a:stretch>
              <a:fillRect/>
            </a:stretch>
          </p:blipFill>
          <p:spPr>
            <a:xfrm>
              <a:off x="4422521" y="5147919"/>
              <a:ext cx="1338579" cy="1011808"/>
            </a:xfrm>
            <a:prstGeom prst="rect">
              <a:avLst/>
            </a:prstGeom>
          </p:spPr>
        </p:pic>
        <p:sp>
          <p:nvSpPr>
            <p:cNvPr id="64" name="object 64"/>
            <p:cNvSpPr/>
            <p:nvPr/>
          </p:nvSpPr>
          <p:spPr>
            <a:xfrm>
              <a:off x="4422521" y="5147919"/>
              <a:ext cx="1338580" cy="1012190"/>
            </a:xfrm>
            <a:custGeom>
              <a:avLst/>
              <a:gdLst/>
              <a:ahLst/>
              <a:cxnLst/>
              <a:rect l="l" t="t" r="r" b="b"/>
              <a:pathLst>
                <a:path w="1338579" h="1012189">
                  <a:moveTo>
                    <a:pt x="0" y="1011808"/>
                  </a:moveTo>
                  <a:lnTo>
                    <a:pt x="1338579" y="1011808"/>
                  </a:lnTo>
                  <a:lnTo>
                    <a:pt x="1338579" y="0"/>
                  </a:lnTo>
                  <a:lnTo>
                    <a:pt x="0" y="0"/>
                  </a:lnTo>
                  <a:lnTo>
                    <a:pt x="0" y="1011808"/>
                  </a:lnTo>
                  <a:close/>
                </a:path>
              </a:pathLst>
            </a:custGeom>
            <a:ln w="25906">
              <a:solidFill>
                <a:srgbClr val="FFFFFF"/>
              </a:solidFill>
            </a:ln>
          </p:spPr>
          <p:txBody>
            <a:bodyPr wrap="square" lIns="0" tIns="0" rIns="0" bIns="0" rtlCol="0"/>
            <a:lstStyle/>
            <a:p>
              <a:endParaRPr/>
            </a:p>
          </p:txBody>
        </p:sp>
      </p:grpSp>
      <p:sp>
        <p:nvSpPr>
          <p:cNvPr id="65" name="object 65"/>
          <p:cNvSpPr txBox="1"/>
          <p:nvPr/>
        </p:nvSpPr>
        <p:spPr>
          <a:xfrm>
            <a:off x="4512690" y="5402376"/>
            <a:ext cx="1148080" cy="517449"/>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01F5F"/>
                </a:solidFill>
                <a:latin typeface="Arial"/>
                <a:cs typeface="Arial"/>
              </a:rPr>
              <a:t>Storm</a:t>
            </a:r>
            <a:r>
              <a:rPr sz="1600" spc="-70" dirty="0">
                <a:solidFill>
                  <a:srgbClr val="001F5F"/>
                </a:solidFill>
                <a:latin typeface="Arial"/>
                <a:cs typeface="Arial"/>
              </a:rPr>
              <a:t> </a:t>
            </a:r>
            <a:r>
              <a:rPr sz="1600" spc="-20" dirty="0">
                <a:solidFill>
                  <a:srgbClr val="001F5F"/>
                </a:solidFill>
                <a:latin typeface="Arial"/>
                <a:cs typeface="Arial"/>
              </a:rPr>
              <a:t>Water</a:t>
            </a:r>
            <a:endParaRPr lang="en-US" sz="1600" spc="-20" dirty="0">
              <a:solidFill>
                <a:srgbClr val="001F5F"/>
              </a:solidFill>
              <a:latin typeface="Arial"/>
              <a:cs typeface="Arial"/>
            </a:endParaRPr>
          </a:p>
          <a:p>
            <a:pPr marL="12700" algn="ctr">
              <a:lnSpc>
                <a:spcPct val="100000"/>
              </a:lnSpc>
              <a:spcBef>
                <a:spcPts val="95"/>
              </a:spcBef>
            </a:pPr>
            <a:r>
              <a:rPr lang="zh-TW" altLang="en-US" sz="1600" dirty="0"/>
              <a:t>雨水管理</a:t>
            </a:r>
            <a:endParaRPr sz="1600" dirty="0">
              <a:latin typeface="Arial"/>
              <a:cs typeface="Arial"/>
            </a:endParaRPr>
          </a:p>
        </p:txBody>
      </p:sp>
      <p:grpSp>
        <p:nvGrpSpPr>
          <p:cNvPr id="66" name="object 66"/>
          <p:cNvGrpSpPr/>
          <p:nvPr/>
        </p:nvGrpSpPr>
        <p:grpSpPr>
          <a:xfrm>
            <a:off x="5854065" y="5105032"/>
            <a:ext cx="1364615" cy="1062990"/>
            <a:chOff x="5854065" y="5105032"/>
            <a:chExt cx="1364615" cy="1062990"/>
          </a:xfrm>
        </p:grpSpPr>
        <p:pic>
          <p:nvPicPr>
            <p:cNvPr id="67" name="object 67"/>
            <p:cNvPicPr/>
            <p:nvPr/>
          </p:nvPicPr>
          <p:blipFill>
            <a:blip r:embed="rId12" cstate="print"/>
            <a:stretch>
              <a:fillRect/>
            </a:stretch>
          </p:blipFill>
          <p:spPr>
            <a:xfrm>
              <a:off x="5867018" y="5117985"/>
              <a:ext cx="1338579" cy="1036828"/>
            </a:xfrm>
            <a:prstGeom prst="rect">
              <a:avLst/>
            </a:prstGeom>
          </p:spPr>
        </p:pic>
        <p:sp>
          <p:nvSpPr>
            <p:cNvPr id="68" name="object 68"/>
            <p:cNvSpPr/>
            <p:nvPr/>
          </p:nvSpPr>
          <p:spPr>
            <a:xfrm>
              <a:off x="5867018" y="5117985"/>
              <a:ext cx="1338580" cy="1036955"/>
            </a:xfrm>
            <a:custGeom>
              <a:avLst/>
              <a:gdLst/>
              <a:ahLst/>
              <a:cxnLst/>
              <a:rect l="l" t="t" r="r" b="b"/>
              <a:pathLst>
                <a:path w="1338579" h="1036954">
                  <a:moveTo>
                    <a:pt x="0" y="1036828"/>
                  </a:moveTo>
                  <a:lnTo>
                    <a:pt x="1338579" y="1036828"/>
                  </a:lnTo>
                  <a:lnTo>
                    <a:pt x="1338579" y="0"/>
                  </a:lnTo>
                  <a:lnTo>
                    <a:pt x="0" y="0"/>
                  </a:lnTo>
                  <a:lnTo>
                    <a:pt x="0" y="1036828"/>
                  </a:lnTo>
                  <a:close/>
                </a:path>
              </a:pathLst>
            </a:custGeom>
            <a:ln w="25906">
              <a:solidFill>
                <a:srgbClr val="FFFFFF"/>
              </a:solidFill>
            </a:ln>
          </p:spPr>
          <p:txBody>
            <a:bodyPr wrap="square" lIns="0" tIns="0" rIns="0" bIns="0" rtlCol="0"/>
            <a:lstStyle/>
            <a:p>
              <a:endParaRPr/>
            </a:p>
          </p:txBody>
        </p:sp>
      </p:grpSp>
      <p:sp>
        <p:nvSpPr>
          <p:cNvPr id="69" name="object 69"/>
          <p:cNvSpPr txBox="1"/>
          <p:nvPr/>
        </p:nvSpPr>
        <p:spPr>
          <a:xfrm>
            <a:off x="5920105" y="5261609"/>
            <a:ext cx="1200023" cy="735458"/>
          </a:xfrm>
          <a:prstGeom prst="rect">
            <a:avLst/>
          </a:prstGeom>
        </p:spPr>
        <p:txBody>
          <a:bodyPr vert="horz" wrap="square" lIns="0" tIns="42545" rIns="0" bIns="0" rtlCol="0">
            <a:spAutoFit/>
          </a:bodyPr>
          <a:lstStyle/>
          <a:p>
            <a:pPr marL="81280" marR="5080" indent="-68580" algn="ctr">
              <a:lnSpc>
                <a:spcPts val="1700"/>
              </a:lnSpc>
              <a:spcBef>
                <a:spcPts val="335"/>
              </a:spcBef>
            </a:pPr>
            <a:r>
              <a:rPr sz="1600" spc="-20" dirty="0">
                <a:solidFill>
                  <a:srgbClr val="001F5F"/>
                </a:solidFill>
                <a:latin typeface="Arial"/>
                <a:cs typeface="Arial"/>
              </a:rPr>
              <a:t>Smoking </a:t>
            </a:r>
            <a:r>
              <a:rPr sz="1600" spc="-10" dirty="0">
                <a:solidFill>
                  <a:srgbClr val="001F5F"/>
                </a:solidFill>
                <a:latin typeface="Arial"/>
                <a:cs typeface="Arial"/>
              </a:rPr>
              <a:t>Control</a:t>
            </a:r>
            <a:endParaRPr lang="en-US" sz="1600" spc="-10" dirty="0">
              <a:solidFill>
                <a:srgbClr val="001F5F"/>
              </a:solidFill>
              <a:latin typeface="Arial"/>
              <a:cs typeface="Arial"/>
            </a:endParaRPr>
          </a:p>
          <a:p>
            <a:pPr marL="81280" marR="5080" indent="-68580" algn="ctr">
              <a:lnSpc>
                <a:spcPts val="1700"/>
              </a:lnSpc>
              <a:spcBef>
                <a:spcPts val="335"/>
              </a:spcBef>
            </a:pPr>
            <a:r>
              <a:rPr lang="zh-TW" altLang="en-US" sz="1600" dirty="0"/>
              <a:t>吸菸管制</a:t>
            </a:r>
            <a:endParaRPr sz="1600" dirty="0">
              <a:latin typeface="Arial"/>
              <a:cs typeface="Arial"/>
            </a:endParaRPr>
          </a:p>
        </p:txBody>
      </p:sp>
      <p:grpSp>
        <p:nvGrpSpPr>
          <p:cNvPr id="70" name="object 70"/>
          <p:cNvGrpSpPr/>
          <p:nvPr/>
        </p:nvGrpSpPr>
        <p:grpSpPr>
          <a:xfrm>
            <a:off x="7351649" y="5103317"/>
            <a:ext cx="1364615" cy="1062990"/>
            <a:chOff x="7351649" y="5103317"/>
            <a:chExt cx="1364615" cy="1062990"/>
          </a:xfrm>
        </p:grpSpPr>
        <p:pic>
          <p:nvPicPr>
            <p:cNvPr id="71" name="object 71"/>
            <p:cNvPicPr/>
            <p:nvPr/>
          </p:nvPicPr>
          <p:blipFill>
            <a:blip r:embed="rId7" cstate="print"/>
            <a:stretch>
              <a:fillRect/>
            </a:stretch>
          </p:blipFill>
          <p:spPr>
            <a:xfrm>
              <a:off x="7364603" y="5116271"/>
              <a:ext cx="1338579" cy="1036828"/>
            </a:xfrm>
            <a:prstGeom prst="rect">
              <a:avLst/>
            </a:prstGeom>
          </p:spPr>
        </p:pic>
        <p:sp>
          <p:nvSpPr>
            <p:cNvPr id="72" name="object 72"/>
            <p:cNvSpPr/>
            <p:nvPr/>
          </p:nvSpPr>
          <p:spPr>
            <a:xfrm>
              <a:off x="7364603" y="5116271"/>
              <a:ext cx="1338580" cy="1036955"/>
            </a:xfrm>
            <a:custGeom>
              <a:avLst/>
              <a:gdLst/>
              <a:ahLst/>
              <a:cxnLst/>
              <a:rect l="l" t="t" r="r" b="b"/>
              <a:pathLst>
                <a:path w="1338579" h="1036954">
                  <a:moveTo>
                    <a:pt x="0" y="1036828"/>
                  </a:moveTo>
                  <a:lnTo>
                    <a:pt x="1338579" y="1036828"/>
                  </a:lnTo>
                  <a:lnTo>
                    <a:pt x="1338579" y="0"/>
                  </a:lnTo>
                  <a:lnTo>
                    <a:pt x="0" y="0"/>
                  </a:lnTo>
                  <a:lnTo>
                    <a:pt x="0" y="1036828"/>
                  </a:lnTo>
                  <a:close/>
                </a:path>
              </a:pathLst>
            </a:custGeom>
            <a:ln w="25906">
              <a:solidFill>
                <a:srgbClr val="FFFFFF"/>
              </a:solidFill>
            </a:ln>
          </p:spPr>
          <p:txBody>
            <a:bodyPr wrap="square" lIns="0" tIns="0" rIns="0" bIns="0" rtlCol="0"/>
            <a:lstStyle/>
            <a:p>
              <a:endParaRPr/>
            </a:p>
          </p:txBody>
        </p:sp>
      </p:grpSp>
      <p:sp>
        <p:nvSpPr>
          <p:cNvPr id="73" name="object 73"/>
          <p:cNvSpPr txBox="1"/>
          <p:nvPr/>
        </p:nvSpPr>
        <p:spPr>
          <a:xfrm>
            <a:off x="7479030" y="5259704"/>
            <a:ext cx="1204594" cy="735458"/>
          </a:xfrm>
          <a:prstGeom prst="rect">
            <a:avLst/>
          </a:prstGeom>
        </p:spPr>
        <p:txBody>
          <a:bodyPr vert="horz" wrap="square" lIns="0" tIns="42545" rIns="0" bIns="0" rtlCol="0">
            <a:spAutoFit/>
          </a:bodyPr>
          <a:lstStyle/>
          <a:p>
            <a:pPr marL="80645" marR="5080" indent="-68580" algn="ctr">
              <a:lnSpc>
                <a:spcPts val="1700"/>
              </a:lnSpc>
              <a:spcBef>
                <a:spcPts val="335"/>
              </a:spcBef>
            </a:pPr>
            <a:r>
              <a:rPr sz="1600" spc="-20" dirty="0">
                <a:solidFill>
                  <a:srgbClr val="001F5F"/>
                </a:solidFill>
                <a:latin typeface="Arial"/>
                <a:cs typeface="Arial"/>
              </a:rPr>
              <a:t>Medical </a:t>
            </a:r>
            <a:r>
              <a:rPr sz="1600" spc="-10" dirty="0">
                <a:solidFill>
                  <a:srgbClr val="001F5F"/>
                </a:solidFill>
                <a:latin typeface="Arial"/>
                <a:cs typeface="Arial"/>
              </a:rPr>
              <a:t>Waste</a:t>
            </a:r>
            <a:endParaRPr lang="en-US" sz="1600" spc="-10" dirty="0">
              <a:solidFill>
                <a:srgbClr val="001F5F"/>
              </a:solidFill>
              <a:latin typeface="Arial"/>
              <a:cs typeface="Arial"/>
            </a:endParaRPr>
          </a:p>
          <a:p>
            <a:pPr marL="80645" marR="5080" indent="-68580" algn="ctr">
              <a:lnSpc>
                <a:spcPts val="1700"/>
              </a:lnSpc>
              <a:spcBef>
                <a:spcPts val="335"/>
              </a:spcBef>
            </a:pPr>
            <a:r>
              <a:rPr lang="zh-TW" altLang="en-US" sz="1600" dirty="0"/>
              <a:t>醫療廢棄物</a:t>
            </a:r>
            <a:endParaRPr sz="16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89"/>
            <a:ext cx="9144000" cy="1001394"/>
            <a:chOff x="0" y="889"/>
            <a:chExt cx="9144000" cy="1001394"/>
          </a:xfrm>
        </p:grpSpPr>
        <p:sp>
          <p:nvSpPr>
            <p:cNvPr id="3" name="object 3"/>
            <p:cNvSpPr/>
            <p:nvPr/>
          </p:nvSpPr>
          <p:spPr>
            <a:xfrm>
              <a:off x="0" y="889"/>
              <a:ext cx="9144000" cy="1001394"/>
            </a:xfrm>
            <a:custGeom>
              <a:avLst/>
              <a:gdLst/>
              <a:ahLst/>
              <a:cxnLst/>
              <a:rect l="l" t="t" r="r" b="b"/>
              <a:pathLst>
                <a:path w="9144000" h="1001394">
                  <a:moveTo>
                    <a:pt x="9144000" y="0"/>
                  </a:moveTo>
                  <a:lnTo>
                    <a:pt x="0" y="0"/>
                  </a:lnTo>
                  <a:lnTo>
                    <a:pt x="0" y="1001268"/>
                  </a:lnTo>
                  <a:lnTo>
                    <a:pt x="9144000" y="1001267"/>
                  </a:lnTo>
                  <a:lnTo>
                    <a:pt x="9144000" y="0"/>
                  </a:lnTo>
                  <a:close/>
                </a:path>
              </a:pathLst>
            </a:custGeom>
            <a:solidFill>
              <a:srgbClr val="006FC0"/>
            </a:solidFill>
          </p:spPr>
          <p:txBody>
            <a:bodyPr wrap="square" lIns="0" tIns="0" rIns="0" bIns="0" rtlCol="0"/>
            <a:lstStyle/>
            <a:p>
              <a:endParaRPr/>
            </a:p>
          </p:txBody>
        </p:sp>
        <p:pic>
          <p:nvPicPr>
            <p:cNvPr id="4" name="object 4"/>
            <p:cNvPicPr/>
            <p:nvPr/>
          </p:nvPicPr>
          <p:blipFill>
            <a:blip r:embed="rId2" cstate="print"/>
            <a:stretch>
              <a:fillRect/>
            </a:stretch>
          </p:blipFill>
          <p:spPr>
            <a:xfrm>
              <a:off x="313347" y="189865"/>
              <a:ext cx="2445639" cy="510540"/>
            </a:xfrm>
            <a:prstGeom prst="rect">
              <a:avLst/>
            </a:prstGeom>
          </p:spPr>
        </p:pic>
      </p:grpSp>
      <p:sp>
        <p:nvSpPr>
          <p:cNvPr id="5" name="object 5"/>
          <p:cNvSpPr txBox="1"/>
          <p:nvPr/>
        </p:nvSpPr>
        <p:spPr>
          <a:xfrm>
            <a:off x="347573" y="691972"/>
            <a:ext cx="370268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4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39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grpSp>
        <p:nvGrpSpPr>
          <p:cNvPr id="6" name="object 6"/>
          <p:cNvGrpSpPr/>
          <p:nvPr/>
        </p:nvGrpSpPr>
        <p:grpSpPr>
          <a:xfrm>
            <a:off x="1075740" y="2752432"/>
            <a:ext cx="7216140" cy="3149600"/>
            <a:chOff x="1075740" y="2752432"/>
            <a:chExt cx="7216140" cy="3149600"/>
          </a:xfrm>
        </p:grpSpPr>
        <p:sp>
          <p:nvSpPr>
            <p:cNvPr id="7" name="object 7"/>
            <p:cNvSpPr/>
            <p:nvPr/>
          </p:nvSpPr>
          <p:spPr>
            <a:xfrm>
              <a:off x="1075740" y="2866644"/>
              <a:ext cx="7216140" cy="2425065"/>
            </a:xfrm>
            <a:custGeom>
              <a:avLst/>
              <a:gdLst/>
              <a:ahLst/>
              <a:cxnLst/>
              <a:rect l="l" t="t" r="r" b="b"/>
              <a:pathLst>
                <a:path w="7216140" h="2425065">
                  <a:moveTo>
                    <a:pt x="0" y="2424683"/>
                  </a:moveTo>
                  <a:lnTo>
                    <a:pt x="353771" y="2424683"/>
                  </a:lnTo>
                </a:path>
                <a:path w="7216140" h="2425065">
                  <a:moveTo>
                    <a:pt x="676910" y="2424683"/>
                  </a:moveTo>
                  <a:lnTo>
                    <a:pt x="1384630" y="2424683"/>
                  </a:lnTo>
                </a:path>
                <a:path w="7216140" h="2425065">
                  <a:moveTo>
                    <a:pt x="1707768" y="2424683"/>
                  </a:moveTo>
                  <a:lnTo>
                    <a:pt x="2415489" y="2424683"/>
                  </a:lnTo>
                </a:path>
                <a:path w="7216140" h="2425065">
                  <a:moveTo>
                    <a:pt x="2738628" y="2424683"/>
                  </a:moveTo>
                  <a:lnTo>
                    <a:pt x="3446221" y="2424683"/>
                  </a:lnTo>
                </a:path>
                <a:path w="7216140" h="2425065">
                  <a:moveTo>
                    <a:pt x="3769360" y="2424683"/>
                  </a:moveTo>
                  <a:lnTo>
                    <a:pt x="4477080" y="2424683"/>
                  </a:lnTo>
                </a:path>
                <a:path w="7216140" h="2425065">
                  <a:moveTo>
                    <a:pt x="4800219" y="2424683"/>
                  </a:moveTo>
                  <a:lnTo>
                    <a:pt x="5507939" y="2424683"/>
                  </a:lnTo>
                </a:path>
                <a:path w="7216140" h="2425065">
                  <a:moveTo>
                    <a:pt x="5831077" y="2424683"/>
                  </a:moveTo>
                  <a:lnTo>
                    <a:pt x="6538671" y="2424683"/>
                  </a:lnTo>
                </a:path>
                <a:path w="7216140" h="2425065">
                  <a:moveTo>
                    <a:pt x="6861809" y="2424683"/>
                  </a:moveTo>
                  <a:lnTo>
                    <a:pt x="7215708" y="2424683"/>
                  </a:lnTo>
                </a:path>
                <a:path w="7216140" h="2425065">
                  <a:moveTo>
                    <a:pt x="0" y="1818131"/>
                  </a:moveTo>
                  <a:lnTo>
                    <a:pt x="353771" y="1818131"/>
                  </a:lnTo>
                </a:path>
                <a:path w="7216140" h="2425065">
                  <a:moveTo>
                    <a:pt x="676910" y="1818131"/>
                  </a:moveTo>
                  <a:lnTo>
                    <a:pt x="1384630" y="1818131"/>
                  </a:lnTo>
                </a:path>
                <a:path w="7216140" h="2425065">
                  <a:moveTo>
                    <a:pt x="1707768" y="1818131"/>
                  </a:moveTo>
                  <a:lnTo>
                    <a:pt x="2415489" y="1818131"/>
                  </a:lnTo>
                </a:path>
                <a:path w="7216140" h="2425065">
                  <a:moveTo>
                    <a:pt x="2738628" y="1818131"/>
                  </a:moveTo>
                  <a:lnTo>
                    <a:pt x="3446221" y="1818131"/>
                  </a:lnTo>
                </a:path>
                <a:path w="7216140" h="2425065">
                  <a:moveTo>
                    <a:pt x="3769360" y="1818131"/>
                  </a:moveTo>
                  <a:lnTo>
                    <a:pt x="4477080" y="1818131"/>
                  </a:lnTo>
                </a:path>
                <a:path w="7216140" h="2425065">
                  <a:moveTo>
                    <a:pt x="4800219" y="1818131"/>
                  </a:moveTo>
                  <a:lnTo>
                    <a:pt x="5507939" y="1818131"/>
                  </a:lnTo>
                </a:path>
                <a:path w="7216140" h="2425065">
                  <a:moveTo>
                    <a:pt x="5831077" y="1818131"/>
                  </a:moveTo>
                  <a:lnTo>
                    <a:pt x="6538671" y="1818131"/>
                  </a:lnTo>
                </a:path>
                <a:path w="7216140" h="2425065">
                  <a:moveTo>
                    <a:pt x="6861809" y="1818131"/>
                  </a:moveTo>
                  <a:lnTo>
                    <a:pt x="7215708" y="1818131"/>
                  </a:lnTo>
                </a:path>
                <a:path w="7216140" h="2425065">
                  <a:moveTo>
                    <a:pt x="0" y="1211579"/>
                  </a:moveTo>
                  <a:lnTo>
                    <a:pt x="1384630" y="1211579"/>
                  </a:lnTo>
                </a:path>
                <a:path w="7216140" h="2425065">
                  <a:moveTo>
                    <a:pt x="1707768" y="1211579"/>
                  </a:moveTo>
                  <a:lnTo>
                    <a:pt x="2415489" y="1211579"/>
                  </a:lnTo>
                </a:path>
                <a:path w="7216140" h="2425065">
                  <a:moveTo>
                    <a:pt x="2738628" y="1211579"/>
                  </a:moveTo>
                  <a:lnTo>
                    <a:pt x="4477080" y="1211579"/>
                  </a:lnTo>
                </a:path>
                <a:path w="7216140" h="2425065">
                  <a:moveTo>
                    <a:pt x="4800219" y="1211579"/>
                  </a:moveTo>
                  <a:lnTo>
                    <a:pt x="5507939" y="1211579"/>
                  </a:lnTo>
                </a:path>
                <a:path w="7216140" h="2425065">
                  <a:moveTo>
                    <a:pt x="5831077" y="1211579"/>
                  </a:moveTo>
                  <a:lnTo>
                    <a:pt x="6538671" y="1211579"/>
                  </a:lnTo>
                </a:path>
                <a:path w="7216140" h="2425065">
                  <a:moveTo>
                    <a:pt x="6861809" y="1211579"/>
                  </a:moveTo>
                  <a:lnTo>
                    <a:pt x="7215708" y="1211579"/>
                  </a:lnTo>
                </a:path>
                <a:path w="7216140" h="2425065">
                  <a:moveTo>
                    <a:pt x="0" y="606551"/>
                  </a:moveTo>
                  <a:lnTo>
                    <a:pt x="5507939" y="606551"/>
                  </a:lnTo>
                </a:path>
                <a:path w="7216140" h="2425065">
                  <a:moveTo>
                    <a:pt x="5831077" y="606551"/>
                  </a:moveTo>
                  <a:lnTo>
                    <a:pt x="6538671" y="606551"/>
                  </a:lnTo>
                </a:path>
                <a:path w="7216140" h="2425065">
                  <a:moveTo>
                    <a:pt x="6861809" y="606551"/>
                  </a:moveTo>
                  <a:lnTo>
                    <a:pt x="7215708" y="606551"/>
                  </a:lnTo>
                </a:path>
                <a:path w="7216140" h="2425065">
                  <a:moveTo>
                    <a:pt x="0" y="0"/>
                  </a:moveTo>
                  <a:lnTo>
                    <a:pt x="5507939" y="0"/>
                  </a:lnTo>
                </a:path>
                <a:path w="7216140" h="2425065">
                  <a:moveTo>
                    <a:pt x="5831077" y="0"/>
                  </a:moveTo>
                  <a:lnTo>
                    <a:pt x="7215708" y="0"/>
                  </a:lnTo>
                </a:path>
              </a:pathLst>
            </a:custGeom>
            <a:ln w="9525">
              <a:solidFill>
                <a:srgbClr val="D9D9D9"/>
              </a:solidFill>
            </a:ln>
          </p:spPr>
          <p:txBody>
            <a:bodyPr wrap="square" lIns="0" tIns="0" rIns="0" bIns="0" rtlCol="0"/>
            <a:lstStyle/>
            <a:p>
              <a:endParaRPr/>
            </a:p>
          </p:txBody>
        </p:sp>
        <p:sp>
          <p:nvSpPr>
            <p:cNvPr id="8" name="object 8"/>
            <p:cNvSpPr/>
            <p:nvPr/>
          </p:nvSpPr>
          <p:spPr>
            <a:xfrm>
              <a:off x="1429512" y="4316183"/>
              <a:ext cx="323215" cy="1581150"/>
            </a:xfrm>
            <a:custGeom>
              <a:avLst/>
              <a:gdLst/>
              <a:ahLst/>
              <a:cxnLst/>
              <a:rect l="l" t="t" r="r" b="b"/>
              <a:pathLst>
                <a:path w="323214" h="1581150">
                  <a:moveTo>
                    <a:pt x="323138" y="0"/>
                  </a:moveTo>
                  <a:lnTo>
                    <a:pt x="0" y="0"/>
                  </a:lnTo>
                  <a:lnTo>
                    <a:pt x="0" y="1580642"/>
                  </a:lnTo>
                  <a:lnTo>
                    <a:pt x="323138" y="1580642"/>
                  </a:lnTo>
                  <a:lnTo>
                    <a:pt x="323138" y="0"/>
                  </a:lnTo>
                  <a:close/>
                </a:path>
              </a:pathLst>
            </a:custGeom>
            <a:solidFill>
              <a:srgbClr val="00AFEF"/>
            </a:solidFill>
          </p:spPr>
          <p:txBody>
            <a:bodyPr wrap="square" lIns="0" tIns="0" rIns="0" bIns="0" rtlCol="0"/>
            <a:lstStyle/>
            <a:p>
              <a:endParaRPr/>
            </a:p>
          </p:txBody>
        </p:sp>
        <p:sp>
          <p:nvSpPr>
            <p:cNvPr id="9" name="object 9"/>
            <p:cNvSpPr/>
            <p:nvPr/>
          </p:nvSpPr>
          <p:spPr>
            <a:xfrm>
              <a:off x="2460371" y="4070057"/>
              <a:ext cx="323215" cy="1826895"/>
            </a:xfrm>
            <a:custGeom>
              <a:avLst/>
              <a:gdLst/>
              <a:ahLst/>
              <a:cxnLst/>
              <a:rect l="l" t="t" r="r" b="b"/>
              <a:pathLst>
                <a:path w="323214" h="1826895">
                  <a:moveTo>
                    <a:pt x="323138" y="0"/>
                  </a:moveTo>
                  <a:lnTo>
                    <a:pt x="0" y="0"/>
                  </a:lnTo>
                  <a:lnTo>
                    <a:pt x="0" y="1826768"/>
                  </a:lnTo>
                  <a:lnTo>
                    <a:pt x="323138" y="1826768"/>
                  </a:lnTo>
                  <a:lnTo>
                    <a:pt x="323138" y="0"/>
                  </a:lnTo>
                  <a:close/>
                </a:path>
              </a:pathLst>
            </a:custGeom>
            <a:solidFill>
              <a:srgbClr val="FFC000"/>
            </a:solidFill>
          </p:spPr>
          <p:txBody>
            <a:bodyPr wrap="square" lIns="0" tIns="0" rIns="0" bIns="0" rtlCol="0"/>
            <a:lstStyle/>
            <a:p>
              <a:endParaRPr/>
            </a:p>
          </p:txBody>
        </p:sp>
        <p:sp>
          <p:nvSpPr>
            <p:cNvPr id="10" name="object 10"/>
            <p:cNvSpPr/>
            <p:nvPr/>
          </p:nvSpPr>
          <p:spPr>
            <a:xfrm>
              <a:off x="3491230" y="4015574"/>
              <a:ext cx="323215" cy="1881505"/>
            </a:xfrm>
            <a:custGeom>
              <a:avLst/>
              <a:gdLst/>
              <a:ahLst/>
              <a:cxnLst/>
              <a:rect l="l" t="t" r="r" b="b"/>
              <a:pathLst>
                <a:path w="323214" h="1881504">
                  <a:moveTo>
                    <a:pt x="323138" y="0"/>
                  </a:moveTo>
                  <a:lnTo>
                    <a:pt x="0" y="0"/>
                  </a:lnTo>
                  <a:lnTo>
                    <a:pt x="0" y="1881251"/>
                  </a:lnTo>
                  <a:lnTo>
                    <a:pt x="323138" y="1881251"/>
                  </a:lnTo>
                  <a:lnTo>
                    <a:pt x="323138" y="0"/>
                  </a:lnTo>
                  <a:close/>
                </a:path>
              </a:pathLst>
            </a:custGeom>
            <a:solidFill>
              <a:srgbClr val="92D050"/>
            </a:solidFill>
          </p:spPr>
          <p:txBody>
            <a:bodyPr wrap="square" lIns="0" tIns="0" rIns="0" bIns="0" rtlCol="0"/>
            <a:lstStyle/>
            <a:p>
              <a:endParaRPr/>
            </a:p>
          </p:txBody>
        </p:sp>
        <p:sp>
          <p:nvSpPr>
            <p:cNvPr id="11" name="object 11"/>
            <p:cNvSpPr/>
            <p:nvPr/>
          </p:nvSpPr>
          <p:spPr>
            <a:xfrm>
              <a:off x="4521962" y="2752432"/>
              <a:ext cx="3415665" cy="3144520"/>
            </a:xfrm>
            <a:custGeom>
              <a:avLst/>
              <a:gdLst/>
              <a:ahLst/>
              <a:cxnLst/>
              <a:rect l="l" t="t" r="r" b="b"/>
              <a:pathLst>
                <a:path w="3415665" h="3144520">
                  <a:moveTo>
                    <a:pt x="323138" y="1334643"/>
                  </a:moveTo>
                  <a:lnTo>
                    <a:pt x="0" y="1334643"/>
                  </a:lnTo>
                  <a:lnTo>
                    <a:pt x="0" y="3144393"/>
                  </a:lnTo>
                  <a:lnTo>
                    <a:pt x="323138" y="3144393"/>
                  </a:lnTo>
                  <a:lnTo>
                    <a:pt x="323138" y="1334643"/>
                  </a:lnTo>
                  <a:close/>
                </a:path>
                <a:path w="3415665" h="3144520">
                  <a:moveTo>
                    <a:pt x="1353997" y="1055751"/>
                  </a:moveTo>
                  <a:lnTo>
                    <a:pt x="1030859" y="1055751"/>
                  </a:lnTo>
                  <a:lnTo>
                    <a:pt x="1030859" y="3144393"/>
                  </a:lnTo>
                  <a:lnTo>
                    <a:pt x="1353997" y="3144393"/>
                  </a:lnTo>
                  <a:lnTo>
                    <a:pt x="1353997" y="1055751"/>
                  </a:lnTo>
                  <a:close/>
                </a:path>
                <a:path w="3415665" h="3144520">
                  <a:moveTo>
                    <a:pt x="2384844" y="0"/>
                  </a:moveTo>
                  <a:lnTo>
                    <a:pt x="2061718" y="0"/>
                  </a:lnTo>
                  <a:lnTo>
                    <a:pt x="2061718" y="3144393"/>
                  </a:lnTo>
                  <a:lnTo>
                    <a:pt x="2384844" y="3144393"/>
                  </a:lnTo>
                  <a:lnTo>
                    <a:pt x="2384844" y="0"/>
                  </a:lnTo>
                  <a:close/>
                </a:path>
                <a:path w="3415665" h="3144520">
                  <a:moveTo>
                    <a:pt x="3415576" y="560070"/>
                  </a:moveTo>
                  <a:lnTo>
                    <a:pt x="3092450" y="560070"/>
                  </a:lnTo>
                  <a:lnTo>
                    <a:pt x="3092450" y="3144393"/>
                  </a:lnTo>
                  <a:lnTo>
                    <a:pt x="3415576" y="3144393"/>
                  </a:lnTo>
                  <a:lnTo>
                    <a:pt x="3415576" y="560070"/>
                  </a:lnTo>
                  <a:close/>
                </a:path>
              </a:pathLst>
            </a:custGeom>
            <a:solidFill>
              <a:srgbClr val="00AFEF"/>
            </a:solidFill>
          </p:spPr>
          <p:txBody>
            <a:bodyPr wrap="square" lIns="0" tIns="0" rIns="0" bIns="0" rtlCol="0"/>
            <a:lstStyle/>
            <a:p>
              <a:endParaRPr/>
            </a:p>
          </p:txBody>
        </p:sp>
        <p:sp>
          <p:nvSpPr>
            <p:cNvPr id="12" name="object 12"/>
            <p:cNvSpPr/>
            <p:nvPr/>
          </p:nvSpPr>
          <p:spPr>
            <a:xfrm>
              <a:off x="1075740" y="5896825"/>
              <a:ext cx="7216140" cy="0"/>
            </a:xfrm>
            <a:custGeom>
              <a:avLst/>
              <a:gdLst/>
              <a:ahLst/>
              <a:cxnLst/>
              <a:rect l="l" t="t" r="r" b="b"/>
              <a:pathLst>
                <a:path w="7216140">
                  <a:moveTo>
                    <a:pt x="0" y="0"/>
                  </a:moveTo>
                  <a:lnTo>
                    <a:pt x="7215708" y="0"/>
                  </a:lnTo>
                </a:path>
              </a:pathLst>
            </a:custGeom>
            <a:ln w="9525">
              <a:solidFill>
                <a:srgbClr val="D9D9D9"/>
              </a:solidFill>
            </a:ln>
          </p:spPr>
          <p:txBody>
            <a:bodyPr wrap="square" lIns="0" tIns="0" rIns="0" bIns="0" rtlCol="0"/>
            <a:lstStyle/>
            <a:p>
              <a:endParaRPr/>
            </a:p>
          </p:txBody>
        </p:sp>
      </p:grpSp>
      <p:sp>
        <p:nvSpPr>
          <p:cNvPr id="13" name="object 13"/>
          <p:cNvSpPr/>
          <p:nvPr/>
        </p:nvSpPr>
        <p:spPr>
          <a:xfrm>
            <a:off x="1075740" y="2260345"/>
            <a:ext cx="7216140" cy="0"/>
          </a:xfrm>
          <a:custGeom>
            <a:avLst/>
            <a:gdLst/>
            <a:ahLst/>
            <a:cxnLst/>
            <a:rect l="l" t="t" r="r" b="b"/>
            <a:pathLst>
              <a:path w="7216140">
                <a:moveTo>
                  <a:pt x="0" y="0"/>
                </a:moveTo>
                <a:lnTo>
                  <a:pt x="7215708" y="0"/>
                </a:lnTo>
              </a:path>
            </a:pathLst>
          </a:custGeom>
          <a:ln w="9525">
            <a:solidFill>
              <a:srgbClr val="D9D9D9"/>
            </a:solidFill>
          </a:ln>
        </p:spPr>
        <p:txBody>
          <a:bodyPr wrap="square" lIns="0" tIns="0" rIns="0" bIns="0" rtlCol="0"/>
          <a:lstStyle/>
          <a:p>
            <a:endParaRPr/>
          </a:p>
        </p:txBody>
      </p:sp>
      <p:sp>
        <p:nvSpPr>
          <p:cNvPr id="14" name="object 14"/>
          <p:cNvSpPr txBox="1"/>
          <p:nvPr/>
        </p:nvSpPr>
        <p:spPr>
          <a:xfrm>
            <a:off x="2457450" y="3855466"/>
            <a:ext cx="3289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$1,507</a:t>
            </a:r>
            <a:endParaRPr sz="900">
              <a:latin typeface="Corbel"/>
              <a:cs typeface="Corbel"/>
            </a:endParaRPr>
          </a:p>
        </p:txBody>
      </p:sp>
      <p:sp>
        <p:nvSpPr>
          <p:cNvPr id="15" name="object 15"/>
          <p:cNvSpPr txBox="1"/>
          <p:nvPr/>
        </p:nvSpPr>
        <p:spPr>
          <a:xfrm>
            <a:off x="3489705" y="3800982"/>
            <a:ext cx="32639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$1,551</a:t>
            </a:r>
            <a:endParaRPr sz="900">
              <a:latin typeface="Corbel"/>
              <a:cs typeface="Corbel"/>
            </a:endParaRPr>
          </a:p>
        </p:txBody>
      </p:sp>
      <p:sp>
        <p:nvSpPr>
          <p:cNvPr id="16" name="object 16"/>
          <p:cNvSpPr txBox="1"/>
          <p:nvPr/>
        </p:nvSpPr>
        <p:spPr>
          <a:xfrm>
            <a:off x="4515992" y="3872229"/>
            <a:ext cx="33655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$1,493</a:t>
            </a:r>
            <a:endParaRPr sz="900">
              <a:latin typeface="Corbel"/>
              <a:cs typeface="Corbel"/>
            </a:endParaRPr>
          </a:p>
        </p:txBody>
      </p:sp>
      <p:sp>
        <p:nvSpPr>
          <p:cNvPr id="17" name="object 17"/>
          <p:cNvSpPr txBox="1"/>
          <p:nvPr/>
        </p:nvSpPr>
        <p:spPr>
          <a:xfrm>
            <a:off x="5553202" y="3593338"/>
            <a:ext cx="32448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$1,723</a:t>
            </a:r>
            <a:endParaRPr sz="900">
              <a:latin typeface="Corbel"/>
              <a:cs typeface="Corbel"/>
            </a:endParaRPr>
          </a:p>
        </p:txBody>
      </p:sp>
      <p:sp>
        <p:nvSpPr>
          <p:cNvPr id="18" name="object 18"/>
          <p:cNvSpPr txBox="1"/>
          <p:nvPr/>
        </p:nvSpPr>
        <p:spPr>
          <a:xfrm>
            <a:off x="6584060" y="2537586"/>
            <a:ext cx="34607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$2,594</a:t>
            </a:r>
            <a:endParaRPr sz="900">
              <a:latin typeface="Corbel"/>
              <a:cs typeface="Corbel"/>
            </a:endParaRPr>
          </a:p>
        </p:txBody>
      </p:sp>
      <p:sp>
        <p:nvSpPr>
          <p:cNvPr id="19" name="object 19"/>
          <p:cNvSpPr txBox="1"/>
          <p:nvPr/>
        </p:nvSpPr>
        <p:spPr>
          <a:xfrm>
            <a:off x="7621269" y="3097784"/>
            <a:ext cx="33401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404040"/>
                </a:solidFill>
                <a:latin typeface="Corbel"/>
                <a:cs typeface="Corbel"/>
              </a:rPr>
              <a:t>$2,132</a:t>
            </a:r>
            <a:endParaRPr sz="900">
              <a:latin typeface="Corbel"/>
              <a:cs typeface="Corbel"/>
            </a:endParaRPr>
          </a:p>
        </p:txBody>
      </p:sp>
      <p:sp>
        <p:nvSpPr>
          <p:cNvPr id="20" name="object 20"/>
          <p:cNvSpPr txBox="1"/>
          <p:nvPr/>
        </p:nvSpPr>
        <p:spPr>
          <a:xfrm>
            <a:off x="621893" y="3984497"/>
            <a:ext cx="1137285" cy="280035"/>
          </a:xfrm>
          <a:prstGeom prst="rect">
            <a:avLst/>
          </a:prstGeom>
        </p:spPr>
        <p:txBody>
          <a:bodyPr vert="horz" wrap="square" lIns="0" tIns="12700" rIns="0" bIns="0" rtlCol="0">
            <a:spAutoFit/>
          </a:bodyPr>
          <a:lstStyle/>
          <a:p>
            <a:pPr marL="12700">
              <a:lnSpc>
                <a:spcPts val="1000"/>
              </a:lnSpc>
              <a:spcBef>
                <a:spcPts val="100"/>
              </a:spcBef>
            </a:pPr>
            <a:r>
              <a:rPr sz="900" spc="-10" dirty="0">
                <a:solidFill>
                  <a:srgbClr val="585858"/>
                </a:solidFill>
                <a:latin typeface="Corbel"/>
                <a:cs typeface="Corbel"/>
              </a:rPr>
              <a:t>$1,500</a:t>
            </a:r>
            <a:endParaRPr sz="900">
              <a:latin typeface="Corbel"/>
              <a:cs typeface="Corbel"/>
            </a:endParaRPr>
          </a:p>
          <a:p>
            <a:pPr marL="813435">
              <a:lnSpc>
                <a:spcPts val="1000"/>
              </a:lnSpc>
            </a:pPr>
            <a:r>
              <a:rPr sz="900" spc="-10" dirty="0">
                <a:solidFill>
                  <a:srgbClr val="404040"/>
                </a:solidFill>
                <a:latin typeface="Corbel"/>
                <a:cs typeface="Corbel"/>
              </a:rPr>
              <a:t>$1,304</a:t>
            </a:r>
            <a:endParaRPr sz="900">
              <a:latin typeface="Corbel"/>
              <a:cs typeface="Corbel"/>
            </a:endParaRPr>
          </a:p>
        </p:txBody>
      </p:sp>
      <p:sp>
        <p:nvSpPr>
          <p:cNvPr id="21" name="object 21"/>
          <p:cNvSpPr txBox="1"/>
          <p:nvPr/>
        </p:nvSpPr>
        <p:spPr>
          <a:xfrm>
            <a:off x="837691" y="5803188"/>
            <a:ext cx="12192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orbel"/>
                <a:cs typeface="Corbel"/>
              </a:rPr>
              <a:t>$-</a:t>
            </a:r>
            <a:endParaRPr sz="900">
              <a:latin typeface="Corbel"/>
              <a:cs typeface="Corbel"/>
            </a:endParaRPr>
          </a:p>
        </p:txBody>
      </p:sp>
      <p:sp>
        <p:nvSpPr>
          <p:cNvPr id="22" name="object 22"/>
          <p:cNvSpPr txBox="1"/>
          <p:nvPr/>
        </p:nvSpPr>
        <p:spPr>
          <a:xfrm>
            <a:off x="703275" y="5196966"/>
            <a:ext cx="25654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585858"/>
                </a:solidFill>
                <a:latin typeface="Corbel"/>
                <a:cs typeface="Corbel"/>
              </a:rPr>
              <a:t>$500</a:t>
            </a:r>
            <a:endParaRPr sz="900">
              <a:latin typeface="Corbel"/>
              <a:cs typeface="Corbel"/>
            </a:endParaRPr>
          </a:p>
        </p:txBody>
      </p:sp>
      <p:sp>
        <p:nvSpPr>
          <p:cNvPr id="23" name="object 23"/>
          <p:cNvSpPr txBox="1"/>
          <p:nvPr/>
        </p:nvSpPr>
        <p:spPr>
          <a:xfrm>
            <a:off x="617931" y="4590669"/>
            <a:ext cx="3416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85858"/>
                </a:solidFill>
                <a:latin typeface="Corbel"/>
                <a:cs typeface="Corbel"/>
              </a:rPr>
              <a:t>$1,000</a:t>
            </a:r>
            <a:endParaRPr sz="900">
              <a:latin typeface="Corbel"/>
              <a:cs typeface="Corbel"/>
            </a:endParaRPr>
          </a:p>
        </p:txBody>
      </p:sp>
      <p:sp>
        <p:nvSpPr>
          <p:cNvPr id="24" name="object 24"/>
          <p:cNvSpPr txBox="1"/>
          <p:nvPr/>
        </p:nvSpPr>
        <p:spPr>
          <a:xfrm>
            <a:off x="610920" y="3378200"/>
            <a:ext cx="34925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85858"/>
                </a:solidFill>
                <a:latin typeface="Corbel"/>
                <a:cs typeface="Corbel"/>
              </a:rPr>
              <a:t>$2,000</a:t>
            </a:r>
            <a:endParaRPr sz="900">
              <a:latin typeface="Corbel"/>
              <a:cs typeface="Corbel"/>
            </a:endParaRPr>
          </a:p>
        </p:txBody>
      </p:sp>
      <p:sp>
        <p:nvSpPr>
          <p:cNvPr id="25" name="object 25"/>
          <p:cNvSpPr txBox="1"/>
          <p:nvPr/>
        </p:nvSpPr>
        <p:spPr>
          <a:xfrm>
            <a:off x="614944" y="2771597"/>
            <a:ext cx="344805" cy="163195"/>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85858"/>
                </a:solidFill>
                <a:latin typeface="Corbel"/>
                <a:cs typeface="Corbel"/>
              </a:rPr>
              <a:t>$2,500</a:t>
            </a:r>
            <a:endParaRPr sz="900">
              <a:latin typeface="Corbel"/>
              <a:cs typeface="Corbel"/>
            </a:endParaRPr>
          </a:p>
        </p:txBody>
      </p:sp>
      <p:sp>
        <p:nvSpPr>
          <p:cNvPr id="26" name="object 26"/>
          <p:cNvSpPr txBox="1"/>
          <p:nvPr/>
        </p:nvSpPr>
        <p:spPr>
          <a:xfrm>
            <a:off x="617321" y="2165984"/>
            <a:ext cx="3416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85858"/>
                </a:solidFill>
                <a:latin typeface="Corbel"/>
                <a:cs typeface="Corbel"/>
              </a:rPr>
              <a:t>$3,000</a:t>
            </a:r>
            <a:endParaRPr sz="900">
              <a:latin typeface="Corbel"/>
              <a:cs typeface="Corbel"/>
            </a:endParaRPr>
          </a:p>
        </p:txBody>
      </p:sp>
      <p:sp>
        <p:nvSpPr>
          <p:cNvPr id="27" name="object 27"/>
          <p:cNvSpPr txBox="1"/>
          <p:nvPr/>
        </p:nvSpPr>
        <p:spPr>
          <a:xfrm>
            <a:off x="1213737" y="5951931"/>
            <a:ext cx="579883" cy="302647"/>
          </a:xfrm>
          <a:prstGeom prst="rect">
            <a:avLst/>
          </a:prstGeom>
        </p:spPr>
        <p:txBody>
          <a:bodyPr vert="horz" wrap="square" lIns="0" tIns="12700" rIns="0" bIns="0" rtlCol="0">
            <a:spAutoFit/>
          </a:bodyPr>
          <a:lstStyle/>
          <a:p>
            <a:pPr marL="12700" algn="ctr">
              <a:lnSpc>
                <a:spcPct val="100000"/>
              </a:lnSpc>
              <a:spcBef>
                <a:spcPts val="100"/>
              </a:spcBef>
            </a:pPr>
            <a:r>
              <a:rPr sz="900" spc="-20" dirty="0">
                <a:solidFill>
                  <a:srgbClr val="404040"/>
                </a:solidFill>
                <a:latin typeface="Corbel"/>
                <a:cs typeface="Corbel"/>
              </a:rPr>
              <a:t>Yolo</a:t>
            </a:r>
            <a:endParaRPr lang="en-US" sz="900" spc="-20" dirty="0">
              <a:solidFill>
                <a:srgbClr val="404040"/>
              </a:solidFill>
              <a:latin typeface="Corbel"/>
              <a:cs typeface="Corbel"/>
            </a:endParaRPr>
          </a:p>
          <a:p>
            <a:pPr marL="12700" algn="ctr">
              <a:lnSpc>
                <a:spcPct val="100000"/>
              </a:lnSpc>
              <a:spcBef>
                <a:spcPts val="100"/>
              </a:spcBef>
            </a:pPr>
            <a:r>
              <a:rPr lang="zh-TW" altLang="en-US" sz="900" dirty="0"/>
              <a:t>優洛縣</a:t>
            </a:r>
            <a:endParaRPr sz="900" dirty="0">
              <a:latin typeface="Corbel"/>
              <a:cs typeface="Corbel"/>
            </a:endParaRPr>
          </a:p>
        </p:txBody>
      </p:sp>
      <p:sp>
        <p:nvSpPr>
          <p:cNvPr id="28" name="object 28"/>
          <p:cNvSpPr txBox="1"/>
          <p:nvPr/>
        </p:nvSpPr>
        <p:spPr>
          <a:xfrm>
            <a:off x="2125472" y="5951931"/>
            <a:ext cx="993775" cy="302647"/>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04040"/>
                </a:solidFill>
                <a:latin typeface="Corbel"/>
                <a:cs typeface="Corbel"/>
              </a:rPr>
              <a:t>Sac</a:t>
            </a:r>
            <a:r>
              <a:rPr sz="900" spc="-25" dirty="0">
                <a:solidFill>
                  <a:srgbClr val="404040"/>
                </a:solidFill>
                <a:latin typeface="Corbel"/>
                <a:cs typeface="Corbel"/>
              </a:rPr>
              <a:t> </a:t>
            </a:r>
            <a:r>
              <a:rPr sz="900" dirty="0">
                <a:solidFill>
                  <a:srgbClr val="404040"/>
                </a:solidFill>
                <a:latin typeface="Corbel"/>
                <a:cs typeface="Corbel"/>
              </a:rPr>
              <a:t>County</a:t>
            </a:r>
            <a:r>
              <a:rPr sz="900" spc="-20" dirty="0">
                <a:solidFill>
                  <a:srgbClr val="404040"/>
                </a:solidFill>
                <a:latin typeface="Corbel"/>
                <a:cs typeface="Corbel"/>
              </a:rPr>
              <a:t> </a:t>
            </a:r>
            <a:r>
              <a:rPr sz="900" spc="-10" dirty="0">
                <a:solidFill>
                  <a:srgbClr val="404040"/>
                </a:solidFill>
                <a:latin typeface="Corbel"/>
                <a:cs typeface="Corbel"/>
              </a:rPr>
              <a:t>(current)</a:t>
            </a:r>
            <a:endParaRPr lang="en-US" sz="900" spc="-10" dirty="0">
              <a:solidFill>
                <a:srgbClr val="404040"/>
              </a:solidFill>
              <a:latin typeface="Corbel"/>
              <a:cs typeface="Corbel"/>
            </a:endParaRPr>
          </a:p>
          <a:p>
            <a:pPr marL="12700">
              <a:lnSpc>
                <a:spcPct val="100000"/>
              </a:lnSpc>
              <a:spcBef>
                <a:spcPts val="100"/>
              </a:spcBef>
            </a:pPr>
            <a:r>
              <a:rPr lang="zh-TW" altLang="en-US" sz="900" dirty="0"/>
              <a:t>沙加緬度縣（現行）</a:t>
            </a:r>
            <a:endParaRPr sz="900" dirty="0">
              <a:latin typeface="Corbel"/>
              <a:cs typeface="Corbel"/>
            </a:endParaRPr>
          </a:p>
        </p:txBody>
      </p:sp>
      <p:sp>
        <p:nvSpPr>
          <p:cNvPr id="29" name="object 29"/>
          <p:cNvSpPr txBox="1"/>
          <p:nvPr/>
        </p:nvSpPr>
        <p:spPr>
          <a:xfrm>
            <a:off x="3373373" y="5951931"/>
            <a:ext cx="560070" cy="582467"/>
          </a:xfrm>
          <a:prstGeom prst="rect">
            <a:avLst/>
          </a:prstGeom>
        </p:spPr>
        <p:txBody>
          <a:bodyPr vert="horz" wrap="square" lIns="0" tIns="10160" rIns="0" bIns="0" rtlCol="0">
            <a:spAutoFit/>
          </a:bodyPr>
          <a:lstStyle/>
          <a:p>
            <a:pPr marL="22225" marR="5080" indent="-10160" algn="ctr">
              <a:lnSpc>
                <a:spcPct val="101600"/>
              </a:lnSpc>
              <a:spcBef>
                <a:spcPts val="80"/>
              </a:spcBef>
            </a:pPr>
            <a:r>
              <a:rPr sz="900" dirty="0">
                <a:solidFill>
                  <a:srgbClr val="404040"/>
                </a:solidFill>
                <a:latin typeface="Corbel"/>
                <a:cs typeface="Corbel"/>
              </a:rPr>
              <a:t>Sac</a:t>
            </a:r>
            <a:r>
              <a:rPr sz="900" spc="-25" dirty="0">
                <a:solidFill>
                  <a:srgbClr val="404040"/>
                </a:solidFill>
                <a:latin typeface="Corbel"/>
                <a:cs typeface="Corbel"/>
              </a:rPr>
              <a:t> </a:t>
            </a:r>
            <a:r>
              <a:rPr sz="900" spc="-10" dirty="0">
                <a:solidFill>
                  <a:srgbClr val="404040"/>
                </a:solidFill>
                <a:latin typeface="Corbel"/>
                <a:cs typeface="Corbel"/>
              </a:rPr>
              <a:t>County</a:t>
            </a:r>
            <a:r>
              <a:rPr sz="900" spc="500" dirty="0">
                <a:solidFill>
                  <a:srgbClr val="404040"/>
                </a:solidFill>
                <a:latin typeface="Corbel"/>
                <a:cs typeface="Corbel"/>
              </a:rPr>
              <a:t> </a:t>
            </a:r>
            <a:r>
              <a:rPr sz="900" spc="-10" dirty="0">
                <a:solidFill>
                  <a:srgbClr val="404040"/>
                </a:solidFill>
                <a:latin typeface="Corbel"/>
                <a:cs typeface="Corbel"/>
              </a:rPr>
              <a:t>(proposed)</a:t>
            </a:r>
            <a:endParaRPr lang="en-US" sz="900" spc="-10" dirty="0">
              <a:solidFill>
                <a:srgbClr val="404040"/>
              </a:solidFill>
              <a:latin typeface="Corbel"/>
              <a:cs typeface="Corbel"/>
            </a:endParaRPr>
          </a:p>
          <a:p>
            <a:pPr marL="22225" marR="5080" indent="-10160" algn="ctr">
              <a:lnSpc>
                <a:spcPct val="101600"/>
              </a:lnSpc>
              <a:spcBef>
                <a:spcPts val="80"/>
              </a:spcBef>
            </a:pPr>
            <a:r>
              <a:rPr lang="zh-TW" altLang="en-US" sz="900" dirty="0"/>
              <a:t>沙加緬度縣（擬議）</a:t>
            </a:r>
            <a:endParaRPr sz="900" dirty="0">
              <a:latin typeface="Corbel"/>
              <a:cs typeface="Corbel"/>
            </a:endParaRPr>
          </a:p>
        </p:txBody>
      </p:sp>
      <p:sp>
        <p:nvSpPr>
          <p:cNvPr id="30" name="object 30"/>
          <p:cNvSpPr txBox="1"/>
          <p:nvPr/>
        </p:nvSpPr>
        <p:spPr>
          <a:xfrm>
            <a:off x="4418965" y="5951931"/>
            <a:ext cx="534035" cy="302647"/>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404040"/>
                </a:solidFill>
                <a:latin typeface="Corbel"/>
                <a:cs typeface="Corbel"/>
              </a:rPr>
              <a:t>Placer</a:t>
            </a:r>
            <a:endParaRPr lang="en-US" sz="900" spc="-10" dirty="0">
              <a:solidFill>
                <a:srgbClr val="404040"/>
              </a:solidFill>
              <a:latin typeface="Corbel"/>
              <a:cs typeface="Corbel"/>
            </a:endParaRPr>
          </a:p>
          <a:p>
            <a:pPr marL="12700" algn="ctr">
              <a:lnSpc>
                <a:spcPct val="100000"/>
              </a:lnSpc>
              <a:spcBef>
                <a:spcPts val="100"/>
              </a:spcBef>
            </a:pPr>
            <a:r>
              <a:rPr lang="zh-TW" altLang="en-US" sz="900" dirty="0"/>
              <a:t>普萊瑟縣</a:t>
            </a:r>
            <a:endParaRPr sz="900" dirty="0">
              <a:latin typeface="Corbel"/>
              <a:cs typeface="Corbel"/>
            </a:endParaRPr>
          </a:p>
        </p:txBody>
      </p:sp>
      <p:sp>
        <p:nvSpPr>
          <p:cNvPr id="31" name="object 31"/>
          <p:cNvSpPr txBox="1"/>
          <p:nvPr/>
        </p:nvSpPr>
        <p:spPr>
          <a:xfrm>
            <a:off x="5431282" y="5951931"/>
            <a:ext cx="568325" cy="441146"/>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04040"/>
                </a:solidFill>
                <a:latin typeface="Corbel"/>
                <a:cs typeface="Corbel"/>
              </a:rPr>
              <a:t>Santa</a:t>
            </a:r>
            <a:r>
              <a:rPr sz="900" spc="-25" dirty="0">
                <a:solidFill>
                  <a:srgbClr val="404040"/>
                </a:solidFill>
                <a:latin typeface="Corbel"/>
                <a:cs typeface="Corbel"/>
              </a:rPr>
              <a:t> </a:t>
            </a:r>
            <a:r>
              <a:rPr sz="900" spc="-10" dirty="0">
                <a:solidFill>
                  <a:srgbClr val="404040"/>
                </a:solidFill>
                <a:latin typeface="Corbel"/>
                <a:cs typeface="Corbel"/>
              </a:rPr>
              <a:t>Clara</a:t>
            </a:r>
            <a:endParaRPr lang="en-US" sz="900" spc="-10" dirty="0">
              <a:solidFill>
                <a:srgbClr val="404040"/>
              </a:solidFill>
              <a:latin typeface="Corbel"/>
              <a:cs typeface="Corbel"/>
            </a:endParaRPr>
          </a:p>
          <a:p>
            <a:pPr marL="12700" algn="ctr">
              <a:lnSpc>
                <a:spcPct val="100000"/>
              </a:lnSpc>
              <a:spcBef>
                <a:spcPts val="100"/>
              </a:spcBef>
            </a:pPr>
            <a:r>
              <a:rPr lang="zh-TW" altLang="en-US" sz="900" dirty="0"/>
              <a:t>聖塔克拉拉縣</a:t>
            </a:r>
            <a:endParaRPr sz="900" dirty="0">
              <a:latin typeface="Corbel"/>
              <a:cs typeface="Corbel"/>
            </a:endParaRPr>
          </a:p>
        </p:txBody>
      </p:sp>
      <p:sp>
        <p:nvSpPr>
          <p:cNvPr id="32" name="object 32"/>
          <p:cNvSpPr txBox="1"/>
          <p:nvPr/>
        </p:nvSpPr>
        <p:spPr>
          <a:xfrm>
            <a:off x="6478651" y="5951931"/>
            <a:ext cx="534035" cy="302647"/>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04040"/>
                </a:solidFill>
                <a:latin typeface="Corbel"/>
                <a:cs typeface="Corbel"/>
              </a:rPr>
              <a:t>San</a:t>
            </a:r>
            <a:r>
              <a:rPr sz="900" spc="-15" dirty="0">
                <a:solidFill>
                  <a:srgbClr val="404040"/>
                </a:solidFill>
                <a:latin typeface="Corbel"/>
                <a:cs typeface="Corbel"/>
              </a:rPr>
              <a:t> </a:t>
            </a:r>
            <a:r>
              <a:rPr sz="900" spc="-10" dirty="0">
                <a:solidFill>
                  <a:srgbClr val="404040"/>
                </a:solidFill>
                <a:latin typeface="Corbel"/>
                <a:cs typeface="Corbel"/>
              </a:rPr>
              <a:t>Mateo</a:t>
            </a:r>
            <a:endParaRPr lang="en-US" sz="900" spc="-10" dirty="0">
              <a:solidFill>
                <a:srgbClr val="404040"/>
              </a:solidFill>
              <a:latin typeface="Corbel"/>
              <a:cs typeface="Corbel"/>
            </a:endParaRPr>
          </a:p>
          <a:p>
            <a:pPr marL="12700" algn="ctr">
              <a:lnSpc>
                <a:spcPct val="100000"/>
              </a:lnSpc>
              <a:spcBef>
                <a:spcPts val="100"/>
              </a:spcBef>
            </a:pPr>
            <a:r>
              <a:rPr lang="zh-TW" altLang="en-US" sz="900" dirty="0"/>
              <a:t>聖馬刁縣</a:t>
            </a:r>
            <a:endParaRPr sz="900" dirty="0">
              <a:latin typeface="Corbel"/>
              <a:cs typeface="Corbel"/>
            </a:endParaRPr>
          </a:p>
        </p:txBody>
      </p:sp>
      <p:sp>
        <p:nvSpPr>
          <p:cNvPr id="33" name="object 33"/>
          <p:cNvSpPr txBox="1"/>
          <p:nvPr/>
        </p:nvSpPr>
        <p:spPr>
          <a:xfrm>
            <a:off x="7456678" y="5951931"/>
            <a:ext cx="640715" cy="441146"/>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04040"/>
                </a:solidFill>
                <a:latin typeface="Corbel"/>
                <a:cs typeface="Corbel"/>
              </a:rPr>
              <a:t>Contra</a:t>
            </a:r>
            <a:r>
              <a:rPr sz="900" spc="-10" dirty="0">
                <a:solidFill>
                  <a:srgbClr val="404040"/>
                </a:solidFill>
                <a:latin typeface="Corbel"/>
                <a:cs typeface="Corbel"/>
              </a:rPr>
              <a:t> Costa</a:t>
            </a:r>
            <a:endParaRPr lang="en-US" sz="900" spc="-10" dirty="0">
              <a:solidFill>
                <a:srgbClr val="404040"/>
              </a:solidFill>
              <a:latin typeface="Corbel"/>
              <a:cs typeface="Corbel"/>
            </a:endParaRPr>
          </a:p>
          <a:p>
            <a:pPr marL="12700" algn="ctr">
              <a:lnSpc>
                <a:spcPct val="100000"/>
              </a:lnSpc>
              <a:spcBef>
                <a:spcPts val="100"/>
              </a:spcBef>
            </a:pPr>
            <a:r>
              <a:rPr lang="zh-TW" altLang="en-US" sz="900" dirty="0"/>
              <a:t>康特拉科斯塔縣</a:t>
            </a:r>
            <a:endParaRPr sz="900" dirty="0">
              <a:latin typeface="Corbel"/>
              <a:cs typeface="Corbel"/>
            </a:endParaRPr>
          </a:p>
        </p:txBody>
      </p:sp>
      <p:sp>
        <p:nvSpPr>
          <p:cNvPr id="36" name="TextBox 35">
            <a:extLst>
              <a:ext uri="{FF2B5EF4-FFF2-40B4-BE49-F238E27FC236}">
                <a16:creationId xmlns:a16="http://schemas.microsoft.com/office/drawing/2014/main" id="{8B4FC1A7-C520-939A-F5B9-596BAF2770DC}"/>
              </a:ext>
            </a:extLst>
          </p:cNvPr>
          <p:cNvSpPr txBox="1"/>
          <p:nvPr/>
        </p:nvSpPr>
        <p:spPr>
          <a:xfrm>
            <a:off x="2626109" y="1270827"/>
            <a:ext cx="4572000" cy="677108"/>
          </a:xfrm>
          <a:prstGeom prst="rect">
            <a:avLst/>
          </a:prstGeom>
          <a:noFill/>
        </p:spPr>
        <p:txBody>
          <a:bodyPr wrap="square">
            <a:spAutoFit/>
          </a:bodyPr>
          <a:lstStyle/>
          <a:p>
            <a:pPr algn="ctr"/>
            <a:r>
              <a:rPr lang="en-US" sz="2000" b="1" u="none" dirty="0">
                <a:latin typeface="Arial"/>
                <a:cs typeface="Arial"/>
              </a:rPr>
              <a:t>Restaurant</a:t>
            </a:r>
            <a:r>
              <a:rPr lang="en-US" sz="2000" b="1" u="none" spc="-114" dirty="0">
                <a:latin typeface="Arial"/>
                <a:cs typeface="Arial"/>
              </a:rPr>
              <a:t> </a:t>
            </a:r>
            <a:r>
              <a:rPr lang="en-US" sz="2000" b="1" u="none" spc="-10" dirty="0">
                <a:latin typeface="Arial"/>
                <a:cs typeface="Arial"/>
              </a:rPr>
              <a:t>Comparable</a:t>
            </a:r>
          </a:p>
          <a:p>
            <a:pPr algn="ctr"/>
            <a:r>
              <a:rPr lang="zh-TW" altLang="en-US" dirty="0"/>
              <a:t>餐廳費用比較</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graphicFrame>
        <p:nvGraphicFramePr>
          <p:cNvPr id="7" name="object 7"/>
          <p:cNvGraphicFramePr>
            <a:graphicFrameLocks noGrp="1"/>
          </p:cNvGraphicFramePr>
          <p:nvPr>
            <p:extLst>
              <p:ext uri="{D42A27DB-BD31-4B8C-83A1-F6EECF244321}">
                <p14:modId xmlns:p14="http://schemas.microsoft.com/office/powerpoint/2010/main" val="133621855"/>
              </p:ext>
            </p:extLst>
          </p:nvPr>
        </p:nvGraphicFramePr>
        <p:xfrm>
          <a:off x="457200" y="1851001"/>
          <a:ext cx="8307897" cy="4097398"/>
        </p:xfrm>
        <a:graphic>
          <a:graphicData uri="http://schemas.openxmlformats.org/drawingml/2006/table">
            <a:tbl>
              <a:tblPr firstRow="1" bandRow="1">
                <a:tableStyleId>{2D5ABB26-0587-4C30-8999-92F81FD0307C}</a:tableStyleId>
              </a:tblPr>
              <a:tblGrid>
                <a:gridCol w="3276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354897">
                  <a:extLst>
                    <a:ext uri="{9D8B030D-6E8A-4147-A177-3AD203B41FA5}">
                      <a16:colId xmlns:a16="http://schemas.microsoft.com/office/drawing/2014/main" val="20002"/>
                    </a:ext>
                  </a:extLst>
                </a:gridCol>
              </a:tblGrid>
              <a:tr h="559491">
                <a:tc>
                  <a:txBody>
                    <a:bodyPr/>
                    <a:lstStyle/>
                    <a:p>
                      <a:pPr marL="540385" algn="l">
                        <a:lnSpc>
                          <a:spcPct val="100000"/>
                        </a:lnSpc>
                        <a:spcBef>
                          <a:spcPts val="260"/>
                        </a:spcBef>
                      </a:pPr>
                      <a:r>
                        <a:rPr sz="1400" dirty="0">
                          <a:latin typeface="Arial"/>
                          <a:cs typeface="Arial"/>
                        </a:rPr>
                        <a:t>Fee</a:t>
                      </a:r>
                      <a:r>
                        <a:rPr sz="1400" spc="-35" dirty="0">
                          <a:latin typeface="Arial"/>
                          <a:cs typeface="Arial"/>
                        </a:rPr>
                        <a:t> </a:t>
                      </a:r>
                      <a:r>
                        <a:rPr sz="1400" spc="-10" dirty="0">
                          <a:latin typeface="Arial"/>
                          <a:cs typeface="Arial"/>
                        </a:rPr>
                        <a:t>Description</a:t>
                      </a:r>
                      <a:r>
                        <a:rPr lang="zh-TW" altLang="en-US" sz="1400" spc="-10" dirty="0">
                          <a:latin typeface="Arial"/>
                          <a:cs typeface="Arial"/>
                        </a:rPr>
                        <a:t> </a:t>
                      </a:r>
                      <a:endParaRPr lang="en-US" altLang="zh-TW" sz="1400" spc="-10" dirty="0">
                        <a:latin typeface="Arial"/>
                        <a:cs typeface="Arial"/>
                      </a:endParaRPr>
                    </a:p>
                    <a:p>
                      <a:pPr marL="540385" algn="l">
                        <a:lnSpc>
                          <a:spcPct val="100000"/>
                        </a:lnSpc>
                        <a:spcBef>
                          <a:spcPts val="260"/>
                        </a:spcBef>
                      </a:pPr>
                      <a:r>
                        <a:rPr lang="zh-TW" altLang="en-US" sz="1400" spc="-10" dirty="0">
                          <a:latin typeface="Arial"/>
                          <a:cs typeface="Arial"/>
                        </a:rPr>
                        <a:t>（費用說明）</a:t>
                      </a:r>
                      <a:endParaRPr sz="1400" dirty="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60"/>
                        </a:spcBef>
                      </a:pPr>
                      <a:r>
                        <a:rPr sz="1400" spc="-10" dirty="0">
                          <a:latin typeface="Arial"/>
                          <a:cs typeface="Arial"/>
                        </a:rPr>
                        <a:t>Current</a:t>
                      </a:r>
                      <a:r>
                        <a:rPr lang="zh-TW" altLang="en-US" sz="1400" spc="-10" dirty="0">
                          <a:latin typeface="Arial"/>
                          <a:cs typeface="Arial"/>
                        </a:rPr>
                        <a:t> </a:t>
                      </a:r>
                      <a:endParaRPr lang="en-US" altLang="zh-TW" sz="1400" spc="-10" dirty="0">
                        <a:latin typeface="Arial"/>
                        <a:cs typeface="Arial"/>
                      </a:endParaRPr>
                    </a:p>
                    <a:p>
                      <a:pPr marL="635" algn="ctr">
                        <a:lnSpc>
                          <a:spcPct val="100000"/>
                        </a:lnSpc>
                        <a:spcBef>
                          <a:spcPts val="260"/>
                        </a:spcBef>
                      </a:pPr>
                      <a:r>
                        <a:rPr lang="zh-TW" altLang="en-US" sz="1400" spc="-10" dirty="0">
                          <a:latin typeface="Arial"/>
                          <a:cs typeface="Arial"/>
                        </a:rPr>
                        <a:t>（現行）</a:t>
                      </a:r>
                      <a:endParaRPr sz="1400" dirty="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1400" dirty="0">
                          <a:latin typeface="Arial"/>
                          <a:cs typeface="Arial"/>
                        </a:rPr>
                        <a:t>Effective</a:t>
                      </a:r>
                      <a:r>
                        <a:rPr sz="1400" spc="-60" dirty="0">
                          <a:latin typeface="Arial"/>
                          <a:cs typeface="Arial"/>
                        </a:rPr>
                        <a:t> </a:t>
                      </a:r>
                      <a:r>
                        <a:rPr sz="1400" dirty="0">
                          <a:latin typeface="Arial"/>
                          <a:cs typeface="Arial"/>
                        </a:rPr>
                        <a:t>July</a:t>
                      </a:r>
                      <a:r>
                        <a:rPr sz="1400" spc="-30" dirty="0">
                          <a:latin typeface="Arial"/>
                          <a:cs typeface="Arial"/>
                        </a:rPr>
                        <a:t> </a:t>
                      </a:r>
                      <a:r>
                        <a:rPr sz="1400" dirty="0">
                          <a:latin typeface="Arial"/>
                          <a:cs typeface="Arial"/>
                        </a:rPr>
                        <a:t>1,</a:t>
                      </a:r>
                      <a:r>
                        <a:rPr sz="1400" spc="-25" dirty="0">
                          <a:latin typeface="Arial"/>
                          <a:cs typeface="Arial"/>
                        </a:rPr>
                        <a:t> </a:t>
                      </a:r>
                      <a:r>
                        <a:rPr sz="1400" spc="-20" dirty="0">
                          <a:latin typeface="Arial"/>
                          <a:cs typeface="Arial"/>
                        </a:rPr>
                        <a:t>2026</a:t>
                      </a:r>
                      <a:r>
                        <a:rPr lang="zh-TW" altLang="en-US" sz="1400" spc="-20" dirty="0">
                          <a:latin typeface="Arial"/>
                          <a:cs typeface="Arial"/>
                        </a:rPr>
                        <a:t> </a:t>
                      </a:r>
                      <a:endParaRPr lang="en-US" altLang="zh-TW" sz="1400" spc="-20" dirty="0">
                        <a:latin typeface="Arial"/>
                        <a:cs typeface="Arial"/>
                      </a:endParaRPr>
                    </a:p>
                    <a:p>
                      <a:pPr algn="ctr">
                        <a:lnSpc>
                          <a:spcPct val="100000"/>
                        </a:lnSpc>
                        <a:spcBef>
                          <a:spcPts val="260"/>
                        </a:spcBef>
                      </a:pPr>
                      <a:r>
                        <a:rPr lang="en-US" altLang="zh-TW" sz="1400" spc="-20" dirty="0">
                          <a:latin typeface="Arial"/>
                          <a:cs typeface="Arial"/>
                        </a:rPr>
                        <a:t>(2026</a:t>
                      </a:r>
                      <a:r>
                        <a:rPr lang="zh-TW" altLang="en-US" sz="1400" spc="-20" dirty="0">
                          <a:latin typeface="Arial"/>
                          <a:cs typeface="Arial"/>
                        </a:rPr>
                        <a:t>年</a:t>
                      </a:r>
                      <a:r>
                        <a:rPr lang="en-US" altLang="zh-TW" sz="1400" spc="-20" dirty="0">
                          <a:latin typeface="Arial"/>
                          <a:cs typeface="Arial"/>
                        </a:rPr>
                        <a:t>7</a:t>
                      </a:r>
                      <a:r>
                        <a:rPr lang="zh-TW" altLang="en-US" sz="1400" spc="-20" dirty="0">
                          <a:latin typeface="Arial"/>
                          <a:cs typeface="Arial"/>
                        </a:rPr>
                        <a:t>月</a:t>
                      </a:r>
                      <a:r>
                        <a:rPr lang="en-US" altLang="zh-TW" sz="1400" spc="-20" dirty="0">
                          <a:latin typeface="Arial"/>
                          <a:cs typeface="Arial"/>
                        </a:rPr>
                        <a:t>1</a:t>
                      </a:r>
                      <a:r>
                        <a:rPr lang="zh-TW" altLang="en-US" sz="1400" spc="-20" dirty="0">
                          <a:latin typeface="Arial"/>
                          <a:cs typeface="Arial"/>
                        </a:rPr>
                        <a:t>號生效</a:t>
                      </a:r>
                      <a:r>
                        <a:rPr lang="en-US" altLang="zh-TW" sz="1400" spc="-20" dirty="0">
                          <a:latin typeface="Arial"/>
                          <a:cs typeface="Arial"/>
                        </a:rPr>
                        <a:t>)</a:t>
                      </a:r>
                      <a:endParaRPr sz="1400" dirty="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0"/>
                  </a:ext>
                </a:extLst>
              </a:tr>
              <a:tr h="311859">
                <a:tc>
                  <a:txBody>
                    <a:bodyPr/>
                    <a:lstStyle/>
                    <a:p>
                      <a:pPr marL="57785">
                        <a:lnSpc>
                          <a:spcPct val="100000"/>
                        </a:lnSpc>
                        <a:spcBef>
                          <a:spcPts val="265"/>
                        </a:spcBef>
                      </a:pPr>
                      <a:r>
                        <a:rPr sz="1400" dirty="0">
                          <a:latin typeface="Arial"/>
                          <a:cs typeface="Arial"/>
                        </a:rPr>
                        <a:t>Retail</a:t>
                      </a:r>
                      <a:r>
                        <a:rPr sz="1400" spc="-65" dirty="0">
                          <a:latin typeface="Arial"/>
                          <a:cs typeface="Arial"/>
                        </a:rPr>
                        <a:t> </a:t>
                      </a:r>
                      <a:r>
                        <a:rPr sz="1400" dirty="0">
                          <a:latin typeface="Arial"/>
                          <a:cs typeface="Arial"/>
                        </a:rPr>
                        <a:t>Market</a:t>
                      </a:r>
                      <a:r>
                        <a:rPr sz="1400" spc="-80" dirty="0">
                          <a:latin typeface="Arial"/>
                          <a:cs typeface="Arial"/>
                        </a:rPr>
                        <a:t> </a:t>
                      </a:r>
                      <a:r>
                        <a:rPr sz="1400" dirty="0">
                          <a:latin typeface="Arial"/>
                          <a:cs typeface="Arial"/>
                        </a:rPr>
                        <a:t>&lt;</a:t>
                      </a:r>
                      <a:r>
                        <a:rPr sz="1400" spc="-30" dirty="0">
                          <a:latin typeface="Arial"/>
                          <a:cs typeface="Arial"/>
                        </a:rPr>
                        <a:t> </a:t>
                      </a:r>
                      <a:r>
                        <a:rPr sz="1400" dirty="0">
                          <a:latin typeface="Arial"/>
                          <a:cs typeface="Arial"/>
                        </a:rPr>
                        <a:t>6,000</a:t>
                      </a:r>
                      <a:r>
                        <a:rPr sz="1400" spc="-70" dirty="0">
                          <a:latin typeface="Arial"/>
                          <a:cs typeface="Arial"/>
                        </a:rPr>
                        <a:t> </a:t>
                      </a:r>
                      <a:r>
                        <a:rPr sz="1400" dirty="0">
                          <a:latin typeface="Arial"/>
                          <a:cs typeface="Arial"/>
                        </a:rPr>
                        <a:t>sq.</a:t>
                      </a:r>
                      <a:r>
                        <a:rPr sz="1400" spc="-55" dirty="0">
                          <a:latin typeface="Arial"/>
                          <a:cs typeface="Arial"/>
                        </a:rPr>
                        <a:t> </a:t>
                      </a:r>
                      <a:r>
                        <a:rPr sz="1400" spc="-25" dirty="0">
                          <a:latin typeface="Arial"/>
                          <a:cs typeface="Arial"/>
                        </a:rPr>
                        <a:t>ft.</a:t>
                      </a:r>
                      <a:endParaRPr lang="en-US" sz="1400" spc="-25" dirty="0">
                        <a:latin typeface="Arial"/>
                        <a:cs typeface="Arial"/>
                      </a:endParaRPr>
                    </a:p>
                    <a:p>
                      <a:pPr marL="57785">
                        <a:lnSpc>
                          <a:spcPct val="100000"/>
                        </a:lnSpc>
                        <a:spcBef>
                          <a:spcPts val="265"/>
                        </a:spcBef>
                      </a:pPr>
                      <a:r>
                        <a:rPr lang="zh-TW" altLang="en-US" sz="1400" dirty="0"/>
                        <a:t>零售市場（面積小於 </a:t>
                      </a:r>
                      <a:r>
                        <a:rPr lang="en-US" altLang="zh-TW" sz="1400" dirty="0"/>
                        <a:t>6,000 </a:t>
                      </a:r>
                      <a:r>
                        <a:rPr lang="zh-TW" altLang="en-US" sz="1400" dirty="0"/>
                        <a:t>平方英尺）</a:t>
                      </a:r>
                      <a:endParaRPr sz="1400" dirty="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1400" dirty="0">
                          <a:latin typeface="Arial"/>
                          <a:cs typeface="Arial"/>
                        </a:rPr>
                        <a:t>$</a:t>
                      </a:r>
                      <a:r>
                        <a:rPr sz="1400" spc="-20" dirty="0">
                          <a:latin typeface="Arial"/>
                          <a:cs typeface="Arial"/>
                        </a:rPr>
                        <a:t> </a:t>
                      </a:r>
                      <a:r>
                        <a:rPr sz="1400" spc="-25" dirty="0">
                          <a:latin typeface="Arial"/>
                          <a:cs typeface="Arial"/>
                        </a:rPr>
                        <a:t>634</a:t>
                      </a:r>
                      <a:endParaRPr sz="14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5"/>
                        </a:spcBef>
                      </a:pPr>
                      <a:r>
                        <a:rPr sz="1400" dirty="0">
                          <a:latin typeface="Arial"/>
                          <a:cs typeface="Arial"/>
                        </a:rPr>
                        <a:t>$</a:t>
                      </a:r>
                      <a:r>
                        <a:rPr sz="1400" spc="-20" dirty="0">
                          <a:latin typeface="Arial"/>
                          <a:cs typeface="Arial"/>
                        </a:rPr>
                        <a:t> </a:t>
                      </a:r>
                      <a:r>
                        <a:rPr sz="1400" spc="-25" dirty="0">
                          <a:latin typeface="Arial"/>
                          <a:cs typeface="Arial"/>
                        </a:rPr>
                        <a:t>652</a:t>
                      </a:r>
                      <a:endParaRPr sz="14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1"/>
                  </a:ext>
                </a:extLst>
              </a:tr>
              <a:tr h="533087">
                <a:tc>
                  <a:txBody>
                    <a:bodyPr/>
                    <a:lstStyle/>
                    <a:p>
                      <a:pPr marL="57785">
                        <a:lnSpc>
                          <a:spcPct val="100000"/>
                        </a:lnSpc>
                        <a:spcBef>
                          <a:spcPts val="335"/>
                        </a:spcBef>
                      </a:pPr>
                      <a:r>
                        <a:rPr sz="1400" dirty="0">
                          <a:latin typeface="Arial"/>
                          <a:cs typeface="Arial"/>
                        </a:rPr>
                        <a:t>Retail</a:t>
                      </a:r>
                      <a:r>
                        <a:rPr sz="1400" spc="-30" dirty="0">
                          <a:latin typeface="Arial"/>
                          <a:cs typeface="Arial"/>
                        </a:rPr>
                        <a:t> </a:t>
                      </a:r>
                      <a:r>
                        <a:rPr sz="1400" dirty="0">
                          <a:latin typeface="Arial"/>
                          <a:cs typeface="Arial"/>
                        </a:rPr>
                        <a:t>Market</a:t>
                      </a:r>
                      <a:r>
                        <a:rPr sz="1400" spc="-35" dirty="0">
                          <a:latin typeface="Arial"/>
                          <a:cs typeface="Arial"/>
                        </a:rPr>
                        <a:t> </a:t>
                      </a:r>
                      <a:r>
                        <a:rPr sz="1400" dirty="0">
                          <a:latin typeface="Arial"/>
                          <a:cs typeface="Arial"/>
                        </a:rPr>
                        <a:t>&gt;</a:t>
                      </a:r>
                      <a:r>
                        <a:rPr sz="1400" spc="-20" dirty="0">
                          <a:latin typeface="Arial"/>
                          <a:cs typeface="Arial"/>
                        </a:rPr>
                        <a:t> </a:t>
                      </a:r>
                      <a:r>
                        <a:rPr sz="1400" dirty="0">
                          <a:latin typeface="Arial"/>
                          <a:cs typeface="Arial"/>
                        </a:rPr>
                        <a:t>15,000</a:t>
                      </a:r>
                      <a:r>
                        <a:rPr sz="1400" spc="-60" dirty="0">
                          <a:latin typeface="Arial"/>
                          <a:cs typeface="Arial"/>
                        </a:rPr>
                        <a:t> </a:t>
                      </a:r>
                      <a:r>
                        <a:rPr sz="1400" spc="-25" dirty="0">
                          <a:latin typeface="Arial"/>
                          <a:cs typeface="Arial"/>
                        </a:rPr>
                        <a:t>sq.</a:t>
                      </a:r>
                      <a:r>
                        <a:rPr lang="zh-TW" altLang="en-US" sz="1400" spc="-25" dirty="0">
                          <a:latin typeface="Arial"/>
                          <a:cs typeface="Arial"/>
                        </a:rPr>
                        <a:t> </a:t>
                      </a:r>
                      <a:r>
                        <a:rPr sz="1400" spc="-25" dirty="0">
                          <a:latin typeface="Arial"/>
                          <a:cs typeface="Arial"/>
                        </a:rPr>
                        <a:t>ft.</a:t>
                      </a:r>
                      <a:endParaRPr lang="en-US" sz="1400" spc="-25" dirty="0">
                        <a:latin typeface="Arial"/>
                        <a:cs typeface="Arial"/>
                      </a:endParaRPr>
                    </a:p>
                    <a:p>
                      <a:pPr marL="57785">
                        <a:lnSpc>
                          <a:spcPts val="1614"/>
                        </a:lnSpc>
                      </a:pPr>
                      <a:r>
                        <a:rPr lang="zh-TW" altLang="en-US" sz="1400" dirty="0"/>
                        <a:t>零售市場（面積大於 </a:t>
                      </a:r>
                      <a:r>
                        <a:rPr lang="en-US" altLang="zh-TW" sz="1400" dirty="0"/>
                        <a:t>15,000 </a:t>
                      </a:r>
                      <a:r>
                        <a:rPr lang="zh-TW" altLang="en-US" sz="1400" dirty="0"/>
                        <a:t>平方英尺）</a:t>
                      </a:r>
                      <a:endParaRPr sz="1400" dirty="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gn="ctr">
                        <a:lnSpc>
                          <a:spcPct val="100000"/>
                        </a:lnSpc>
                        <a:spcBef>
                          <a:spcPts val="335"/>
                        </a:spcBef>
                      </a:pPr>
                      <a:r>
                        <a:rPr sz="1400" dirty="0">
                          <a:latin typeface="Arial"/>
                          <a:cs typeface="Arial"/>
                        </a:rPr>
                        <a:t>$</a:t>
                      </a:r>
                      <a:r>
                        <a:rPr sz="1400" spc="-10" dirty="0">
                          <a:latin typeface="Arial"/>
                          <a:cs typeface="Arial"/>
                        </a:rPr>
                        <a:t> 1,189</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75"/>
                        </a:spcBef>
                      </a:pPr>
                      <a:r>
                        <a:rPr sz="1400" dirty="0">
                          <a:latin typeface="Arial"/>
                          <a:cs typeface="Arial"/>
                        </a:rPr>
                        <a:t>$</a:t>
                      </a:r>
                      <a:r>
                        <a:rPr sz="1400" spc="-10" dirty="0">
                          <a:latin typeface="Arial"/>
                          <a:cs typeface="Arial"/>
                        </a:rPr>
                        <a:t> 1,223</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2"/>
                  </a:ext>
                </a:extLst>
              </a:tr>
              <a:tr h="341832">
                <a:tc>
                  <a:txBody>
                    <a:bodyPr/>
                    <a:lstStyle/>
                    <a:p>
                      <a:pPr marL="57785">
                        <a:lnSpc>
                          <a:spcPct val="100000"/>
                        </a:lnSpc>
                        <a:spcBef>
                          <a:spcPts val="335"/>
                        </a:spcBef>
                      </a:pPr>
                      <a:r>
                        <a:rPr sz="1400" spc="-10" dirty="0">
                          <a:latin typeface="Arial"/>
                          <a:cs typeface="Arial"/>
                        </a:rPr>
                        <a:t>Restaurant</a:t>
                      </a:r>
                      <a:r>
                        <a:rPr sz="1400" spc="-95" dirty="0">
                          <a:latin typeface="Arial"/>
                          <a:cs typeface="Arial"/>
                        </a:rPr>
                        <a:t> </a:t>
                      </a:r>
                      <a:r>
                        <a:rPr sz="1400" dirty="0">
                          <a:latin typeface="Arial"/>
                          <a:cs typeface="Arial"/>
                        </a:rPr>
                        <a:t>with</a:t>
                      </a:r>
                      <a:r>
                        <a:rPr sz="1400" spc="20" dirty="0">
                          <a:latin typeface="Arial"/>
                          <a:cs typeface="Arial"/>
                        </a:rPr>
                        <a:t> </a:t>
                      </a:r>
                      <a:r>
                        <a:rPr sz="1400" spc="-25" dirty="0">
                          <a:latin typeface="Arial"/>
                          <a:cs typeface="Arial"/>
                        </a:rPr>
                        <a:t>Bar</a:t>
                      </a:r>
                      <a:endParaRPr lang="en-US" sz="1400" spc="-25" dirty="0">
                        <a:latin typeface="Arial"/>
                        <a:cs typeface="Arial"/>
                      </a:endParaRPr>
                    </a:p>
                    <a:p>
                      <a:pPr marL="57785">
                        <a:lnSpc>
                          <a:spcPct val="100000"/>
                        </a:lnSpc>
                        <a:spcBef>
                          <a:spcPts val="335"/>
                        </a:spcBef>
                      </a:pPr>
                      <a:r>
                        <a:rPr lang="zh-TW" altLang="en-US" sz="1400" dirty="0"/>
                        <a:t>附設酒吧之餐廳</a:t>
                      </a:r>
                      <a:endParaRPr sz="1400" dirty="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355" algn="ctr">
                        <a:lnSpc>
                          <a:spcPct val="100000"/>
                        </a:lnSpc>
                        <a:spcBef>
                          <a:spcPts val="335"/>
                        </a:spcBef>
                      </a:pPr>
                      <a:r>
                        <a:rPr sz="1400" dirty="0">
                          <a:latin typeface="Arial"/>
                          <a:cs typeface="Arial"/>
                        </a:rPr>
                        <a:t>$</a:t>
                      </a:r>
                      <a:r>
                        <a:rPr sz="1400" spc="-20" dirty="0">
                          <a:latin typeface="Arial"/>
                          <a:cs typeface="Arial"/>
                        </a:rPr>
                        <a:t> </a:t>
                      </a:r>
                      <a:r>
                        <a:rPr sz="1400" spc="-10" dirty="0">
                          <a:latin typeface="Arial"/>
                          <a:cs typeface="Arial"/>
                        </a:rPr>
                        <a:t>1,907</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5"/>
                        </a:spcBef>
                      </a:pPr>
                      <a:r>
                        <a:rPr sz="1400" dirty="0">
                          <a:latin typeface="Arial"/>
                          <a:cs typeface="Arial"/>
                        </a:rPr>
                        <a:t>$</a:t>
                      </a:r>
                      <a:r>
                        <a:rPr sz="1400" spc="-20" dirty="0">
                          <a:latin typeface="Arial"/>
                          <a:cs typeface="Arial"/>
                        </a:rPr>
                        <a:t> </a:t>
                      </a:r>
                      <a:r>
                        <a:rPr sz="1400" spc="-10" dirty="0">
                          <a:latin typeface="Arial"/>
                          <a:cs typeface="Arial"/>
                        </a:rPr>
                        <a:t>1,962</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3"/>
                  </a:ext>
                </a:extLst>
              </a:tr>
              <a:tr h="342546">
                <a:tc>
                  <a:txBody>
                    <a:bodyPr/>
                    <a:lstStyle/>
                    <a:p>
                      <a:pPr marL="91440">
                        <a:lnSpc>
                          <a:spcPct val="100000"/>
                        </a:lnSpc>
                        <a:spcBef>
                          <a:spcPts val="275"/>
                        </a:spcBef>
                      </a:pPr>
                      <a:r>
                        <a:rPr sz="1400" spc="-10" dirty="0">
                          <a:latin typeface="Arial"/>
                          <a:cs typeface="Arial"/>
                        </a:rPr>
                        <a:t>Restaurant</a:t>
                      </a:r>
                      <a:r>
                        <a:rPr lang="zh-TW" altLang="en-US" sz="1400" spc="-10" dirty="0">
                          <a:latin typeface="Arial"/>
                          <a:cs typeface="Arial"/>
                        </a:rPr>
                        <a:t> </a:t>
                      </a:r>
                      <a:endParaRPr lang="en-US" altLang="zh-TW" sz="1400" spc="-10" dirty="0">
                        <a:latin typeface="Arial"/>
                        <a:cs typeface="Arial"/>
                      </a:endParaRPr>
                    </a:p>
                    <a:p>
                      <a:pPr marL="91440">
                        <a:lnSpc>
                          <a:spcPct val="100000"/>
                        </a:lnSpc>
                        <a:spcBef>
                          <a:spcPts val="275"/>
                        </a:spcBef>
                      </a:pPr>
                      <a:r>
                        <a:rPr lang="zh-TW" altLang="en-US" sz="1400" dirty="0"/>
                        <a:t>餐廳</a:t>
                      </a:r>
                      <a:endParaRPr sz="1400" dirty="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75"/>
                        </a:spcBef>
                      </a:pPr>
                      <a:r>
                        <a:rPr sz="1400" dirty="0">
                          <a:latin typeface="Arial"/>
                          <a:cs typeface="Arial"/>
                        </a:rPr>
                        <a:t>$</a:t>
                      </a:r>
                      <a:r>
                        <a:rPr sz="1400" spc="-20" dirty="0">
                          <a:latin typeface="Arial"/>
                          <a:cs typeface="Arial"/>
                        </a:rPr>
                        <a:t> </a:t>
                      </a:r>
                      <a:r>
                        <a:rPr sz="1400" spc="-10" dirty="0">
                          <a:latin typeface="Arial"/>
                          <a:cs typeface="Arial"/>
                        </a:rPr>
                        <a:t>1,507</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5"/>
                        </a:spcBef>
                      </a:pPr>
                      <a:r>
                        <a:rPr sz="1400" dirty="0">
                          <a:latin typeface="Arial"/>
                          <a:cs typeface="Arial"/>
                        </a:rPr>
                        <a:t>$</a:t>
                      </a:r>
                      <a:r>
                        <a:rPr sz="1400" spc="-20" dirty="0">
                          <a:latin typeface="Arial"/>
                          <a:cs typeface="Arial"/>
                        </a:rPr>
                        <a:t> </a:t>
                      </a:r>
                      <a:r>
                        <a:rPr sz="1400" spc="-10" dirty="0">
                          <a:latin typeface="Arial"/>
                          <a:cs typeface="Arial"/>
                        </a:rPr>
                        <a:t>1,551</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4"/>
                  </a:ext>
                </a:extLst>
              </a:tr>
              <a:tr h="342546">
                <a:tc>
                  <a:txBody>
                    <a:bodyPr/>
                    <a:lstStyle/>
                    <a:p>
                      <a:pPr marL="91440">
                        <a:lnSpc>
                          <a:spcPct val="100000"/>
                        </a:lnSpc>
                        <a:spcBef>
                          <a:spcPts val="275"/>
                        </a:spcBef>
                      </a:pPr>
                      <a:r>
                        <a:rPr sz="1400" dirty="0">
                          <a:latin typeface="Arial"/>
                          <a:cs typeface="Arial"/>
                        </a:rPr>
                        <a:t>Food</a:t>
                      </a:r>
                      <a:r>
                        <a:rPr sz="1400" spc="-80" dirty="0">
                          <a:latin typeface="Arial"/>
                          <a:cs typeface="Arial"/>
                        </a:rPr>
                        <a:t> </a:t>
                      </a:r>
                      <a:r>
                        <a:rPr sz="1400" spc="-10" dirty="0">
                          <a:latin typeface="Arial"/>
                          <a:cs typeface="Arial"/>
                        </a:rPr>
                        <a:t>Preparation</a:t>
                      </a:r>
                      <a:endParaRPr lang="en-US" sz="1400" spc="-10" dirty="0">
                        <a:latin typeface="Arial"/>
                        <a:cs typeface="Arial"/>
                      </a:endParaRPr>
                    </a:p>
                    <a:p>
                      <a:pPr marL="91440">
                        <a:lnSpc>
                          <a:spcPct val="100000"/>
                        </a:lnSpc>
                        <a:spcBef>
                          <a:spcPts val="275"/>
                        </a:spcBef>
                      </a:pPr>
                      <a:r>
                        <a:rPr lang="zh-TW" altLang="en-US" sz="1400" dirty="0"/>
                        <a:t>食品製備場所</a:t>
                      </a:r>
                      <a:endParaRPr sz="1400" dirty="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75"/>
                        </a:spcBef>
                      </a:pPr>
                      <a:r>
                        <a:rPr sz="1400" dirty="0">
                          <a:latin typeface="Arial"/>
                          <a:cs typeface="Arial"/>
                        </a:rPr>
                        <a:t>$</a:t>
                      </a:r>
                      <a:r>
                        <a:rPr sz="1400" spc="-20" dirty="0">
                          <a:latin typeface="Arial"/>
                          <a:cs typeface="Arial"/>
                        </a:rPr>
                        <a:t> </a:t>
                      </a:r>
                      <a:r>
                        <a:rPr sz="1400" spc="-10" dirty="0">
                          <a:latin typeface="Arial"/>
                          <a:cs typeface="Arial"/>
                        </a:rPr>
                        <a:t>1,117</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5"/>
                        </a:spcBef>
                      </a:pPr>
                      <a:r>
                        <a:rPr sz="1400" dirty="0">
                          <a:latin typeface="Arial"/>
                          <a:cs typeface="Arial"/>
                        </a:rPr>
                        <a:t>$</a:t>
                      </a:r>
                      <a:r>
                        <a:rPr sz="1400" spc="-20" dirty="0">
                          <a:latin typeface="Arial"/>
                          <a:cs typeface="Arial"/>
                        </a:rPr>
                        <a:t> </a:t>
                      </a:r>
                      <a:r>
                        <a:rPr sz="1400" spc="-10" dirty="0">
                          <a:latin typeface="Arial"/>
                          <a:cs typeface="Arial"/>
                        </a:rPr>
                        <a:t>1,151</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5"/>
                  </a:ext>
                </a:extLst>
              </a:tr>
              <a:tr h="342546">
                <a:tc>
                  <a:txBody>
                    <a:bodyPr/>
                    <a:lstStyle/>
                    <a:p>
                      <a:pPr marL="91440">
                        <a:lnSpc>
                          <a:spcPct val="100000"/>
                        </a:lnSpc>
                        <a:spcBef>
                          <a:spcPts val="275"/>
                        </a:spcBef>
                      </a:pPr>
                      <a:r>
                        <a:rPr sz="1400" spc="-10" dirty="0">
                          <a:latin typeface="Arial"/>
                          <a:cs typeface="Arial"/>
                        </a:rPr>
                        <a:t>Mobile</a:t>
                      </a:r>
                      <a:r>
                        <a:rPr sz="1400" spc="-65" dirty="0">
                          <a:latin typeface="Arial"/>
                          <a:cs typeface="Arial"/>
                        </a:rPr>
                        <a:t> </a:t>
                      </a:r>
                      <a:r>
                        <a:rPr sz="1400" dirty="0">
                          <a:latin typeface="Arial"/>
                          <a:cs typeface="Arial"/>
                        </a:rPr>
                        <a:t>Food</a:t>
                      </a:r>
                      <a:r>
                        <a:rPr sz="1400" spc="-65" dirty="0">
                          <a:latin typeface="Arial"/>
                          <a:cs typeface="Arial"/>
                        </a:rPr>
                        <a:t> </a:t>
                      </a:r>
                      <a:r>
                        <a:rPr sz="1400" dirty="0">
                          <a:latin typeface="Arial"/>
                          <a:cs typeface="Arial"/>
                        </a:rPr>
                        <a:t>Facility</a:t>
                      </a:r>
                      <a:r>
                        <a:rPr sz="1400" spc="-65" dirty="0">
                          <a:latin typeface="Arial"/>
                          <a:cs typeface="Arial"/>
                        </a:rPr>
                        <a:t> CAT</a:t>
                      </a:r>
                      <a:r>
                        <a:rPr sz="1400" spc="-90" dirty="0">
                          <a:latin typeface="Arial"/>
                          <a:cs typeface="Arial"/>
                        </a:rPr>
                        <a:t> </a:t>
                      </a:r>
                      <a:r>
                        <a:rPr sz="1400" spc="-50" dirty="0">
                          <a:latin typeface="Arial"/>
                          <a:cs typeface="Arial"/>
                        </a:rPr>
                        <a:t>D</a:t>
                      </a:r>
                      <a:endParaRPr lang="en-US" sz="1400" spc="-50" dirty="0">
                        <a:latin typeface="Arial"/>
                        <a:cs typeface="Arial"/>
                      </a:endParaRPr>
                    </a:p>
                    <a:p>
                      <a:pPr marL="91440">
                        <a:lnSpc>
                          <a:spcPct val="100000"/>
                        </a:lnSpc>
                        <a:spcBef>
                          <a:spcPts val="275"/>
                        </a:spcBef>
                      </a:pPr>
                      <a:r>
                        <a:rPr lang="zh-TW" altLang="en-US" sz="1400" dirty="0"/>
                        <a:t>餐車（</a:t>
                      </a:r>
                      <a:r>
                        <a:rPr lang="en-US" sz="1400" dirty="0"/>
                        <a:t>D </a:t>
                      </a:r>
                      <a:r>
                        <a:rPr lang="zh-TW" altLang="en-US" sz="1400" dirty="0"/>
                        <a:t>類）</a:t>
                      </a:r>
                      <a:endParaRPr sz="1400" dirty="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5"/>
                        </a:spcBef>
                      </a:pPr>
                      <a:r>
                        <a:rPr sz="1400" dirty="0">
                          <a:latin typeface="Arial"/>
                          <a:cs typeface="Arial"/>
                        </a:rPr>
                        <a:t>$</a:t>
                      </a:r>
                      <a:r>
                        <a:rPr sz="1400" spc="-20" dirty="0">
                          <a:latin typeface="Arial"/>
                          <a:cs typeface="Arial"/>
                        </a:rPr>
                        <a:t> </a:t>
                      </a:r>
                      <a:r>
                        <a:rPr sz="1400" spc="-25" dirty="0">
                          <a:latin typeface="Arial"/>
                          <a:cs typeface="Arial"/>
                        </a:rPr>
                        <a:t>789</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5"/>
                        </a:spcBef>
                      </a:pPr>
                      <a:r>
                        <a:rPr sz="1400" dirty="0">
                          <a:latin typeface="Arial"/>
                          <a:cs typeface="Arial"/>
                        </a:rPr>
                        <a:t>$</a:t>
                      </a:r>
                      <a:r>
                        <a:rPr sz="1400" spc="-20" dirty="0">
                          <a:latin typeface="Arial"/>
                          <a:cs typeface="Arial"/>
                        </a:rPr>
                        <a:t> </a:t>
                      </a:r>
                      <a:r>
                        <a:rPr sz="1400" spc="-25" dirty="0">
                          <a:latin typeface="Arial"/>
                          <a:cs typeface="Arial"/>
                        </a:rPr>
                        <a:t>812</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6"/>
                  </a:ext>
                </a:extLst>
              </a:tr>
              <a:tr h="342546">
                <a:tc>
                  <a:txBody>
                    <a:bodyPr/>
                    <a:lstStyle/>
                    <a:p>
                      <a:pPr marL="91440">
                        <a:lnSpc>
                          <a:spcPct val="100000"/>
                        </a:lnSpc>
                        <a:spcBef>
                          <a:spcPts val="275"/>
                        </a:spcBef>
                      </a:pPr>
                      <a:r>
                        <a:rPr sz="1400" dirty="0">
                          <a:latin typeface="Arial"/>
                          <a:cs typeface="Arial"/>
                        </a:rPr>
                        <a:t>Charitable</a:t>
                      </a:r>
                      <a:r>
                        <a:rPr sz="1400" spc="-75" dirty="0">
                          <a:latin typeface="Arial"/>
                          <a:cs typeface="Arial"/>
                        </a:rPr>
                        <a:t> </a:t>
                      </a:r>
                      <a:r>
                        <a:rPr sz="1400" dirty="0">
                          <a:latin typeface="Arial"/>
                          <a:cs typeface="Arial"/>
                        </a:rPr>
                        <a:t>Feeding</a:t>
                      </a:r>
                      <a:r>
                        <a:rPr sz="1400" spc="-50" dirty="0">
                          <a:latin typeface="Arial"/>
                          <a:cs typeface="Arial"/>
                        </a:rPr>
                        <a:t> </a:t>
                      </a:r>
                      <a:r>
                        <a:rPr sz="1400" spc="-10" dirty="0">
                          <a:latin typeface="Arial"/>
                          <a:cs typeface="Arial"/>
                        </a:rPr>
                        <a:t>Facility</a:t>
                      </a:r>
                      <a:endParaRPr lang="en-US" sz="1400" spc="-10" dirty="0">
                        <a:latin typeface="Arial"/>
                        <a:cs typeface="Arial"/>
                      </a:endParaRPr>
                    </a:p>
                    <a:p>
                      <a:pPr marL="91440">
                        <a:lnSpc>
                          <a:spcPct val="100000"/>
                        </a:lnSpc>
                        <a:spcBef>
                          <a:spcPts val="275"/>
                        </a:spcBef>
                      </a:pPr>
                      <a:r>
                        <a:rPr lang="zh-TW" altLang="en-US" sz="1400" dirty="0"/>
                        <a:t>慈善供餐設施</a:t>
                      </a:r>
                      <a:endParaRPr sz="1400" dirty="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75"/>
                        </a:spcBef>
                      </a:pPr>
                      <a:r>
                        <a:rPr sz="1400" dirty="0">
                          <a:latin typeface="Arial"/>
                          <a:cs typeface="Arial"/>
                        </a:rPr>
                        <a:t>$</a:t>
                      </a:r>
                      <a:r>
                        <a:rPr sz="1400" spc="-10" dirty="0">
                          <a:latin typeface="Arial"/>
                          <a:cs typeface="Arial"/>
                        </a:rPr>
                        <a:t> </a:t>
                      </a:r>
                      <a:r>
                        <a:rPr sz="1400" spc="-25" dirty="0">
                          <a:latin typeface="Arial"/>
                          <a:cs typeface="Arial"/>
                        </a:rPr>
                        <a:t>703</a:t>
                      </a:r>
                      <a:endParaRPr sz="14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75"/>
                        </a:spcBef>
                      </a:pPr>
                      <a:r>
                        <a:rPr sz="1400" dirty="0">
                          <a:latin typeface="Arial"/>
                          <a:cs typeface="Arial"/>
                        </a:rPr>
                        <a:t>$</a:t>
                      </a:r>
                      <a:r>
                        <a:rPr sz="1400" spc="-10" dirty="0">
                          <a:latin typeface="Arial"/>
                          <a:cs typeface="Arial"/>
                        </a:rPr>
                        <a:t> </a:t>
                      </a:r>
                      <a:r>
                        <a:rPr sz="1400" spc="-25" dirty="0">
                          <a:latin typeface="Arial"/>
                          <a:cs typeface="Arial"/>
                        </a:rPr>
                        <a:t>723</a:t>
                      </a:r>
                      <a:endParaRPr sz="1400" dirty="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396"/>
                    </a:solidFill>
                  </a:tcPr>
                </a:tc>
                <a:extLst>
                  <a:ext uri="{0D108BD9-81ED-4DB2-BD59-A6C34878D82A}">
                    <a16:rowId xmlns:a16="http://schemas.microsoft.com/office/drawing/2014/main" val="10007"/>
                  </a:ext>
                </a:extLst>
              </a:tr>
            </a:tbl>
          </a:graphicData>
        </a:graphic>
      </p:graphicFrame>
      <p:sp>
        <p:nvSpPr>
          <p:cNvPr id="9" name="object 9"/>
          <p:cNvSpPr txBox="1"/>
          <p:nvPr/>
        </p:nvSpPr>
        <p:spPr>
          <a:xfrm>
            <a:off x="1447800" y="6055996"/>
            <a:ext cx="6482715" cy="457176"/>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a:t>
            </a:r>
            <a:r>
              <a:rPr sz="1400" spc="-5" dirty="0">
                <a:latin typeface="Arial"/>
                <a:cs typeface="Arial"/>
              </a:rPr>
              <a:t> </a:t>
            </a:r>
            <a:r>
              <a:rPr sz="1400" dirty="0">
                <a:latin typeface="Arial"/>
                <a:cs typeface="Arial"/>
              </a:rPr>
              <a:t>Fees</a:t>
            </a:r>
            <a:r>
              <a:rPr sz="1400" spc="-10" dirty="0">
                <a:latin typeface="Arial"/>
                <a:cs typeface="Arial"/>
              </a:rPr>
              <a:t> </a:t>
            </a:r>
            <a:r>
              <a:rPr sz="1400" dirty="0">
                <a:latin typeface="Arial"/>
                <a:cs typeface="Arial"/>
              </a:rPr>
              <a:t>are</a:t>
            </a:r>
            <a:r>
              <a:rPr sz="1400" spc="-25" dirty="0">
                <a:latin typeface="Arial"/>
                <a:cs typeface="Arial"/>
              </a:rPr>
              <a:t> </a:t>
            </a:r>
            <a:r>
              <a:rPr sz="1400" dirty="0">
                <a:latin typeface="Arial"/>
                <a:cs typeface="Arial"/>
              </a:rPr>
              <a:t>adjusted</a:t>
            </a:r>
            <a:r>
              <a:rPr sz="1400" spc="-45" dirty="0">
                <a:latin typeface="Arial"/>
                <a:cs typeface="Arial"/>
              </a:rPr>
              <a:t> </a:t>
            </a:r>
            <a:r>
              <a:rPr sz="1400" dirty="0">
                <a:latin typeface="Arial"/>
                <a:cs typeface="Arial"/>
              </a:rPr>
              <a:t>based</a:t>
            </a:r>
            <a:r>
              <a:rPr sz="1400" spc="-35" dirty="0">
                <a:latin typeface="Arial"/>
                <a:cs typeface="Arial"/>
              </a:rPr>
              <a:t> </a:t>
            </a:r>
            <a:r>
              <a:rPr sz="1400" dirty="0">
                <a:latin typeface="Arial"/>
                <a:cs typeface="Arial"/>
              </a:rPr>
              <a:t>on</a:t>
            </a:r>
            <a:r>
              <a:rPr sz="1400" spc="-20" dirty="0">
                <a:latin typeface="Arial"/>
                <a:cs typeface="Arial"/>
              </a:rPr>
              <a:t> </a:t>
            </a:r>
            <a:r>
              <a:rPr sz="1400" dirty="0">
                <a:latin typeface="Arial"/>
                <a:cs typeface="Arial"/>
              </a:rPr>
              <a:t>US Western</a:t>
            </a:r>
            <a:r>
              <a:rPr sz="1400" spc="-45" dirty="0">
                <a:latin typeface="Arial"/>
                <a:cs typeface="Arial"/>
              </a:rPr>
              <a:t> </a:t>
            </a:r>
            <a:r>
              <a:rPr sz="1400" dirty="0">
                <a:latin typeface="Arial"/>
                <a:cs typeface="Arial"/>
              </a:rPr>
              <a:t>Consumer</a:t>
            </a:r>
            <a:r>
              <a:rPr sz="1400" spc="-35" dirty="0">
                <a:latin typeface="Arial"/>
                <a:cs typeface="Arial"/>
              </a:rPr>
              <a:t> </a:t>
            </a:r>
            <a:r>
              <a:rPr sz="1400" dirty="0">
                <a:latin typeface="Arial"/>
                <a:cs typeface="Arial"/>
              </a:rPr>
              <a:t>Price</a:t>
            </a:r>
            <a:r>
              <a:rPr sz="1400" spc="-20" dirty="0">
                <a:latin typeface="Arial"/>
                <a:cs typeface="Arial"/>
              </a:rPr>
              <a:t> </a:t>
            </a:r>
            <a:r>
              <a:rPr sz="1400" dirty="0">
                <a:latin typeface="Arial"/>
                <a:cs typeface="Arial"/>
              </a:rPr>
              <a:t>Index</a:t>
            </a:r>
            <a:r>
              <a:rPr sz="1400" spc="-30" dirty="0">
                <a:latin typeface="Arial"/>
                <a:cs typeface="Arial"/>
              </a:rPr>
              <a:t> </a:t>
            </a:r>
            <a:r>
              <a:rPr sz="1400" dirty="0">
                <a:latin typeface="Arial"/>
                <a:cs typeface="Arial"/>
              </a:rPr>
              <a:t>which</a:t>
            </a:r>
            <a:r>
              <a:rPr sz="1400" spc="-10" dirty="0">
                <a:latin typeface="Arial"/>
                <a:cs typeface="Arial"/>
              </a:rPr>
              <a:t> </a:t>
            </a:r>
            <a:r>
              <a:rPr sz="1400" dirty="0">
                <a:latin typeface="Arial"/>
                <a:cs typeface="Arial"/>
              </a:rPr>
              <a:t>is</a:t>
            </a:r>
            <a:r>
              <a:rPr sz="1400" spc="-95" dirty="0">
                <a:latin typeface="Arial"/>
                <a:cs typeface="Arial"/>
              </a:rPr>
              <a:t> </a:t>
            </a:r>
            <a:r>
              <a:rPr sz="1400" dirty="0">
                <a:latin typeface="Arial"/>
                <a:cs typeface="Arial"/>
              </a:rPr>
              <a:t>at</a:t>
            </a:r>
            <a:r>
              <a:rPr sz="1400" spc="-20" dirty="0">
                <a:latin typeface="Arial"/>
                <a:cs typeface="Arial"/>
              </a:rPr>
              <a:t> 2.9%</a:t>
            </a:r>
            <a:endParaRPr lang="en-US" sz="1400" spc="-20" dirty="0">
              <a:latin typeface="Arial"/>
              <a:cs typeface="Arial"/>
            </a:endParaRPr>
          </a:p>
          <a:p>
            <a:pPr marL="12700">
              <a:lnSpc>
                <a:spcPct val="100000"/>
              </a:lnSpc>
              <a:spcBef>
                <a:spcPts val="105"/>
              </a:spcBef>
            </a:pPr>
            <a:r>
              <a:rPr lang="zh-TW" altLang="en-US" sz="1400" dirty="0"/>
              <a:t>  費用係依美國西部消費者物價指數（</a:t>
            </a:r>
            <a:r>
              <a:rPr lang="en-US" sz="1400" dirty="0"/>
              <a:t>CPI）</a:t>
            </a:r>
            <a:r>
              <a:rPr lang="zh-TW" altLang="en-US" sz="1400" dirty="0"/>
              <a:t>調整，目前調整率為 </a:t>
            </a:r>
            <a:r>
              <a:rPr lang="en-US" altLang="zh-TW" sz="1400" dirty="0"/>
              <a:t>2.9%</a:t>
            </a:r>
            <a:endParaRPr sz="1400" dirty="0">
              <a:latin typeface="Arial"/>
              <a:cs typeface="Arial"/>
            </a:endParaRPr>
          </a:p>
        </p:txBody>
      </p:sp>
      <p:sp>
        <p:nvSpPr>
          <p:cNvPr id="11" name="TextBox 10">
            <a:extLst>
              <a:ext uri="{FF2B5EF4-FFF2-40B4-BE49-F238E27FC236}">
                <a16:creationId xmlns:a16="http://schemas.microsoft.com/office/drawing/2014/main" id="{1E5DA8D7-E532-3A8B-66B7-69C23F1BA4FD}"/>
              </a:ext>
            </a:extLst>
          </p:cNvPr>
          <p:cNvSpPr txBox="1"/>
          <p:nvPr/>
        </p:nvSpPr>
        <p:spPr>
          <a:xfrm>
            <a:off x="2362200" y="1093057"/>
            <a:ext cx="4576194" cy="738664"/>
          </a:xfrm>
          <a:prstGeom prst="rect">
            <a:avLst/>
          </a:prstGeom>
          <a:noFill/>
        </p:spPr>
        <p:txBody>
          <a:bodyPr wrap="square">
            <a:spAutoFit/>
          </a:bodyPr>
          <a:lstStyle/>
          <a:p>
            <a:pPr algn="ctr"/>
            <a:r>
              <a:rPr lang="en-US" sz="2400" b="1" u="sng" dirty="0"/>
              <a:t>Proposed</a:t>
            </a:r>
            <a:r>
              <a:rPr lang="en-US" sz="2400" b="1" u="sng" spc="-50" dirty="0"/>
              <a:t> </a:t>
            </a:r>
            <a:r>
              <a:rPr lang="en-US" sz="2400" b="1" u="sng" dirty="0"/>
              <a:t>Fee</a:t>
            </a:r>
            <a:r>
              <a:rPr lang="en-US" sz="2400" b="1" u="sng" spc="-45" dirty="0"/>
              <a:t> </a:t>
            </a:r>
            <a:r>
              <a:rPr lang="en-US" sz="2400" b="1" u="sng" spc="-10" dirty="0"/>
              <a:t>Schedule</a:t>
            </a:r>
          </a:p>
          <a:p>
            <a:pPr algn="ctr"/>
            <a:r>
              <a:rPr lang="zh-TW" altLang="en-US" dirty="0"/>
              <a:t>擬議收費標準</a:t>
            </a:r>
            <a:endParaRPr lang="en-US" b="1"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p:cNvSpPr txBox="1"/>
          <p:nvPr/>
        </p:nvSpPr>
        <p:spPr>
          <a:xfrm>
            <a:off x="1525016" y="2037641"/>
            <a:ext cx="6092190" cy="2015936"/>
          </a:xfrm>
          <a:prstGeom prst="rect">
            <a:avLst/>
          </a:prstGeom>
        </p:spPr>
        <p:txBody>
          <a:bodyPr vert="horz" wrap="square" lIns="0" tIns="12700" rIns="0" bIns="0" rtlCol="0">
            <a:spAutoFit/>
          </a:bodyPr>
          <a:lstStyle/>
          <a:p>
            <a:pPr algn="ctr">
              <a:lnSpc>
                <a:spcPct val="100000"/>
              </a:lnSpc>
              <a:spcBef>
                <a:spcPts val="100"/>
              </a:spcBef>
            </a:pPr>
            <a:r>
              <a:rPr lang="en-US" dirty="0">
                <a:latin typeface="Arial"/>
                <a:cs typeface="Arial"/>
              </a:rPr>
              <a:t>Rolando Villareal</a:t>
            </a:r>
            <a:r>
              <a:rPr dirty="0">
                <a:latin typeface="Arial"/>
                <a:cs typeface="Arial"/>
              </a:rPr>
              <a:t>,</a:t>
            </a:r>
            <a:r>
              <a:rPr spc="-30" dirty="0">
                <a:latin typeface="Arial"/>
                <a:cs typeface="Arial"/>
              </a:rPr>
              <a:t> </a:t>
            </a:r>
            <a:r>
              <a:rPr dirty="0">
                <a:latin typeface="Arial"/>
                <a:cs typeface="Arial"/>
              </a:rPr>
              <a:t>Environmental</a:t>
            </a:r>
            <a:r>
              <a:rPr spc="-20" dirty="0">
                <a:latin typeface="Arial"/>
                <a:cs typeface="Arial"/>
              </a:rPr>
              <a:t> </a:t>
            </a:r>
            <a:r>
              <a:rPr dirty="0">
                <a:latin typeface="Arial"/>
                <a:cs typeface="Arial"/>
              </a:rPr>
              <a:t>Health</a:t>
            </a:r>
            <a:r>
              <a:rPr spc="-30" dirty="0">
                <a:latin typeface="Arial"/>
                <a:cs typeface="Arial"/>
              </a:rPr>
              <a:t> </a:t>
            </a:r>
            <a:r>
              <a:rPr lang="en-US" spc="-30" dirty="0">
                <a:latin typeface="Arial"/>
                <a:cs typeface="Arial"/>
              </a:rPr>
              <a:t>Division Chief</a:t>
            </a:r>
            <a:endParaRPr lang="en-US" spc="-10" dirty="0">
              <a:latin typeface="Arial"/>
              <a:cs typeface="Arial"/>
            </a:endParaRPr>
          </a:p>
          <a:p>
            <a:pPr algn="ctr">
              <a:lnSpc>
                <a:spcPct val="100000"/>
              </a:lnSpc>
              <a:spcBef>
                <a:spcPts val="100"/>
              </a:spcBef>
            </a:pPr>
            <a:endParaRPr dirty="0">
              <a:latin typeface="Arial"/>
              <a:cs typeface="Arial"/>
            </a:endParaRPr>
          </a:p>
          <a:p>
            <a:pPr algn="ctr">
              <a:lnSpc>
                <a:spcPct val="100000"/>
              </a:lnSpc>
            </a:pPr>
            <a:r>
              <a:rPr dirty="0">
                <a:latin typeface="Arial"/>
                <a:cs typeface="Arial"/>
              </a:rPr>
              <a:t>Mark</a:t>
            </a:r>
            <a:r>
              <a:rPr spc="-60" dirty="0">
                <a:latin typeface="Arial"/>
                <a:cs typeface="Arial"/>
              </a:rPr>
              <a:t> </a:t>
            </a:r>
            <a:r>
              <a:rPr dirty="0">
                <a:latin typeface="Arial"/>
                <a:cs typeface="Arial"/>
              </a:rPr>
              <a:t>Barcellos,</a:t>
            </a:r>
            <a:r>
              <a:rPr spc="-40" dirty="0">
                <a:latin typeface="Arial"/>
                <a:cs typeface="Arial"/>
              </a:rPr>
              <a:t> </a:t>
            </a:r>
            <a:r>
              <a:rPr dirty="0">
                <a:latin typeface="Arial"/>
                <a:cs typeface="Arial"/>
              </a:rPr>
              <a:t>Environmental</a:t>
            </a:r>
            <a:r>
              <a:rPr spc="-40" dirty="0">
                <a:latin typeface="Arial"/>
                <a:cs typeface="Arial"/>
              </a:rPr>
              <a:t> </a:t>
            </a:r>
            <a:r>
              <a:rPr dirty="0">
                <a:latin typeface="Arial"/>
                <a:cs typeface="Arial"/>
              </a:rPr>
              <a:t>Health</a:t>
            </a:r>
            <a:r>
              <a:rPr spc="-45" dirty="0">
                <a:latin typeface="Arial"/>
                <a:cs typeface="Arial"/>
              </a:rPr>
              <a:t> </a:t>
            </a:r>
            <a:r>
              <a:rPr dirty="0">
                <a:latin typeface="Arial"/>
                <a:cs typeface="Arial"/>
              </a:rPr>
              <a:t>Deputy</a:t>
            </a:r>
            <a:r>
              <a:rPr spc="-40" dirty="0">
                <a:latin typeface="Arial"/>
                <a:cs typeface="Arial"/>
              </a:rPr>
              <a:t> </a:t>
            </a:r>
            <a:r>
              <a:rPr dirty="0">
                <a:latin typeface="Arial"/>
                <a:cs typeface="Arial"/>
              </a:rPr>
              <a:t>Division</a:t>
            </a:r>
            <a:r>
              <a:rPr spc="-50" dirty="0">
                <a:latin typeface="Arial"/>
                <a:cs typeface="Arial"/>
              </a:rPr>
              <a:t> </a:t>
            </a:r>
            <a:r>
              <a:rPr spc="-10" dirty="0">
                <a:latin typeface="Arial"/>
                <a:cs typeface="Arial"/>
              </a:rPr>
              <a:t>Chief</a:t>
            </a:r>
            <a:endParaRPr lang="en-US" spc="-10" dirty="0">
              <a:latin typeface="Arial"/>
              <a:cs typeface="Arial"/>
            </a:endParaRPr>
          </a:p>
          <a:p>
            <a:pPr algn="ctr">
              <a:lnSpc>
                <a:spcPct val="100000"/>
              </a:lnSpc>
            </a:pPr>
            <a:r>
              <a:rPr lang="en-US" dirty="0"/>
              <a:t>Mark </a:t>
            </a:r>
            <a:r>
              <a:rPr lang="en-US" dirty="0" err="1"/>
              <a:t>Barcellos</a:t>
            </a:r>
            <a:r>
              <a:rPr lang="en-US" dirty="0"/>
              <a:t>, </a:t>
            </a:r>
            <a:r>
              <a:rPr lang="zh-TW" altLang="en-US" dirty="0"/>
              <a:t>環境衛生副處長</a:t>
            </a:r>
            <a:endParaRPr dirty="0">
              <a:latin typeface="Arial"/>
              <a:cs typeface="Arial"/>
            </a:endParaRPr>
          </a:p>
          <a:p>
            <a:pPr>
              <a:lnSpc>
                <a:spcPct val="100000"/>
              </a:lnSpc>
              <a:spcBef>
                <a:spcPts val="390"/>
              </a:spcBef>
            </a:pPr>
            <a:endParaRPr dirty="0">
              <a:latin typeface="Arial"/>
              <a:cs typeface="Arial"/>
            </a:endParaRPr>
          </a:p>
          <a:p>
            <a:pPr marL="269875" algn="ctr">
              <a:lnSpc>
                <a:spcPct val="100000"/>
              </a:lnSpc>
            </a:pPr>
            <a:r>
              <a:rPr dirty="0">
                <a:latin typeface="Arial"/>
                <a:cs typeface="Arial"/>
              </a:rPr>
              <a:t>Visit</a:t>
            </a:r>
            <a:r>
              <a:rPr spc="-45" dirty="0">
                <a:latin typeface="Arial"/>
                <a:cs typeface="Arial"/>
              </a:rPr>
              <a:t> </a:t>
            </a:r>
            <a:r>
              <a:rPr dirty="0">
                <a:latin typeface="Arial"/>
                <a:cs typeface="Arial"/>
              </a:rPr>
              <a:t>our</a:t>
            </a:r>
            <a:r>
              <a:rPr spc="-55" dirty="0">
                <a:latin typeface="Arial"/>
                <a:cs typeface="Arial"/>
              </a:rPr>
              <a:t> </a:t>
            </a:r>
            <a:r>
              <a:rPr dirty="0">
                <a:latin typeface="Arial"/>
                <a:cs typeface="Arial"/>
              </a:rPr>
              <a:t>website</a:t>
            </a:r>
            <a:r>
              <a:rPr lang="en-US" spc="-30" dirty="0">
                <a:latin typeface="Arial"/>
                <a:cs typeface="Arial"/>
              </a:rPr>
              <a:t> </a:t>
            </a:r>
            <a:r>
              <a:rPr lang="en-US" spc="-10" dirty="0">
                <a:solidFill>
                  <a:srgbClr val="00B0F0"/>
                </a:solidFill>
                <a:latin typeface="Arial"/>
                <a:cs typeface="Arial"/>
                <a:hlinkClick r:id="rId3">
                  <a:extLst>
                    <a:ext uri="{A12FA001-AC4F-418D-AE19-62706E023703}">
                      <ahyp:hlinkClr xmlns:ahyp="http://schemas.microsoft.com/office/drawing/2018/hyperlinkcolor" val="tx"/>
                    </a:ext>
                  </a:extLst>
                </a:hlinkClick>
              </a:rPr>
              <a:t>EMD.saccounty.gov</a:t>
            </a:r>
            <a:r>
              <a:rPr lang="en-US" altLang="zh-TW" spc="-10" dirty="0">
                <a:solidFill>
                  <a:srgbClr val="00B0F0"/>
                </a:solidFill>
                <a:latin typeface="Arial"/>
                <a:cs typeface="Arial"/>
                <a:hlinkClick r:id="rId3">
                  <a:extLst>
                    <a:ext uri="{A12FA001-AC4F-418D-AE19-62706E023703}">
                      <ahyp:hlinkClr xmlns:ahyp="http://schemas.microsoft.com/office/drawing/2018/hyperlinkcolor" val="tx"/>
                    </a:ext>
                  </a:extLst>
                </a:hlinkClick>
              </a:rPr>
              <a:t> </a:t>
            </a:r>
            <a:endParaRPr lang="en-US" altLang="zh-TW" spc="-10" dirty="0">
              <a:solidFill>
                <a:srgbClr val="00B0F0"/>
              </a:solidFill>
              <a:latin typeface="Arial"/>
              <a:cs typeface="Arial"/>
            </a:endParaRPr>
          </a:p>
          <a:p>
            <a:pPr marL="269875" algn="ctr">
              <a:lnSpc>
                <a:spcPct val="100000"/>
              </a:lnSpc>
            </a:pPr>
            <a:r>
              <a:rPr lang="zh-TW" altLang="en-US" dirty="0"/>
              <a:t>歡迎查看本部門網站</a:t>
            </a:r>
            <a:endParaRPr i="1" dirty="0">
              <a:solidFill>
                <a:srgbClr val="00B0F0"/>
              </a:solidFill>
              <a:latin typeface="Arial"/>
              <a:cs typeface="Arial"/>
            </a:endParaRPr>
          </a:p>
        </p:txBody>
      </p:sp>
      <p:pic>
        <p:nvPicPr>
          <p:cNvPr id="8" name="object 8" descr="Environmental Health | Mariposa County, CA - Official Website"/>
          <p:cNvPicPr/>
          <p:nvPr/>
        </p:nvPicPr>
        <p:blipFill>
          <a:blip r:embed="rId4" cstate="print"/>
          <a:stretch>
            <a:fillRect/>
          </a:stretch>
        </p:blipFill>
        <p:spPr>
          <a:xfrm>
            <a:off x="3641598" y="4495800"/>
            <a:ext cx="2302002" cy="2187778"/>
          </a:xfrm>
          <a:prstGeom prst="rect">
            <a:avLst/>
          </a:prstGeom>
        </p:spPr>
      </p:pic>
      <p:sp>
        <p:nvSpPr>
          <p:cNvPr id="9" name="object 9" descr="$PPTXTitle"/>
          <p:cNvSpPr txBox="1">
            <a:spLocks noGrp="1"/>
          </p:cNvSpPr>
          <p:nvPr>
            <p:ph type="title"/>
          </p:nvPr>
        </p:nvSpPr>
        <p:spPr>
          <a:xfrm>
            <a:off x="3429000" y="1066800"/>
            <a:ext cx="2514600" cy="936795"/>
          </a:xfrm>
          <a:prstGeom prst="rect">
            <a:avLst/>
          </a:prstGeom>
        </p:spPr>
        <p:txBody>
          <a:bodyPr vert="horz" wrap="square" lIns="0" tIns="13335" rIns="0" bIns="0" rtlCol="0">
            <a:spAutoFit/>
          </a:bodyPr>
          <a:lstStyle/>
          <a:p>
            <a:pPr marL="12700" algn="ctr">
              <a:lnSpc>
                <a:spcPct val="100000"/>
              </a:lnSpc>
              <a:spcBef>
                <a:spcPts val="105"/>
              </a:spcBef>
            </a:pPr>
            <a:r>
              <a:rPr sz="3200" b="0" u="none" spc="-10" dirty="0">
                <a:latin typeface="Arial"/>
                <a:cs typeface="Arial"/>
              </a:rPr>
              <a:t>Questions?</a:t>
            </a:r>
            <a:br>
              <a:rPr lang="en-US" sz="3200" b="0" u="none" spc="-10" dirty="0">
                <a:latin typeface="Arial"/>
                <a:cs typeface="Arial"/>
              </a:rPr>
            </a:br>
            <a:r>
              <a:rPr lang="en-US" sz="2800" b="0" u="none" spc="-10" dirty="0" err="1">
                <a:latin typeface="Arial"/>
                <a:cs typeface="Arial"/>
              </a:rPr>
              <a:t>提問時間</a:t>
            </a:r>
            <a:endParaRPr sz="2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3" name="object 3"/>
          <p:cNvPicPr/>
          <p:nvPr/>
        </p:nvPicPr>
        <p:blipFill>
          <a:blip r:embed="rId2" cstate="print"/>
          <a:stretch>
            <a:fillRect/>
          </a:stretch>
        </p:blipFill>
        <p:spPr>
          <a:xfrm>
            <a:off x="5646683" y="4851373"/>
            <a:ext cx="3429000" cy="1996117"/>
          </a:xfrm>
          <a:prstGeom prst="rect">
            <a:avLst/>
          </a:prstGeom>
        </p:spPr>
      </p:pic>
      <p:pic>
        <p:nvPicPr>
          <p:cNvPr id="5" name="object 5"/>
          <p:cNvPicPr/>
          <p:nvPr/>
        </p:nvPicPr>
        <p:blipFill>
          <a:blip r:embed="rId3" cstate="print"/>
          <a:stretch>
            <a:fillRect/>
          </a:stretch>
        </p:blipFill>
        <p:spPr>
          <a:xfrm>
            <a:off x="226618" y="85217"/>
            <a:ext cx="2438400" cy="510539"/>
          </a:xfrm>
          <a:prstGeom prst="rect">
            <a:avLst/>
          </a:prstGeom>
        </p:spPr>
      </p:pic>
      <p:sp>
        <p:nvSpPr>
          <p:cNvPr id="7" name="TextBox 6">
            <a:extLst>
              <a:ext uri="{FF2B5EF4-FFF2-40B4-BE49-F238E27FC236}">
                <a16:creationId xmlns:a16="http://schemas.microsoft.com/office/drawing/2014/main" id="{5CEAD66D-5913-C0DA-EA35-14CF35BEC1E0}"/>
              </a:ext>
            </a:extLst>
          </p:cNvPr>
          <p:cNvSpPr txBox="1"/>
          <p:nvPr/>
        </p:nvSpPr>
        <p:spPr>
          <a:xfrm>
            <a:off x="152400" y="2049959"/>
            <a:ext cx="8915400" cy="2277547"/>
          </a:xfrm>
          <a:prstGeom prst="rect">
            <a:avLst/>
          </a:prstGeom>
          <a:noFill/>
        </p:spPr>
        <p:txBody>
          <a:bodyPr wrap="square">
            <a:spAutoFit/>
          </a:bodyPr>
          <a:lstStyle/>
          <a:p>
            <a:pPr algn="ctr"/>
            <a:r>
              <a:rPr lang="en-US" sz="2800" b="0" u="none" dirty="0"/>
              <a:t>FY 2026 - FY 2027 </a:t>
            </a:r>
          </a:p>
          <a:p>
            <a:pPr algn="ctr"/>
            <a:r>
              <a:rPr lang="en-US" sz="2800" b="0" u="none" dirty="0"/>
              <a:t>Food Protection Program Fee Proposal Outreach</a:t>
            </a:r>
            <a:br>
              <a:rPr lang="en-US" sz="2200" b="0" u="none" dirty="0"/>
            </a:br>
            <a:endParaRPr lang="en-US" sz="2200" b="0" u="none" dirty="0"/>
          </a:p>
          <a:p>
            <a:pPr algn="ctr"/>
            <a:r>
              <a:rPr lang="en-US" altLang="zh-TW" sz="3200" b="0" u="none" dirty="0"/>
              <a:t>2026–2027 </a:t>
            </a:r>
          </a:p>
          <a:p>
            <a:pPr algn="ctr"/>
            <a:r>
              <a:rPr lang="zh-TW" altLang="en-US" sz="3200" b="0" u="none" dirty="0"/>
              <a:t>財政年度食品安全保護計畫收費方案說明</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p:cNvSpPr txBox="1"/>
          <p:nvPr/>
        </p:nvSpPr>
        <p:spPr>
          <a:xfrm>
            <a:off x="383235" y="2001069"/>
            <a:ext cx="8422005" cy="1885131"/>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Arial"/>
                <a:cs typeface="Arial"/>
              </a:rPr>
              <a:t>The</a:t>
            </a:r>
            <a:r>
              <a:rPr sz="2000" spc="225" dirty="0">
                <a:latin typeface="Arial"/>
                <a:cs typeface="Arial"/>
              </a:rPr>
              <a:t> </a:t>
            </a:r>
            <a:r>
              <a:rPr sz="2000" dirty="0">
                <a:latin typeface="Arial"/>
                <a:cs typeface="Arial"/>
              </a:rPr>
              <a:t>Greater</a:t>
            </a:r>
            <a:r>
              <a:rPr sz="2000" spc="225" dirty="0">
                <a:latin typeface="Arial"/>
                <a:cs typeface="Arial"/>
              </a:rPr>
              <a:t> </a:t>
            </a:r>
            <a:r>
              <a:rPr sz="2000" dirty="0">
                <a:latin typeface="Arial"/>
                <a:cs typeface="Arial"/>
              </a:rPr>
              <a:t>Sacramento</a:t>
            </a:r>
            <a:r>
              <a:rPr sz="2000" spc="229" dirty="0">
                <a:latin typeface="Arial"/>
                <a:cs typeface="Arial"/>
              </a:rPr>
              <a:t> </a:t>
            </a:r>
            <a:r>
              <a:rPr sz="2000" dirty="0">
                <a:latin typeface="Arial"/>
                <a:cs typeface="Arial"/>
              </a:rPr>
              <a:t>area</a:t>
            </a:r>
            <a:r>
              <a:rPr sz="2000" spc="220" dirty="0">
                <a:latin typeface="Arial"/>
                <a:cs typeface="Arial"/>
              </a:rPr>
              <a:t> </a:t>
            </a:r>
            <a:r>
              <a:rPr sz="2000" dirty="0">
                <a:latin typeface="Arial"/>
                <a:cs typeface="Arial"/>
              </a:rPr>
              <a:t>has</a:t>
            </a:r>
            <a:r>
              <a:rPr sz="2000" spc="225" dirty="0">
                <a:latin typeface="Arial"/>
                <a:cs typeface="Arial"/>
              </a:rPr>
              <a:t> </a:t>
            </a:r>
            <a:r>
              <a:rPr sz="2000" dirty="0">
                <a:latin typeface="Arial"/>
                <a:cs typeface="Arial"/>
              </a:rPr>
              <a:t>a</a:t>
            </a:r>
            <a:r>
              <a:rPr sz="2000" spc="229" dirty="0">
                <a:latin typeface="Arial"/>
                <a:cs typeface="Arial"/>
              </a:rPr>
              <a:t> </a:t>
            </a:r>
            <a:r>
              <a:rPr sz="2000" dirty="0">
                <a:latin typeface="Arial"/>
                <a:cs typeface="Arial"/>
              </a:rPr>
              <a:t>vibrant</a:t>
            </a:r>
            <a:r>
              <a:rPr sz="2000" spc="225" dirty="0">
                <a:latin typeface="Arial"/>
                <a:cs typeface="Arial"/>
              </a:rPr>
              <a:t> </a:t>
            </a:r>
            <a:r>
              <a:rPr sz="2000" dirty="0">
                <a:latin typeface="Arial"/>
                <a:cs typeface="Arial"/>
              </a:rPr>
              <a:t>food</a:t>
            </a:r>
            <a:r>
              <a:rPr sz="2000" spc="220" dirty="0">
                <a:latin typeface="Arial"/>
                <a:cs typeface="Arial"/>
              </a:rPr>
              <a:t> </a:t>
            </a:r>
            <a:r>
              <a:rPr sz="2000" dirty="0">
                <a:latin typeface="Arial"/>
                <a:cs typeface="Arial"/>
              </a:rPr>
              <a:t>scene</a:t>
            </a:r>
            <a:r>
              <a:rPr sz="2000" spc="204" dirty="0">
                <a:latin typeface="Arial"/>
                <a:cs typeface="Arial"/>
              </a:rPr>
              <a:t> </a:t>
            </a:r>
            <a:r>
              <a:rPr sz="2000" spc="-20" dirty="0">
                <a:latin typeface="Arial"/>
                <a:cs typeface="Arial"/>
              </a:rPr>
              <a:t>that </a:t>
            </a:r>
            <a:r>
              <a:rPr sz="2000" dirty="0">
                <a:latin typeface="Arial"/>
                <a:cs typeface="Arial"/>
              </a:rPr>
              <a:t>residents</a:t>
            </a:r>
            <a:r>
              <a:rPr sz="2000" spc="-55" dirty="0">
                <a:latin typeface="Arial"/>
                <a:cs typeface="Arial"/>
              </a:rPr>
              <a:t> </a:t>
            </a:r>
            <a:r>
              <a:rPr sz="2000" dirty="0">
                <a:latin typeface="Arial"/>
                <a:cs typeface="Arial"/>
              </a:rPr>
              <a:t>and</a:t>
            </a:r>
            <a:r>
              <a:rPr sz="2000" spc="-50" dirty="0">
                <a:latin typeface="Arial"/>
                <a:cs typeface="Arial"/>
              </a:rPr>
              <a:t> </a:t>
            </a:r>
            <a:r>
              <a:rPr sz="2000" dirty="0">
                <a:latin typeface="Arial"/>
                <a:cs typeface="Arial"/>
              </a:rPr>
              <a:t>visitors</a:t>
            </a:r>
            <a:r>
              <a:rPr sz="2000" spc="-55" dirty="0">
                <a:latin typeface="Arial"/>
                <a:cs typeface="Arial"/>
              </a:rPr>
              <a:t> </a:t>
            </a:r>
            <a:r>
              <a:rPr sz="2000" spc="-20" dirty="0">
                <a:latin typeface="Arial"/>
                <a:cs typeface="Arial"/>
              </a:rPr>
              <a:t>enjoy.</a:t>
            </a:r>
            <a:r>
              <a:rPr sz="2000" spc="-50" dirty="0">
                <a:latin typeface="Arial"/>
                <a:cs typeface="Arial"/>
              </a:rPr>
              <a:t> </a:t>
            </a:r>
            <a:r>
              <a:rPr sz="2000" dirty="0">
                <a:latin typeface="Arial"/>
                <a:cs typeface="Arial"/>
              </a:rPr>
              <a:t>Throughout</a:t>
            </a:r>
            <a:r>
              <a:rPr sz="2000" spc="-50" dirty="0">
                <a:latin typeface="Arial"/>
                <a:cs typeface="Arial"/>
              </a:rPr>
              <a:t> </a:t>
            </a:r>
            <a:r>
              <a:rPr sz="2000" dirty="0">
                <a:latin typeface="Arial"/>
                <a:cs typeface="Arial"/>
              </a:rPr>
              <a:t>the</a:t>
            </a:r>
            <a:r>
              <a:rPr sz="2000" spc="-60" dirty="0">
                <a:latin typeface="Arial"/>
                <a:cs typeface="Arial"/>
              </a:rPr>
              <a:t> </a:t>
            </a:r>
            <a:r>
              <a:rPr sz="2000" spc="-10" dirty="0">
                <a:latin typeface="Arial"/>
                <a:cs typeface="Arial"/>
              </a:rPr>
              <a:t>year,</a:t>
            </a:r>
            <a:r>
              <a:rPr sz="2000" spc="-60" dirty="0">
                <a:latin typeface="Arial"/>
                <a:cs typeface="Arial"/>
              </a:rPr>
              <a:t> </a:t>
            </a:r>
            <a:r>
              <a:rPr sz="2000" spc="-10" dirty="0">
                <a:latin typeface="Arial"/>
                <a:cs typeface="Arial"/>
              </a:rPr>
              <a:t>Sacramento </a:t>
            </a:r>
            <a:r>
              <a:rPr sz="2000" dirty="0">
                <a:latin typeface="Arial"/>
                <a:cs typeface="Arial"/>
              </a:rPr>
              <a:t>is</a:t>
            </a:r>
            <a:r>
              <a:rPr sz="2000" spc="-5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home</a:t>
            </a:r>
            <a:r>
              <a:rPr sz="2000" spc="-45"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farmers</a:t>
            </a:r>
            <a:r>
              <a:rPr sz="2000" spc="-45" dirty="0">
                <a:latin typeface="Arial"/>
                <a:cs typeface="Arial"/>
              </a:rPr>
              <a:t> </a:t>
            </a:r>
            <a:r>
              <a:rPr sz="2000" dirty="0">
                <a:latin typeface="Arial"/>
                <a:cs typeface="Arial"/>
              </a:rPr>
              <a:t>markets,</a:t>
            </a:r>
            <a:r>
              <a:rPr sz="2000" spc="-50" dirty="0">
                <a:latin typeface="Arial"/>
                <a:cs typeface="Arial"/>
              </a:rPr>
              <a:t> </a:t>
            </a:r>
            <a:r>
              <a:rPr sz="2000" dirty="0">
                <a:latin typeface="Arial"/>
                <a:cs typeface="Arial"/>
              </a:rPr>
              <a:t>food</a:t>
            </a:r>
            <a:r>
              <a:rPr sz="2000" spc="-65" dirty="0">
                <a:latin typeface="Arial"/>
                <a:cs typeface="Arial"/>
              </a:rPr>
              <a:t> </a:t>
            </a:r>
            <a:r>
              <a:rPr sz="2000" dirty="0">
                <a:latin typeface="Arial"/>
                <a:cs typeface="Arial"/>
              </a:rPr>
              <a:t>festivals,</a:t>
            </a:r>
            <a:r>
              <a:rPr sz="2000" spc="-45" dirty="0">
                <a:latin typeface="Arial"/>
                <a:cs typeface="Arial"/>
              </a:rPr>
              <a:t> </a:t>
            </a:r>
            <a:r>
              <a:rPr sz="2000" dirty="0">
                <a:latin typeface="Arial"/>
                <a:cs typeface="Arial"/>
              </a:rPr>
              <a:t>food</a:t>
            </a:r>
            <a:r>
              <a:rPr sz="2000" spc="-45" dirty="0">
                <a:latin typeface="Arial"/>
                <a:cs typeface="Arial"/>
              </a:rPr>
              <a:t> </a:t>
            </a:r>
            <a:r>
              <a:rPr sz="2000" dirty="0">
                <a:latin typeface="Arial"/>
                <a:cs typeface="Arial"/>
              </a:rPr>
              <a:t>trucks</a:t>
            </a:r>
            <a:r>
              <a:rPr sz="2000" spc="-45" dirty="0">
                <a:latin typeface="Arial"/>
                <a:cs typeface="Arial"/>
              </a:rPr>
              <a:t> </a:t>
            </a:r>
            <a:r>
              <a:rPr sz="2000" spc="-25" dirty="0">
                <a:latin typeface="Arial"/>
                <a:cs typeface="Arial"/>
              </a:rPr>
              <a:t>and </a:t>
            </a:r>
            <a:r>
              <a:rPr sz="2000" dirty="0">
                <a:latin typeface="Arial"/>
                <a:cs typeface="Arial"/>
              </a:rPr>
              <a:t>thousands</a:t>
            </a:r>
            <a:r>
              <a:rPr sz="2000" spc="-50" dirty="0">
                <a:latin typeface="Arial"/>
                <a:cs typeface="Arial"/>
              </a:rPr>
              <a:t> </a:t>
            </a:r>
            <a:r>
              <a:rPr sz="2000" dirty="0">
                <a:latin typeface="Arial"/>
                <a:cs typeface="Arial"/>
              </a:rPr>
              <a:t>of</a:t>
            </a:r>
            <a:r>
              <a:rPr sz="2000" spc="-75" dirty="0">
                <a:latin typeface="Arial"/>
                <a:cs typeface="Arial"/>
              </a:rPr>
              <a:t> </a:t>
            </a:r>
            <a:r>
              <a:rPr sz="2000" dirty="0">
                <a:latin typeface="Arial"/>
                <a:cs typeface="Arial"/>
              </a:rPr>
              <a:t>food</a:t>
            </a:r>
            <a:r>
              <a:rPr sz="2000" spc="-80" dirty="0">
                <a:latin typeface="Arial"/>
                <a:cs typeface="Arial"/>
              </a:rPr>
              <a:t> </a:t>
            </a:r>
            <a:r>
              <a:rPr sz="2000" spc="-10" dirty="0">
                <a:latin typeface="Arial"/>
                <a:cs typeface="Arial"/>
              </a:rPr>
              <a:t>facilities</a:t>
            </a:r>
            <a:endParaRPr lang="en-US" sz="2000" spc="-10" dirty="0">
              <a:latin typeface="Arial"/>
              <a:cs typeface="Arial"/>
            </a:endParaRPr>
          </a:p>
          <a:p>
            <a:pPr marL="12700" marR="5080" algn="just">
              <a:lnSpc>
                <a:spcPct val="100000"/>
              </a:lnSpc>
              <a:spcBef>
                <a:spcPts val="100"/>
              </a:spcBef>
            </a:pPr>
            <a:endParaRPr lang="en-US" sz="2000" spc="-10" dirty="0">
              <a:latin typeface="Arial"/>
              <a:cs typeface="Arial"/>
            </a:endParaRPr>
          </a:p>
          <a:p>
            <a:pPr marL="12700" marR="5080" algn="just">
              <a:lnSpc>
                <a:spcPct val="100000"/>
              </a:lnSpc>
              <a:spcBef>
                <a:spcPts val="100"/>
              </a:spcBef>
            </a:pPr>
            <a:r>
              <a:rPr lang="zh-TW" altLang="en-US" sz="2000" dirty="0"/>
              <a:t>大沙加緬度地區擁有充滿活力的飲食文化，深受居民與訪客喜愛。全年期間，沙加緬度匯聚農貿市集、食品節、餐車，以及數以千計的食品設施</a:t>
            </a:r>
            <a:endParaRPr lang="en-US" altLang="zh-TW" sz="2000" spc="-10" dirty="0">
              <a:latin typeface="Arial"/>
              <a:cs typeface="Arial"/>
            </a:endParaRPr>
          </a:p>
        </p:txBody>
      </p:sp>
      <p:grpSp>
        <p:nvGrpSpPr>
          <p:cNvPr id="8" name="object 8"/>
          <p:cNvGrpSpPr/>
          <p:nvPr/>
        </p:nvGrpSpPr>
        <p:grpSpPr>
          <a:xfrm>
            <a:off x="2308237" y="4191000"/>
            <a:ext cx="4572000" cy="2320875"/>
            <a:chOff x="667862" y="3593180"/>
            <a:chExt cx="7841357" cy="3082879"/>
          </a:xfrm>
        </p:grpSpPr>
        <p:pic>
          <p:nvPicPr>
            <p:cNvPr id="9" name="object 9"/>
            <p:cNvPicPr/>
            <p:nvPr/>
          </p:nvPicPr>
          <p:blipFill>
            <a:blip r:embed="rId3" cstate="print"/>
            <a:stretch>
              <a:fillRect/>
            </a:stretch>
          </p:blipFill>
          <p:spPr>
            <a:xfrm>
              <a:off x="667862" y="3678656"/>
              <a:ext cx="7841357" cy="2997403"/>
            </a:xfrm>
            <a:prstGeom prst="rect">
              <a:avLst/>
            </a:prstGeom>
          </p:spPr>
        </p:pic>
        <p:pic>
          <p:nvPicPr>
            <p:cNvPr id="10" name="object 10" descr="Our Neighborhood - WASHINGTON COMMONS"/>
            <p:cNvPicPr/>
            <p:nvPr/>
          </p:nvPicPr>
          <p:blipFill>
            <a:blip r:embed="rId4" cstate="print"/>
            <a:stretch>
              <a:fillRect/>
            </a:stretch>
          </p:blipFill>
          <p:spPr>
            <a:xfrm>
              <a:off x="938262" y="3593180"/>
              <a:ext cx="7162675" cy="2914903"/>
            </a:xfrm>
            <a:prstGeom prst="rect">
              <a:avLst/>
            </a:prstGeom>
          </p:spPr>
        </p:pic>
      </p:grpSp>
      <p:sp>
        <p:nvSpPr>
          <p:cNvPr id="11" name="object 11" descr="$PPTXTitle"/>
          <p:cNvSpPr txBox="1">
            <a:spLocks noGrp="1"/>
          </p:cNvSpPr>
          <p:nvPr>
            <p:ph type="title"/>
          </p:nvPr>
        </p:nvSpPr>
        <p:spPr>
          <a:xfrm>
            <a:off x="2590800" y="1150928"/>
            <a:ext cx="3886200" cy="443711"/>
          </a:xfrm>
          <a:prstGeom prst="rect">
            <a:avLst/>
          </a:prstGeom>
        </p:spPr>
        <p:txBody>
          <a:bodyPr vert="horz" wrap="square" lIns="0" tIns="12700" rIns="0" bIns="0" rtlCol="0">
            <a:spAutoFit/>
          </a:bodyPr>
          <a:lstStyle/>
          <a:p>
            <a:pPr marL="12700" algn="ctr">
              <a:lnSpc>
                <a:spcPct val="100000"/>
              </a:lnSpc>
              <a:spcBef>
                <a:spcPts val="100"/>
              </a:spcBef>
            </a:pPr>
            <a:r>
              <a:rPr sz="2800" spc="-10" dirty="0"/>
              <a:t>Background</a:t>
            </a:r>
            <a:r>
              <a:rPr lang="zh-TW" altLang="en-US" sz="2800" spc="-10" dirty="0"/>
              <a:t>  背景</a:t>
            </a:r>
            <a:endParaRPr sz="2800"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715541"/>
            <a:ext cx="8156575" cy="5273238"/>
          </a:xfrm>
          <a:prstGeom prst="rect">
            <a:avLst/>
          </a:prstGeom>
        </p:spPr>
        <p:txBody>
          <a:bodyPr vert="horz" wrap="square" lIns="0" tIns="12700" rIns="0" bIns="0" rtlCol="0">
            <a:spAutoFit/>
          </a:bodyPr>
          <a:lstStyle/>
          <a:p>
            <a:pPr marL="810895" marR="106045" indent="-341630" algn="l">
              <a:spcBef>
                <a:spcPts val="600"/>
              </a:spcBef>
              <a:buFont typeface="Courier New"/>
              <a:buChar char="o"/>
              <a:tabLst>
                <a:tab pos="810895" algn="l"/>
              </a:tabLst>
            </a:pPr>
            <a:r>
              <a:rPr dirty="0">
                <a:latin typeface="Arial"/>
                <a:cs typeface="Arial"/>
              </a:rPr>
              <a:t>The Environmental Management Department’s mission is to protect the quality of life and ensure public health and safety for all residents and visitors in Sacramento County</a:t>
            </a:r>
            <a:endParaRPr lang="en-US" dirty="0">
              <a:latin typeface="Arial"/>
              <a:cs typeface="Arial"/>
            </a:endParaRPr>
          </a:p>
          <a:p>
            <a:pPr marL="469265" marR="106045" algn="l">
              <a:spcBef>
                <a:spcPts val="600"/>
              </a:spcBef>
              <a:tabLst>
                <a:tab pos="810895" algn="l"/>
              </a:tabLst>
            </a:pPr>
            <a:r>
              <a:rPr lang="en-US" altLang="zh-TW" dirty="0">
                <a:latin typeface="Arial"/>
                <a:cs typeface="Arial"/>
              </a:rPr>
              <a:t>     </a:t>
            </a:r>
            <a:r>
              <a:rPr lang="zh-TW" altLang="en-US" dirty="0">
                <a:latin typeface="Arial"/>
                <a:cs typeface="Arial"/>
              </a:rPr>
              <a:t>環境管理部門的使命在於維護生活品質，並確保沙加緬度縣所有居民與</a:t>
            </a:r>
            <a:endParaRPr lang="en-US" altLang="zh-TW" dirty="0">
              <a:latin typeface="Arial"/>
              <a:cs typeface="Arial"/>
            </a:endParaRPr>
          </a:p>
          <a:p>
            <a:pPr marL="469265" marR="106045" algn="l">
              <a:spcBef>
                <a:spcPts val="600"/>
              </a:spcBef>
              <a:tabLst>
                <a:tab pos="810895" algn="l"/>
              </a:tabLst>
            </a:pPr>
            <a:r>
              <a:rPr lang="en-US" altLang="zh-TW" dirty="0">
                <a:latin typeface="Arial"/>
                <a:cs typeface="Arial"/>
              </a:rPr>
              <a:t>     </a:t>
            </a:r>
            <a:r>
              <a:rPr lang="zh-TW" altLang="en-US" dirty="0">
                <a:latin typeface="Arial"/>
                <a:cs typeface="Arial"/>
              </a:rPr>
              <a:t>訪客的公共健康與安全</a:t>
            </a:r>
            <a:endParaRPr lang="en-US" altLang="zh-TW" dirty="0">
              <a:latin typeface="Arial"/>
              <a:cs typeface="Arial"/>
            </a:endParaRPr>
          </a:p>
          <a:p>
            <a:pPr marL="810895" marR="5080" indent="-341630" algn="l">
              <a:spcBef>
                <a:spcPts val="600"/>
              </a:spcBef>
              <a:buFont typeface="Courier New"/>
              <a:buChar char="o"/>
              <a:tabLst>
                <a:tab pos="810895" algn="l"/>
              </a:tabLst>
            </a:pPr>
            <a:r>
              <a:rPr lang="en-US" dirty="0">
                <a:latin typeface="Arial"/>
                <a:cs typeface="Arial"/>
              </a:rPr>
              <a:t>The Food Protection Program has the primary responsibility for  the  enforcement  of  the  California  Retail  Food  Code, Health and Safety Code Division 104, Part 7</a:t>
            </a:r>
          </a:p>
          <a:p>
            <a:pPr marL="469265" marR="5080" lvl="1" algn="l">
              <a:spcBef>
                <a:spcPts val="600"/>
              </a:spcBef>
              <a:tabLst>
                <a:tab pos="810895" algn="l"/>
              </a:tabLst>
            </a:pPr>
            <a:r>
              <a:rPr lang="en-US" altLang="zh-TW" dirty="0">
                <a:latin typeface="Arial"/>
                <a:cs typeface="Arial"/>
              </a:rPr>
              <a:t>     </a:t>
            </a:r>
            <a:r>
              <a:rPr lang="zh-TW" altLang="en-US" dirty="0">
                <a:latin typeface="Arial"/>
                <a:cs typeface="Arial"/>
              </a:rPr>
              <a:t>食品保護計畫主要負責執行</a:t>
            </a:r>
            <a:r>
              <a:rPr lang="en-US" altLang="zh-TW" dirty="0">
                <a:latin typeface="Arial"/>
                <a:cs typeface="Arial"/>
              </a:rPr>
              <a:t>《</a:t>
            </a:r>
            <a:r>
              <a:rPr lang="zh-TW" altLang="en-US" dirty="0">
                <a:latin typeface="Arial"/>
                <a:cs typeface="Arial"/>
              </a:rPr>
              <a:t>加州零售食品法</a:t>
            </a:r>
            <a:r>
              <a:rPr lang="en-US" altLang="zh-TW" dirty="0">
                <a:latin typeface="Arial"/>
                <a:cs typeface="Arial"/>
              </a:rPr>
              <a:t>》</a:t>
            </a:r>
            <a:r>
              <a:rPr lang="zh-TW" altLang="en-US" dirty="0">
                <a:latin typeface="Arial"/>
                <a:cs typeface="Arial"/>
              </a:rPr>
              <a:t>及</a:t>
            </a:r>
            <a:r>
              <a:rPr lang="en-US" altLang="zh-TW" dirty="0">
                <a:latin typeface="Arial"/>
                <a:cs typeface="Arial"/>
              </a:rPr>
              <a:t>《</a:t>
            </a:r>
            <a:r>
              <a:rPr lang="zh-TW" altLang="en-US" dirty="0">
                <a:latin typeface="Arial"/>
                <a:cs typeface="Arial"/>
              </a:rPr>
              <a:t>健康與安全法</a:t>
            </a:r>
            <a:r>
              <a:rPr lang="en-US" altLang="zh-TW" dirty="0">
                <a:latin typeface="Arial"/>
                <a:cs typeface="Arial"/>
              </a:rPr>
              <a:t>》</a:t>
            </a:r>
            <a:r>
              <a:rPr lang="zh-TW" altLang="en-US" dirty="0">
                <a:latin typeface="Arial"/>
                <a:cs typeface="Arial"/>
              </a:rPr>
              <a:t>第 </a:t>
            </a:r>
            <a:endParaRPr lang="en-US" altLang="zh-TW" dirty="0">
              <a:latin typeface="Arial"/>
              <a:cs typeface="Arial"/>
            </a:endParaRPr>
          </a:p>
          <a:p>
            <a:pPr marL="469265" marR="5080" lvl="1" algn="l">
              <a:spcBef>
                <a:spcPts val="600"/>
              </a:spcBef>
              <a:tabLst>
                <a:tab pos="810895" algn="l"/>
              </a:tabLst>
            </a:pPr>
            <a:r>
              <a:rPr lang="en-US" altLang="zh-TW" dirty="0">
                <a:latin typeface="Arial"/>
                <a:cs typeface="Arial"/>
              </a:rPr>
              <a:t>     104 </a:t>
            </a:r>
            <a:r>
              <a:rPr lang="zh-TW" altLang="en-US" dirty="0">
                <a:latin typeface="Arial"/>
                <a:cs typeface="Arial"/>
              </a:rPr>
              <a:t>分編第 </a:t>
            </a:r>
            <a:r>
              <a:rPr lang="en-US" altLang="zh-TW" dirty="0">
                <a:latin typeface="Arial"/>
                <a:cs typeface="Arial"/>
              </a:rPr>
              <a:t>7 </a:t>
            </a:r>
            <a:r>
              <a:rPr lang="zh-TW" altLang="en-US" dirty="0">
                <a:latin typeface="Arial"/>
                <a:cs typeface="Arial"/>
              </a:rPr>
              <a:t>部分之相關規定</a:t>
            </a:r>
            <a:endParaRPr lang="en-US" altLang="zh-TW" dirty="0">
              <a:latin typeface="Arial"/>
              <a:cs typeface="Arial"/>
            </a:endParaRPr>
          </a:p>
          <a:p>
            <a:pPr marL="810895" indent="-341630" algn="l">
              <a:spcBef>
                <a:spcPts val="600"/>
              </a:spcBef>
              <a:buFont typeface="Courier New"/>
              <a:buChar char="o"/>
              <a:tabLst>
                <a:tab pos="810895" algn="l"/>
              </a:tabLst>
            </a:pPr>
            <a:r>
              <a:rPr lang="en-US" dirty="0">
                <a:latin typeface="Arial"/>
                <a:cs typeface="Arial"/>
              </a:rPr>
              <a:t>Registered Environmental Health Specialist (REHS) staff have a Bachelors degree in science, certification with California Department of Public Health and continuing education units</a:t>
            </a:r>
            <a:br>
              <a:rPr lang="zh-TW" altLang="en-US" dirty="0">
                <a:latin typeface="Arial"/>
                <a:cs typeface="Arial"/>
              </a:rPr>
            </a:br>
            <a:r>
              <a:rPr lang="zh-TW" altLang="en-US" dirty="0">
                <a:latin typeface="Arial"/>
                <a:cs typeface="Arial"/>
              </a:rPr>
              <a:t>註冊環境衛生專員（</a:t>
            </a:r>
            <a:r>
              <a:rPr lang="en-US" dirty="0">
                <a:latin typeface="Arial"/>
                <a:cs typeface="Arial"/>
              </a:rPr>
              <a:t>REHS）</a:t>
            </a:r>
            <a:r>
              <a:rPr lang="zh-TW" altLang="en-US" dirty="0">
                <a:latin typeface="Arial"/>
                <a:cs typeface="Arial"/>
              </a:rPr>
              <a:t>人員須具備理科學士學位，並取得加州公共衛生部之認證，且需持續完成在職教育學分</a:t>
            </a:r>
          </a:p>
          <a:p>
            <a:pPr marL="12700" marR="5080" algn="just">
              <a:lnSpc>
                <a:spcPct val="100000"/>
              </a:lnSpc>
              <a:spcBef>
                <a:spcPts val="605"/>
              </a:spcBef>
            </a:pPr>
            <a:endParaRPr lang="zh-TW" altLang="en-US" dirty="0">
              <a:latin typeface="Arial"/>
              <a:cs typeface="Arial"/>
            </a:endParaRPr>
          </a:p>
          <a:p>
            <a:pPr marL="12700" marR="106045" algn="just">
              <a:lnSpc>
                <a:spcPct val="100000"/>
              </a:lnSpc>
              <a:spcBef>
                <a:spcPts val="100"/>
              </a:spcBef>
            </a:pPr>
            <a:endParaRPr dirty="0">
              <a:latin typeface="Arial"/>
              <a:cs typeface="Arial"/>
            </a:endParaRPr>
          </a:p>
        </p:txBody>
      </p:sp>
      <p:grpSp>
        <p:nvGrpSpPr>
          <p:cNvPr id="7" name="object 7"/>
          <p:cNvGrpSpPr/>
          <p:nvPr/>
        </p:nvGrpSpPr>
        <p:grpSpPr>
          <a:xfrm>
            <a:off x="-4572" y="-4572"/>
            <a:ext cx="9141460" cy="1010919"/>
            <a:chOff x="-4572" y="-4572"/>
            <a:chExt cx="9141460" cy="1010919"/>
          </a:xfrm>
        </p:grpSpPr>
        <p:sp>
          <p:nvSpPr>
            <p:cNvPr id="8" name="object 8"/>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9" name="object 9"/>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312419" y="188975"/>
              <a:ext cx="2438400" cy="510539"/>
            </a:xfrm>
            <a:prstGeom prst="rect">
              <a:avLst/>
            </a:prstGeom>
          </p:spPr>
        </p:pic>
      </p:grpSp>
      <p:sp>
        <p:nvSpPr>
          <p:cNvPr id="11" name="object 11"/>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2" name="object 12" descr="$PPTXTitle"/>
          <p:cNvSpPr txBox="1">
            <a:spLocks noGrp="1"/>
          </p:cNvSpPr>
          <p:nvPr>
            <p:ph type="title"/>
          </p:nvPr>
        </p:nvSpPr>
        <p:spPr>
          <a:xfrm>
            <a:off x="283058" y="1136291"/>
            <a:ext cx="7838643" cy="444352"/>
          </a:xfrm>
          <a:prstGeom prst="rect">
            <a:avLst/>
          </a:prstGeom>
        </p:spPr>
        <p:txBody>
          <a:bodyPr vert="horz" wrap="square" lIns="0" tIns="13335" rIns="0" bIns="0" rtlCol="0">
            <a:spAutoFit/>
          </a:bodyPr>
          <a:lstStyle/>
          <a:p>
            <a:pPr marL="3286125" algn="l">
              <a:lnSpc>
                <a:spcPct val="100000"/>
              </a:lnSpc>
              <a:spcBef>
                <a:spcPts val="105"/>
              </a:spcBef>
            </a:pPr>
            <a:r>
              <a:rPr sz="2800" spc="-10" dirty="0">
                <a:latin typeface="Corbel"/>
                <a:cs typeface="Corbel"/>
              </a:rPr>
              <a:t>Mission</a:t>
            </a:r>
            <a:r>
              <a:rPr lang="en-US" sz="2800" spc="-10" dirty="0">
                <a:latin typeface="Corbel"/>
                <a:cs typeface="Corbel"/>
              </a:rPr>
              <a:t> </a:t>
            </a:r>
            <a:r>
              <a:rPr lang="en-US" sz="2800" spc="-10" dirty="0" err="1">
                <a:latin typeface="Corbel"/>
                <a:cs typeface="Corbel"/>
              </a:rPr>
              <a:t>使命</a:t>
            </a:r>
            <a:endParaRPr sz="2800" dirty="0">
              <a:latin typeface="Corbel"/>
              <a:cs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9600" y="1549663"/>
            <a:ext cx="8197850" cy="2044149"/>
          </a:xfrm>
          <a:prstGeom prst="rect">
            <a:avLst/>
          </a:prstGeom>
        </p:spPr>
        <p:txBody>
          <a:bodyPr vert="horz" wrap="square" lIns="0" tIns="12700" rIns="0" bIns="0" rtlCol="0">
            <a:spAutoFit/>
          </a:bodyPr>
          <a:lstStyle/>
          <a:p>
            <a:pPr marL="12700" marR="5080" algn="l">
              <a:lnSpc>
                <a:spcPct val="100000"/>
              </a:lnSpc>
              <a:spcBef>
                <a:spcPts val="100"/>
              </a:spcBef>
            </a:pPr>
            <a:r>
              <a:rPr sz="1900" b="0" u="none" dirty="0"/>
              <a:t>The REHS staff are responsible for the enforcement of the health and safety code and local health codes at all places where food is sold or given to the public in Sacramento County (including all incorporated cities)</a:t>
            </a:r>
            <a:br>
              <a:rPr lang="en-US" sz="1900" b="0" u="none" dirty="0"/>
            </a:br>
            <a:br>
              <a:rPr lang="en-US" sz="1900" b="0" u="none" dirty="0"/>
            </a:br>
            <a:r>
              <a:rPr lang="zh-TW" altLang="en-US" sz="1900" u="none" dirty="0"/>
              <a:t>註冊環境衛生專員（</a:t>
            </a:r>
            <a:r>
              <a:rPr lang="en-US" sz="1900" u="none" dirty="0"/>
              <a:t>REHS）</a:t>
            </a:r>
            <a:r>
              <a:rPr lang="zh-TW" altLang="en-US" sz="1900" u="none" dirty="0"/>
              <a:t>負責於沙加緬度縣內所有食品販售或提供予公眾之場所（包含所有設市城市），執行</a:t>
            </a:r>
            <a:r>
              <a:rPr lang="en-US" altLang="zh-TW" sz="1900" u="none" dirty="0"/>
              <a:t>《</a:t>
            </a:r>
            <a:r>
              <a:rPr lang="zh-TW" altLang="en-US" sz="1900" u="none" dirty="0"/>
              <a:t>健康與安全法</a:t>
            </a:r>
            <a:r>
              <a:rPr lang="en-US" altLang="zh-TW" sz="1900" u="none" dirty="0"/>
              <a:t>》</a:t>
            </a:r>
            <a:r>
              <a:rPr lang="zh-TW" altLang="en-US" sz="1900" u="none" dirty="0"/>
              <a:t>及地方衛生相關法規。</a:t>
            </a:r>
            <a:br>
              <a:rPr lang="en-US" sz="1800" b="0" u="none" spc="-10" dirty="0">
                <a:latin typeface="Arial"/>
                <a:cs typeface="Arial"/>
              </a:rPr>
            </a:br>
            <a:endParaRPr sz="1800" dirty="0">
              <a:latin typeface="Arial"/>
              <a:cs typeface="Arial"/>
            </a:endParaRPr>
          </a:p>
        </p:txBody>
      </p:sp>
      <p:grpSp>
        <p:nvGrpSpPr>
          <p:cNvPr id="4" name="object 4"/>
          <p:cNvGrpSpPr/>
          <p:nvPr/>
        </p:nvGrpSpPr>
        <p:grpSpPr>
          <a:xfrm>
            <a:off x="-4572" y="-4572"/>
            <a:ext cx="9141460" cy="1010919"/>
            <a:chOff x="-4572" y="-4572"/>
            <a:chExt cx="9141460" cy="1010919"/>
          </a:xfrm>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6" name="object 6"/>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12419" y="188975"/>
              <a:ext cx="2438400" cy="510539"/>
            </a:xfrm>
            <a:prstGeom prst="rect">
              <a:avLst/>
            </a:prstGeom>
          </p:spPr>
        </p:pic>
      </p:grpSp>
      <p:sp>
        <p:nvSpPr>
          <p:cNvPr id="8" name="object 8"/>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10" name="object 10" descr="A group of people standing outside a tent  Description automatically generated"/>
          <p:cNvPicPr/>
          <p:nvPr/>
        </p:nvPicPr>
        <p:blipFill>
          <a:blip r:embed="rId3" cstate="print"/>
          <a:stretch>
            <a:fillRect/>
          </a:stretch>
        </p:blipFill>
        <p:spPr>
          <a:xfrm>
            <a:off x="2057400" y="3851945"/>
            <a:ext cx="5410199" cy="2674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D1E5AB-6B13-6AED-16B8-EA4814D71701}"/>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E5B44A0-08E2-510B-B7D0-B96A831A50F5}"/>
              </a:ext>
            </a:extLst>
          </p:cNvPr>
          <p:cNvSpPr txBox="1"/>
          <p:nvPr/>
        </p:nvSpPr>
        <p:spPr>
          <a:xfrm>
            <a:off x="414019" y="1371600"/>
            <a:ext cx="7400290" cy="4229363"/>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Education,</a:t>
            </a:r>
            <a:r>
              <a:rPr sz="1800" spc="-45" dirty="0">
                <a:latin typeface="Arial"/>
                <a:cs typeface="Arial"/>
              </a:rPr>
              <a:t> </a:t>
            </a:r>
            <a:r>
              <a:rPr sz="1800" dirty="0">
                <a:latin typeface="Arial"/>
                <a:cs typeface="Arial"/>
              </a:rPr>
              <a:t>Outreach</a:t>
            </a:r>
            <a:r>
              <a:rPr sz="1800" spc="-80" dirty="0">
                <a:latin typeface="Arial"/>
                <a:cs typeface="Arial"/>
              </a:rPr>
              <a:t> </a:t>
            </a:r>
            <a:r>
              <a:rPr sz="1800" dirty="0">
                <a:latin typeface="Arial"/>
                <a:cs typeface="Arial"/>
              </a:rPr>
              <a:t>and</a:t>
            </a:r>
            <a:r>
              <a:rPr sz="1800" spc="-50" dirty="0">
                <a:latin typeface="Arial"/>
                <a:cs typeface="Arial"/>
              </a:rPr>
              <a:t> </a:t>
            </a:r>
            <a:r>
              <a:rPr sz="1800" dirty="0">
                <a:latin typeface="Arial"/>
                <a:cs typeface="Arial"/>
              </a:rPr>
              <a:t>Enforcement</a:t>
            </a:r>
            <a:r>
              <a:rPr sz="1800" spc="-65" dirty="0">
                <a:latin typeface="Arial"/>
                <a:cs typeface="Arial"/>
              </a:rPr>
              <a:t> </a:t>
            </a:r>
            <a:r>
              <a:rPr sz="1800" dirty="0">
                <a:latin typeface="Arial"/>
                <a:cs typeface="Arial"/>
              </a:rPr>
              <a:t>is</a:t>
            </a:r>
            <a:r>
              <a:rPr sz="1800" spc="-55" dirty="0">
                <a:latin typeface="Arial"/>
                <a:cs typeface="Arial"/>
              </a:rPr>
              <a:t> </a:t>
            </a:r>
            <a:r>
              <a:rPr sz="1800" dirty="0">
                <a:latin typeface="Arial"/>
                <a:cs typeface="Arial"/>
              </a:rPr>
              <a:t>conducted</a:t>
            </a:r>
            <a:r>
              <a:rPr sz="1800" spc="-35" dirty="0">
                <a:latin typeface="Arial"/>
                <a:cs typeface="Arial"/>
              </a:rPr>
              <a:t> </a:t>
            </a:r>
            <a:r>
              <a:rPr sz="1800" dirty="0">
                <a:latin typeface="Arial"/>
                <a:cs typeface="Arial"/>
              </a:rPr>
              <a:t>through</a:t>
            </a:r>
            <a:r>
              <a:rPr sz="1800" spc="-55" dirty="0">
                <a:latin typeface="Arial"/>
                <a:cs typeface="Arial"/>
              </a:rPr>
              <a:t> </a:t>
            </a:r>
            <a:r>
              <a:rPr sz="1800" dirty="0">
                <a:latin typeface="Arial"/>
                <a:cs typeface="Arial"/>
              </a:rPr>
              <a:t>the</a:t>
            </a:r>
            <a:r>
              <a:rPr sz="1800" spc="-90" dirty="0">
                <a:latin typeface="Arial"/>
                <a:cs typeface="Arial"/>
              </a:rPr>
              <a:t> </a:t>
            </a:r>
            <a:r>
              <a:rPr sz="1800" spc="-10" dirty="0">
                <a:latin typeface="Arial"/>
                <a:cs typeface="Arial"/>
              </a:rPr>
              <a:t>following</a:t>
            </a:r>
            <a:endParaRPr sz="1800" dirty="0">
              <a:latin typeface="Arial"/>
              <a:cs typeface="Arial"/>
            </a:endParaRPr>
          </a:p>
          <a:p>
            <a:pPr marL="12700">
              <a:lnSpc>
                <a:spcPct val="100000"/>
              </a:lnSpc>
              <a:spcBef>
                <a:spcPts val="5"/>
              </a:spcBef>
            </a:pPr>
            <a:r>
              <a:rPr sz="1800" spc="-10" dirty="0">
                <a:latin typeface="Arial"/>
                <a:cs typeface="Arial"/>
              </a:rPr>
              <a:t>activities:</a:t>
            </a:r>
            <a:endParaRPr lang="en-US" sz="1800" spc="-10" dirty="0">
              <a:latin typeface="Arial"/>
              <a:cs typeface="Arial"/>
            </a:endParaRPr>
          </a:p>
          <a:p>
            <a:pPr marL="12700">
              <a:lnSpc>
                <a:spcPct val="100000"/>
              </a:lnSpc>
              <a:spcBef>
                <a:spcPts val="5"/>
              </a:spcBef>
            </a:pPr>
            <a:r>
              <a:rPr lang="zh-TW" altLang="en-US" dirty="0"/>
              <a:t>教育、外展與執法工作透過以下活動執行：</a:t>
            </a:r>
            <a:endParaRPr sz="1800" dirty="0">
              <a:latin typeface="Arial"/>
              <a:cs typeface="Arial"/>
            </a:endParaRPr>
          </a:p>
          <a:p>
            <a:pPr marL="810895" indent="-341630">
              <a:lnSpc>
                <a:spcPct val="100000"/>
              </a:lnSpc>
              <a:spcBef>
                <a:spcPts val="600"/>
              </a:spcBef>
              <a:buFont typeface="Courier New"/>
              <a:buChar char="o"/>
              <a:tabLst>
                <a:tab pos="810895" algn="l"/>
              </a:tabLst>
            </a:pPr>
            <a:r>
              <a:rPr sz="1800" dirty="0">
                <a:latin typeface="Arial"/>
                <a:cs typeface="Arial"/>
              </a:rPr>
              <a:t>Permitting</a:t>
            </a:r>
            <a:r>
              <a:rPr sz="1800" spc="-55" dirty="0">
                <a:latin typeface="Arial"/>
                <a:cs typeface="Arial"/>
              </a:rPr>
              <a:t> </a:t>
            </a:r>
            <a:r>
              <a:rPr sz="1800" dirty="0">
                <a:latin typeface="Arial"/>
                <a:cs typeface="Arial"/>
              </a:rPr>
              <a:t>and</a:t>
            </a:r>
            <a:r>
              <a:rPr sz="1800" spc="-30" dirty="0">
                <a:latin typeface="Arial"/>
                <a:cs typeface="Arial"/>
              </a:rPr>
              <a:t> </a:t>
            </a:r>
            <a:r>
              <a:rPr sz="1800" dirty="0">
                <a:latin typeface="Arial"/>
                <a:cs typeface="Arial"/>
              </a:rPr>
              <a:t>inspection</a:t>
            </a:r>
            <a:r>
              <a:rPr sz="1800" spc="-10" dirty="0">
                <a:latin typeface="Arial"/>
                <a:cs typeface="Arial"/>
              </a:rPr>
              <a:t> </a:t>
            </a:r>
            <a:r>
              <a:rPr sz="1800" dirty="0">
                <a:latin typeface="Arial"/>
                <a:cs typeface="Arial"/>
              </a:rPr>
              <a:t>of</a:t>
            </a:r>
            <a:r>
              <a:rPr sz="1800" spc="-50" dirty="0">
                <a:latin typeface="Arial"/>
                <a:cs typeface="Arial"/>
              </a:rPr>
              <a:t> </a:t>
            </a:r>
            <a:r>
              <a:rPr sz="1800" dirty="0">
                <a:latin typeface="Arial"/>
                <a:cs typeface="Arial"/>
              </a:rPr>
              <a:t>retail</a:t>
            </a:r>
            <a:r>
              <a:rPr sz="1800" spc="-30" dirty="0">
                <a:latin typeface="Arial"/>
                <a:cs typeface="Arial"/>
              </a:rPr>
              <a:t> </a:t>
            </a:r>
            <a:r>
              <a:rPr sz="1800" dirty="0">
                <a:latin typeface="Arial"/>
                <a:cs typeface="Arial"/>
              </a:rPr>
              <a:t>food</a:t>
            </a:r>
            <a:r>
              <a:rPr sz="1800" spc="-60" dirty="0">
                <a:latin typeface="Arial"/>
                <a:cs typeface="Arial"/>
              </a:rPr>
              <a:t> </a:t>
            </a:r>
            <a:r>
              <a:rPr sz="1800" spc="-10" dirty="0">
                <a:latin typeface="Arial"/>
                <a:cs typeface="Arial"/>
              </a:rPr>
              <a:t>businesses</a:t>
            </a:r>
            <a:endParaRPr lang="en-US" sz="1800" spc="-10" dirty="0">
              <a:latin typeface="Arial"/>
              <a:cs typeface="Arial"/>
            </a:endParaRPr>
          </a:p>
          <a:p>
            <a:pPr marL="469265">
              <a:lnSpc>
                <a:spcPct val="100000"/>
              </a:lnSpc>
              <a:spcBef>
                <a:spcPts val="600"/>
              </a:spcBef>
              <a:tabLst>
                <a:tab pos="810895" algn="l"/>
              </a:tabLst>
            </a:pPr>
            <a:r>
              <a:rPr lang="en-US" altLang="zh-TW" dirty="0"/>
              <a:t>     </a:t>
            </a:r>
            <a:r>
              <a:rPr lang="zh-TW" altLang="en-US" dirty="0"/>
              <a:t>零售食品業者之許可核發與檢查</a:t>
            </a:r>
          </a:p>
          <a:p>
            <a:pPr marL="810895" indent="-341630">
              <a:lnSpc>
                <a:spcPct val="100000"/>
              </a:lnSpc>
              <a:spcBef>
                <a:spcPts val="600"/>
              </a:spcBef>
              <a:buFont typeface="Courier New"/>
              <a:buChar char="o"/>
              <a:tabLst>
                <a:tab pos="810895" algn="l"/>
              </a:tabLst>
            </a:pPr>
            <a:r>
              <a:rPr sz="1800" dirty="0">
                <a:latin typeface="Arial"/>
                <a:cs typeface="Arial"/>
              </a:rPr>
              <a:t>Providing</a:t>
            </a:r>
            <a:r>
              <a:rPr sz="1800" spc="-30" dirty="0">
                <a:latin typeface="Arial"/>
                <a:cs typeface="Arial"/>
              </a:rPr>
              <a:t> </a:t>
            </a:r>
            <a:r>
              <a:rPr sz="1800" dirty="0">
                <a:latin typeface="Arial"/>
                <a:cs typeface="Arial"/>
              </a:rPr>
              <a:t>food</a:t>
            </a:r>
            <a:r>
              <a:rPr sz="1800" spc="-70" dirty="0">
                <a:latin typeface="Arial"/>
                <a:cs typeface="Arial"/>
              </a:rPr>
              <a:t> </a:t>
            </a:r>
            <a:r>
              <a:rPr sz="1800" dirty="0">
                <a:latin typeface="Arial"/>
                <a:cs typeface="Arial"/>
              </a:rPr>
              <a:t>safety</a:t>
            </a:r>
            <a:r>
              <a:rPr sz="1800" spc="-60" dirty="0">
                <a:latin typeface="Arial"/>
                <a:cs typeface="Arial"/>
              </a:rPr>
              <a:t> </a:t>
            </a:r>
            <a:r>
              <a:rPr sz="1800" dirty="0">
                <a:latin typeface="Arial"/>
                <a:cs typeface="Arial"/>
              </a:rPr>
              <a:t>education</a:t>
            </a:r>
            <a:r>
              <a:rPr sz="1800" spc="-15" dirty="0">
                <a:latin typeface="Arial"/>
                <a:cs typeface="Arial"/>
              </a:rPr>
              <a:t> </a:t>
            </a:r>
            <a:r>
              <a:rPr sz="1800" dirty="0">
                <a:latin typeface="Arial"/>
                <a:cs typeface="Arial"/>
              </a:rPr>
              <a:t>and</a:t>
            </a:r>
            <a:r>
              <a:rPr sz="1800" spc="-20" dirty="0">
                <a:latin typeface="Arial"/>
                <a:cs typeface="Arial"/>
              </a:rPr>
              <a:t> </a:t>
            </a:r>
            <a:r>
              <a:rPr sz="1800" spc="-10" dirty="0">
                <a:latin typeface="Arial"/>
                <a:cs typeface="Arial"/>
              </a:rPr>
              <a:t>training</a:t>
            </a:r>
            <a:endParaRPr lang="en-US" sz="1800" spc="-10" dirty="0">
              <a:latin typeface="Arial"/>
              <a:cs typeface="Arial"/>
            </a:endParaRPr>
          </a:p>
          <a:p>
            <a:pPr marL="127635">
              <a:spcBef>
                <a:spcPts val="600"/>
              </a:spcBef>
              <a:tabLst>
                <a:tab pos="810895" algn="l"/>
              </a:tabLst>
            </a:pPr>
            <a:r>
              <a:rPr lang="en-US" altLang="zh-TW" dirty="0"/>
              <a:t>           </a:t>
            </a:r>
            <a:r>
              <a:rPr lang="zh-TW" altLang="en-US" dirty="0"/>
              <a:t>提供食品安全教育與訓練</a:t>
            </a:r>
          </a:p>
          <a:p>
            <a:pPr marL="810895" indent="-341630">
              <a:lnSpc>
                <a:spcPct val="100000"/>
              </a:lnSpc>
              <a:spcBef>
                <a:spcPts val="600"/>
              </a:spcBef>
              <a:buFont typeface="Courier New"/>
              <a:buChar char="o"/>
              <a:tabLst>
                <a:tab pos="810895" algn="l"/>
              </a:tabLst>
            </a:pPr>
            <a:r>
              <a:rPr sz="1800" dirty="0">
                <a:latin typeface="Arial"/>
                <a:cs typeface="Arial"/>
              </a:rPr>
              <a:t>Investigation</a:t>
            </a:r>
            <a:r>
              <a:rPr sz="1800" spc="-60" dirty="0">
                <a:latin typeface="Arial"/>
                <a:cs typeface="Arial"/>
              </a:rPr>
              <a:t> </a:t>
            </a:r>
            <a:r>
              <a:rPr sz="1800" dirty="0">
                <a:latin typeface="Arial"/>
                <a:cs typeface="Arial"/>
              </a:rPr>
              <a:t>of</a:t>
            </a:r>
            <a:r>
              <a:rPr sz="1800" spc="-70" dirty="0">
                <a:latin typeface="Arial"/>
                <a:cs typeface="Arial"/>
              </a:rPr>
              <a:t> </a:t>
            </a:r>
            <a:r>
              <a:rPr sz="1800" dirty="0">
                <a:latin typeface="Arial"/>
                <a:cs typeface="Arial"/>
              </a:rPr>
              <a:t>suspected</a:t>
            </a:r>
            <a:r>
              <a:rPr sz="1800" spc="-60" dirty="0">
                <a:latin typeface="Arial"/>
                <a:cs typeface="Arial"/>
              </a:rPr>
              <a:t> </a:t>
            </a:r>
            <a:r>
              <a:rPr sz="1800" dirty="0">
                <a:latin typeface="Arial"/>
                <a:cs typeface="Arial"/>
              </a:rPr>
              <a:t>cases</a:t>
            </a:r>
            <a:r>
              <a:rPr sz="1800" spc="-60" dirty="0">
                <a:latin typeface="Arial"/>
                <a:cs typeface="Arial"/>
              </a:rPr>
              <a:t> </a:t>
            </a:r>
            <a:r>
              <a:rPr sz="1800" dirty="0">
                <a:latin typeface="Arial"/>
                <a:cs typeface="Arial"/>
              </a:rPr>
              <a:t>of</a:t>
            </a:r>
            <a:r>
              <a:rPr sz="1800" spc="-100" dirty="0">
                <a:latin typeface="Arial"/>
                <a:cs typeface="Arial"/>
              </a:rPr>
              <a:t> </a:t>
            </a:r>
            <a:r>
              <a:rPr sz="1800" dirty="0">
                <a:latin typeface="Arial"/>
                <a:cs typeface="Arial"/>
              </a:rPr>
              <a:t>foodborne</a:t>
            </a:r>
            <a:r>
              <a:rPr sz="1800" spc="-45" dirty="0">
                <a:latin typeface="Arial"/>
                <a:cs typeface="Arial"/>
              </a:rPr>
              <a:t> </a:t>
            </a:r>
            <a:r>
              <a:rPr sz="1800" dirty="0">
                <a:latin typeface="Arial"/>
                <a:cs typeface="Arial"/>
              </a:rPr>
              <a:t>illness</a:t>
            </a:r>
            <a:r>
              <a:rPr sz="1800" spc="-50" dirty="0">
                <a:latin typeface="Arial"/>
                <a:cs typeface="Arial"/>
              </a:rPr>
              <a:t> </a:t>
            </a:r>
            <a:r>
              <a:rPr sz="1800" spc="-25" dirty="0">
                <a:latin typeface="Arial"/>
                <a:cs typeface="Arial"/>
              </a:rPr>
              <a:t>and</a:t>
            </a:r>
            <a:endParaRPr sz="1800" dirty="0">
              <a:latin typeface="Arial"/>
              <a:cs typeface="Arial"/>
            </a:endParaRPr>
          </a:p>
          <a:p>
            <a:pPr marL="812165">
              <a:lnSpc>
                <a:spcPct val="100000"/>
              </a:lnSpc>
            </a:pPr>
            <a:r>
              <a:rPr lang="en-US" sz="1800" spc="-10" dirty="0">
                <a:latin typeface="Arial"/>
                <a:cs typeface="Arial"/>
              </a:rPr>
              <a:t>C</a:t>
            </a:r>
            <a:r>
              <a:rPr sz="1800" spc="-10" dirty="0">
                <a:latin typeface="Arial"/>
                <a:cs typeface="Arial"/>
              </a:rPr>
              <a:t>omplaints</a:t>
            </a:r>
            <a:endParaRPr lang="en-US" sz="1800" spc="-10" dirty="0">
              <a:latin typeface="Arial"/>
              <a:cs typeface="Arial"/>
            </a:endParaRPr>
          </a:p>
          <a:p>
            <a:pPr marL="812165"/>
            <a:r>
              <a:rPr lang="zh-TW" altLang="en-US" dirty="0"/>
              <a:t>調查疑似食源性疾病案件及相關投訴</a:t>
            </a:r>
          </a:p>
          <a:p>
            <a:pPr marL="810895" indent="-341630">
              <a:lnSpc>
                <a:spcPct val="100000"/>
              </a:lnSpc>
              <a:spcBef>
                <a:spcPts val="600"/>
              </a:spcBef>
              <a:buFont typeface="Courier New"/>
              <a:buChar char="o"/>
              <a:tabLst>
                <a:tab pos="810895" algn="l"/>
              </a:tabLst>
            </a:pPr>
            <a:r>
              <a:rPr sz="1800" dirty="0">
                <a:latin typeface="Arial"/>
                <a:cs typeface="Arial"/>
              </a:rPr>
              <a:t>Responding</a:t>
            </a:r>
            <a:r>
              <a:rPr sz="1800" spc="-1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unsafe</a:t>
            </a:r>
            <a:r>
              <a:rPr sz="1800" spc="-25" dirty="0">
                <a:latin typeface="Arial"/>
                <a:cs typeface="Arial"/>
              </a:rPr>
              <a:t> </a:t>
            </a:r>
            <a:r>
              <a:rPr sz="1800" dirty="0">
                <a:latin typeface="Arial"/>
                <a:cs typeface="Arial"/>
              </a:rPr>
              <a:t>food</a:t>
            </a:r>
            <a:r>
              <a:rPr sz="1800" spc="-25" dirty="0">
                <a:latin typeface="Arial"/>
                <a:cs typeface="Arial"/>
              </a:rPr>
              <a:t> </a:t>
            </a:r>
            <a:r>
              <a:rPr sz="1800" spc="-10" dirty="0">
                <a:latin typeface="Arial"/>
                <a:cs typeface="Arial"/>
              </a:rPr>
              <a:t>vending</a:t>
            </a:r>
            <a:endParaRPr lang="en-US" sz="1800" spc="-10" dirty="0">
              <a:latin typeface="Arial"/>
              <a:cs typeface="Arial"/>
            </a:endParaRPr>
          </a:p>
          <a:p>
            <a:pPr marL="469265">
              <a:spcBef>
                <a:spcPts val="600"/>
              </a:spcBef>
              <a:tabLst>
                <a:tab pos="810895" algn="l"/>
              </a:tabLst>
            </a:pPr>
            <a:r>
              <a:rPr lang="en-US" altLang="zh-TW" dirty="0"/>
              <a:t>     </a:t>
            </a:r>
            <a:r>
              <a:rPr lang="zh-TW" altLang="en-US" dirty="0"/>
              <a:t>應對與處理不安全食品販售行為</a:t>
            </a:r>
          </a:p>
          <a:p>
            <a:pPr marL="810895" indent="-341630">
              <a:lnSpc>
                <a:spcPct val="100000"/>
              </a:lnSpc>
              <a:spcBef>
                <a:spcPts val="600"/>
              </a:spcBef>
              <a:buFont typeface="Courier New"/>
              <a:buChar char="o"/>
              <a:tabLst>
                <a:tab pos="810895" algn="l"/>
              </a:tabLst>
            </a:pPr>
            <a:endParaRPr sz="1800" dirty="0">
              <a:latin typeface="Arial"/>
              <a:cs typeface="Arial"/>
            </a:endParaRPr>
          </a:p>
        </p:txBody>
      </p:sp>
      <p:grpSp>
        <p:nvGrpSpPr>
          <p:cNvPr id="4" name="object 4">
            <a:extLst>
              <a:ext uri="{FF2B5EF4-FFF2-40B4-BE49-F238E27FC236}">
                <a16:creationId xmlns:a16="http://schemas.microsoft.com/office/drawing/2014/main" id="{82FD7868-3612-2DCE-2590-DC535A4B0D23}"/>
              </a:ext>
            </a:extLst>
          </p:cNvPr>
          <p:cNvGrpSpPr/>
          <p:nvPr/>
        </p:nvGrpSpPr>
        <p:grpSpPr>
          <a:xfrm>
            <a:off x="-4572" y="-4572"/>
            <a:ext cx="9141460" cy="1010919"/>
            <a:chOff x="-4572" y="-4572"/>
            <a:chExt cx="9141460" cy="1010919"/>
          </a:xfrm>
        </p:grpSpPr>
        <p:sp>
          <p:nvSpPr>
            <p:cNvPr id="5" name="object 5">
              <a:extLst>
                <a:ext uri="{FF2B5EF4-FFF2-40B4-BE49-F238E27FC236}">
                  <a16:creationId xmlns:a16="http://schemas.microsoft.com/office/drawing/2014/main" id="{406D1668-E67C-4EF3-893C-B359DADCDB8A}"/>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6" name="object 6">
              <a:extLst>
                <a:ext uri="{FF2B5EF4-FFF2-40B4-BE49-F238E27FC236}">
                  <a16:creationId xmlns:a16="http://schemas.microsoft.com/office/drawing/2014/main" id="{89788346-267E-7149-4F8E-623C7DB51C5A}"/>
                </a:ext>
              </a:extLst>
            </p:cNvPr>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3556203C-31AD-0BE4-47F8-EC50D8CA3403}"/>
                </a:ext>
              </a:extLst>
            </p:cNvPr>
            <p:cNvPicPr/>
            <p:nvPr/>
          </p:nvPicPr>
          <p:blipFill>
            <a:blip r:embed="rId2" cstate="print"/>
            <a:stretch>
              <a:fillRect/>
            </a:stretch>
          </p:blipFill>
          <p:spPr>
            <a:xfrm>
              <a:off x="312419" y="188975"/>
              <a:ext cx="2438400" cy="510539"/>
            </a:xfrm>
            <a:prstGeom prst="rect">
              <a:avLst/>
            </a:prstGeom>
          </p:spPr>
        </p:pic>
      </p:grpSp>
      <p:sp>
        <p:nvSpPr>
          <p:cNvPr id="8" name="object 8">
            <a:extLst>
              <a:ext uri="{FF2B5EF4-FFF2-40B4-BE49-F238E27FC236}">
                <a16:creationId xmlns:a16="http://schemas.microsoft.com/office/drawing/2014/main" id="{127ED532-C622-9EBE-C0B5-37164BA094D5}"/>
              </a:ext>
            </a:extLst>
          </p:cNvPr>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9" name="object 9" descr="Online Food Safety Training - Health Department - Knox County Tennessee Government">
            <a:extLst>
              <a:ext uri="{FF2B5EF4-FFF2-40B4-BE49-F238E27FC236}">
                <a16:creationId xmlns:a16="http://schemas.microsoft.com/office/drawing/2014/main" id="{71C99734-FA39-ABD4-0364-2D60778BF3CF}"/>
              </a:ext>
            </a:extLst>
          </p:cNvPr>
          <p:cNvPicPr/>
          <p:nvPr/>
        </p:nvPicPr>
        <p:blipFill>
          <a:blip r:embed="rId3" cstate="print"/>
          <a:stretch>
            <a:fillRect/>
          </a:stretch>
        </p:blipFill>
        <p:spPr>
          <a:xfrm>
            <a:off x="6781800" y="4876800"/>
            <a:ext cx="2197907" cy="1825370"/>
          </a:xfrm>
          <a:prstGeom prst="rect">
            <a:avLst/>
          </a:prstGeom>
        </p:spPr>
      </p:pic>
    </p:spTree>
    <p:extLst>
      <p:ext uri="{BB962C8B-B14F-4D97-AF65-F5344CB8AC3E}">
        <p14:creationId xmlns:p14="http://schemas.microsoft.com/office/powerpoint/2010/main" val="313367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46209" y="6464300"/>
            <a:ext cx="93980" cy="193675"/>
          </a:xfrm>
          <a:prstGeom prst="rect">
            <a:avLst/>
          </a:prstGeom>
        </p:spPr>
        <p:txBody>
          <a:bodyPr vert="horz" wrap="square" lIns="0" tIns="12700" rIns="0" bIns="0" rtlCol="0">
            <a:spAutoFit/>
          </a:bodyPr>
          <a:lstStyle/>
          <a:p>
            <a:pPr marL="12700">
              <a:lnSpc>
                <a:spcPct val="100000"/>
              </a:lnSpc>
              <a:spcBef>
                <a:spcPts val="100"/>
              </a:spcBef>
            </a:pPr>
            <a:r>
              <a:rPr sz="1100" b="1" spc="-50" dirty="0">
                <a:solidFill>
                  <a:srgbClr val="40B9D2"/>
                </a:solidFill>
                <a:latin typeface="Corbel"/>
                <a:cs typeface="Corbel"/>
              </a:rPr>
              <a:t>7</a:t>
            </a:r>
            <a:endParaRPr sz="1100">
              <a:latin typeface="Corbel"/>
              <a:cs typeface="Corbel"/>
            </a:endParaRPr>
          </a:p>
        </p:txBody>
      </p:sp>
      <p:grpSp>
        <p:nvGrpSpPr>
          <p:cNvPr id="3" name="object 3"/>
          <p:cNvGrpSpPr/>
          <p:nvPr/>
        </p:nvGrpSpPr>
        <p:grpSpPr>
          <a:xfrm>
            <a:off x="-4572" y="-4572"/>
            <a:ext cx="9141460" cy="1010919"/>
            <a:chOff x="-4572" y="-4572"/>
            <a:chExt cx="9141460" cy="1010919"/>
          </a:xfrm>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19" y="188975"/>
              <a:ext cx="2438400" cy="510539"/>
            </a:xfrm>
            <a:prstGeom prst="rect">
              <a:avLst/>
            </a:prstGeom>
          </p:spPr>
        </p:pic>
      </p:grpSp>
      <p:sp>
        <p:nvSpPr>
          <p:cNvPr id="7" name="object 7"/>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8" name="object 8"/>
          <p:cNvSpPr txBox="1"/>
          <p:nvPr/>
        </p:nvSpPr>
        <p:spPr>
          <a:xfrm>
            <a:off x="1" y="1981200"/>
            <a:ext cx="8686800" cy="3137397"/>
          </a:xfrm>
          <a:prstGeom prst="rect">
            <a:avLst/>
          </a:prstGeom>
        </p:spPr>
        <p:txBody>
          <a:bodyPr vert="horz" wrap="square" lIns="0" tIns="13335" rIns="0" bIns="0" rtlCol="0">
            <a:spAutoFit/>
          </a:bodyPr>
          <a:lstStyle/>
          <a:p>
            <a:pPr marL="810895" indent="-341630">
              <a:spcBef>
                <a:spcPts val="600"/>
              </a:spcBef>
              <a:buFont typeface="Courier New"/>
              <a:buChar char="o"/>
              <a:tabLst>
                <a:tab pos="810895" algn="l"/>
              </a:tabLst>
            </a:pPr>
            <a:r>
              <a:rPr sz="1700" dirty="0">
                <a:latin typeface="Arial"/>
                <a:cs typeface="Arial"/>
              </a:rPr>
              <a:t>Foodborne illness is a common, costly, yet preventable public health</a:t>
            </a:r>
            <a:r>
              <a:rPr lang="en-US" sz="1700" dirty="0">
                <a:latin typeface="Arial"/>
                <a:cs typeface="Arial"/>
              </a:rPr>
              <a:t> </a:t>
            </a:r>
            <a:r>
              <a:rPr sz="1700" dirty="0">
                <a:latin typeface="Arial"/>
                <a:cs typeface="Arial"/>
              </a:rPr>
              <a:t>occurrence</a:t>
            </a:r>
            <a:endParaRPr lang="en-US" sz="1700" dirty="0">
              <a:latin typeface="Arial"/>
              <a:cs typeface="Arial"/>
            </a:endParaRPr>
          </a:p>
          <a:p>
            <a:pPr marL="469265">
              <a:spcBef>
                <a:spcPts val="600"/>
              </a:spcBef>
              <a:tabLst>
                <a:tab pos="810895" algn="l"/>
              </a:tabLst>
            </a:pPr>
            <a:r>
              <a:rPr lang="en-US" altLang="zh-TW" sz="1700" dirty="0">
                <a:latin typeface="Arial"/>
                <a:cs typeface="Arial"/>
              </a:rPr>
              <a:t>     </a:t>
            </a:r>
            <a:r>
              <a:rPr lang="zh-TW" altLang="en-US" sz="1700" dirty="0">
                <a:latin typeface="Arial"/>
                <a:cs typeface="Arial"/>
              </a:rPr>
              <a:t>食源性疾病為一種常見、代價高昂但可預防的公共衛生問題</a:t>
            </a:r>
            <a:endParaRPr lang="en-US" altLang="zh-TW" sz="1700" dirty="0">
              <a:latin typeface="Arial"/>
              <a:cs typeface="Arial"/>
            </a:endParaRPr>
          </a:p>
          <a:p>
            <a:pPr marL="810895" indent="-341630">
              <a:spcBef>
                <a:spcPts val="600"/>
              </a:spcBef>
              <a:buFont typeface="Courier New"/>
              <a:buChar char="o"/>
              <a:tabLst>
                <a:tab pos="810895" algn="l"/>
              </a:tabLst>
            </a:pPr>
            <a:r>
              <a:rPr sz="1700" dirty="0">
                <a:latin typeface="Arial"/>
                <a:cs typeface="Arial"/>
              </a:rPr>
              <a:t>CDC estimates that </a:t>
            </a:r>
            <a:r>
              <a:rPr sz="1700" dirty="0">
                <a:solidFill>
                  <a:srgbClr val="FF0000"/>
                </a:solidFill>
                <a:latin typeface="Arial"/>
                <a:cs typeface="Arial"/>
              </a:rPr>
              <a:t>1 in 6 </a:t>
            </a:r>
            <a:r>
              <a:rPr sz="1700" dirty="0">
                <a:latin typeface="Arial"/>
                <a:cs typeface="Arial"/>
              </a:rPr>
              <a:t>Americans get sick from contaminated foods or beverages each year, and </a:t>
            </a:r>
            <a:r>
              <a:rPr sz="1700" dirty="0">
                <a:solidFill>
                  <a:srgbClr val="FF0000"/>
                </a:solidFill>
                <a:latin typeface="Arial"/>
                <a:cs typeface="Arial"/>
              </a:rPr>
              <a:t>3,000</a:t>
            </a:r>
            <a:r>
              <a:rPr sz="1700" dirty="0">
                <a:latin typeface="Arial"/>
                <a:cs typeface="Arial"/>
              </a:rPr>
              <a:t> die</a:t>
            </a:r>
            <a:endParaRPr lang="en-US" sz="1700" dirty="0">
              <a:latin typeface="Arial"/>
              <a:cs typeface="Arial"/>
            </a:endParaRPr>
          </a:p>
          <a:p>
            <a:pPr marL="469265" lvl="1">
              <a:spcBef>
                <a:spcPts val="600"/>
              </a:spcBef>
              <a:tabLst>
                <a:tab pos="810895" algn="l"/>
              </a:tabLst>
            </a:pPr>
            <a:r>
              <a:rPr lang="en-US" altLang="zh-TW" sz="1700" dirty="0">
                <a:latin typeface="Arial"/>
                <a:cs typeface="Arial"/>
              </a:rPr>
              <a:t>     </a:t>
            </a:r>
            <a:r>
              <a:rPr lang="zh-TW" altLang="en-US" sz="1700" dirty="0">
                <a:latin typeface="Arial"/>
                <a:cs typeface="Arial"/>
              </a:rPr>
              <a:t>美國疾病管制與預防中心（</a:t>
            </a:r>
            <a:r>
              <a:rPr lang="en-US" sz="1700" dirty="0">
                <a:latin typeface="Arial"/>
                <a:cs typeface="Arial"/>
              </a:rPr>
              <a:t>CDC）</a:t>
            </a:r>
            <a:r>
              <a:rPr lang="zh-TW" altLang="en-US" sz="1700" dirty="0">
                <a:latin typeface="Arial"/>
                <a:cs typeface="Arial"/>
              </a:rPr>
              <a:t>估計，每年約有</a:t>
            </a:r>
            <a:r>
              <a:rPr lang="zh-TW" altLang="en-US" sz="1700" dirty="0">
                <a:solidFill>
                  <a:srgbClr val="FF0000"/>
                </a:solidFill>
                <a:latin typeface="Arial"/>
                <a:cs typeface="Arial"/>
              </a:rPr>
              <a:t>六分之一</a:t>
            </a:r>
            <a:r>
              <a:rPr lang="zh-TW" altLang="en-US" sz="1700" dirty="0">
                <a:latin typeface="Arial"/>
                <a:cs typeface="Arial"/>
              </a:rPr>
              <a:t>的美國人因食物或</a:t>
            </a:r>
            <a:r>
              <a:rPr lang="en-US" altLang="zh-TW" sz="1700" dirty="0">
                <a:latin typeface="Arial"/>
                <a:cs typeface="Arial"/>
              </a:rPr>
              <a:t>. </a:t>
            </a:r>
          </a:p>
          <a:p>
            <a:pPr marL="469265" lvl="1">
              <a:spcBef>
                <a:spcPts val="600"/>
              </a:spcBef>
              <a:tabLst>
                <a:tab pos="810895" algn="l"/>
              </a:tabLst>
            </a:pPr>
            <a:r>
              <a:rPr lang="en-US" altLang="zh-TW" sz="1700" dirty="0">
                <a:latin typeface="Arial"/>
                <a:cs typeface="Arial"/>
              </a:rPr>
              <a:t>     </a:t>
            </a:r>
            <a:r>
              <a:rPr lang="zh-TW" altLang="en-US" sz="1700" dirty="0">
                <a:latin typeface="Arial"/>
                <a:cs typeface="Arial"/>
              </a:rPr>
              <a:t>飲料受到污染而生病，並造成約 </a:t>
            </a:r>
            <a:r>
              <a:rPr lang="en-US" altLang="zh-TW" sz="1700" dirty="0">
                <a:solidFill>
                  <a:srgbClr val="FF0000"/>
                </a:solidFill>
                <a:latin typeface="Arial"/>
                <a:cs typeface="Arial"/>
              </a:rPr>
              <a:t>3,000 </a:t>
            </a:r>
            <a:r>
              <a:rPr lang="zh-TW" altLang="en-US" sz="1700" dirty="0">
                <a:latin typeface="Arial"/>
                <a:cs typeface="Arial"/>
              </a:rPr>
              <a:t>人死亡</a:t>
            </a:r>
            <a:endParaRPr lang="en-US" altLang="zh-TW" sz="1700" dirty="0">
              <a:latin typeface="Arial"/>
              <a:cs typeface="Arial"/>
            </a:endParaRPr>
          </a:p>
          <a:p>
            <a:pPr marL="810895" indent="-341630">
              <a:spcBef>
                <a:spcPts val="600"/>
              </a:spcBef>
              <a:buFont typeface="Courier New"/>
              <a:buChar char="o"/>
              <a:tabLst>
                <a:tab pos="810895" algn="l"/>
              </a:tabLst>
            </a:pPr>
            <a:r>
              <a:rPr sz="1700" dirty="0">
                <a:latin typeface="Arial"/>
                <a:cs typeface="Arial"/>
              </a:rPr>
              <a:t>The U.S. Department of Agriculture (USDA) estimates that foodborne illnesses cost more than </a:t>
            </a:r>
            <a:r>
              <a:rPr sz="1700" dirty="0">
                <a:solidFill>
                  <a:srgbClr val="FF0000"/>
                </a:solidFill>
                <a:latin typeface="Arial"/>
                <a:cs typeface="Arial"/>
              </a:rPr>
              <a:t>$15.6 billion </a:t>
            </a:r>
            <a:r>
              <a:rPr sz="1700" dirty="0">
                <a:latin typeface="Arial"/>
                <a:cs typeface="Arial"/>
              </a:rPr>
              <a:t>each year</a:t>
            </a:r>
            <a:endParaRPr lang="en-US" sz="1700" dirty="0">
              <a:latin typeface="Arial"/>
              <a:cs typeface="Arial"/>
            </a:endParaRPr>
          </a:p>
          <a:p>
            <a:pPr marL="469265">
              <a:spcBef>
                <a:spcPts val="600"/>
              </a:spcBef>
              <a:tabLst>
                <a:tab pos="810895" algn="l"/>
              </a:tabLst>
            </a:pPr>
            <a:r>
              <a:rPr lang="en-US" altLang="zh-TW" sz="1700" dirty="0">
                <a:latin typeface="Arial"/>
                <a:cs typeface="Arial"/>
              </a:rPr>
              <a:t>     </a:t>
            </a:r>
            <a:r>
              <a:rPr lang="zh-TW" altLang="en-US" sz="1700" dirty="0">
                <a:latin typeface="Arial"/>
                <a:cs typeface="Arial"/>
              </a:rPr>
              <a:t>美國農業部（</a:t>
            </a:r>
            <a:r>
              <a:rPr lang="en-US" sz="1700" dirty="0">
                <a:latin typeface="Arial"/>
                <a:cs typeface="Arial"/>
              </a:rPr>
              <a:t>USDA）</a:t>
            </a:r>
            <a:r>
              <a:rPr lang="zh-TW" altLang="en-US" sz="1700" dirty="0">
                <a:latin typeface="Arial"/>
                <a:cs typeface="Arial"/>
              </a:rPr>
              <a:t>估計，食源性疾病每年造成的經濟損失超過</a:t>
            </a:r>
            <a:r>
              <a:rPr lang="en-US" altLang="zh-TW" sz="1700" dirty="0">
                <a:solidFill>
                  <a:srgbClr val="FF0000"/>
                </a:solidFill>
                <a:latin typeface="Arial"/>
                <a:cs typeface="Arial"/>
              </a:rPr>
              <a:t>156</a:t>
            </a:r>
            <a:r>
              <a:rPr lang="zh-TW" altLang="en-US" sz="1700" dirty="0">
                <a:solidFill>
                  <a:srgbClr val="FF0000"/>
                </a:solidFill>
                <a:latin typeface="Arial"/>
                <a:cs typeface="Arial"/>
              </a:rPr>
              <a:t>億美元</a:t>
            </a:r>
          </a:p>
          <a:p>
            <a:pPr marL="12700"/>
            <a:endParaRPr sz="2000" dirty="0">
              <a:latin typeface="Arial"/>
              <a:cs typeface="Arial"/>
            </a:endParaRPr>
          </a:p>
        </p:txBody>
      </p:sp>
      <p:pic>
        <p:nvPicPr>
          <p:cNvPr id="12" name="object 12" descr="Four steps to food safety are listed with a person washing their hands above the text &quot;clean&quot;, a person cutting meat on a plastic cutting board above the text &quot;separate&quot;, a thermometer in a chicken breast above the text &quot;cook&quot;, and an open refrigerator with leftover food containers above the text &quot;chill&quot;."/>
          <p:cNvPicPr/>
          <p:nvPr/>
        </p:nvPicPr>
        <p:blipFill>
          <a:blip r:embed="rId3" cstate="print"/>
          <a:stretch>
            <a:fillRect/>
          </a:stretch>
        </p:blipFill>
        <p:spPr>
          <a:xfrm>
            <a:off x="5029200" y="4876800"/>
            <a:ext cx="3962400" cy="1981200"/>
          </a:xfrm>
          <a:prstGeom prst="rect">
            <a:avLst/>
          </a:prstGeom>
        </p:spPr>
      </p:pic>
      <p:sp>
        <p:nvSpPr>
          <p:cNvPr id="13" name="object 13" descr="$PPTXTitle"/>
          <p:cNvSpPr txBox="1">
            <a:spLocks noGrp="1"/>
          </p:cNvSpPr>
          <p:nvPr>
            <p:ph type="title"/>
          </p:nvPr>
        </p:nvSpPr>
        <p:spPr>
          <a:xfrm>
            <a:off x="92456" y="1143000"/>
            <a:ext cx="8957945" cy="751488"/>
          </a:xfrm>
          <a:prstGeom prst="rect">
            <a:avLst/>
          </a:prstGeom>
        </p:spPr>
        <p:txBody>
          <a:bodyPr vert="horz" wrap="square" lIns="0" tIns="12700" rIns="0" bIns="0" rtlCol="0">
            <a:spAutoFit/>
          </a:bodyPr>
          <a:lstStyle/>
          <a:p>
            <a:pPr marL="12700" algn="ctr">
              <a:lnSpc>
                <a:spcPct val="100000"/>
              </a:lnSpc>
              <a:spcBef>
                <a:spcPts val="100"/>
              </a:spcBef>
            </a:pPr>
            <a:r>
              <a:rPr dirty="0"/>
              <a:t>Protecting</a:t>
            </a:r>
            <a:r>
              <a:rPr spc="-60" dirty="0"/>
              <a:t> </a:t>
            </a:r>
            <a:r>
              <a:rPr dirty="0"/>
              <a:t>Public</a:t>
            </a:r>
            <a:r>
              <a:rPr spc="-60" dirty="0"/>
              <a:t> </a:t>
            </a:r>
            <a:r>
              <a:rPr dirty="0"/>
              <a:t>Health</a:t>
            </a:r>
            <a:r>
              <a:rPr spc="-40" dirty="0"/>
              <a:t> </a:t>
            </a:r>
            <a:r>
              <a:rPr dirty="0"/>
              <a:t>and</a:t>
            </a:r>
            <a:r>
              <a:rPr spc="-55" dirty="0"/>
              <a:t> </a:t>
            </a:r>
            <a:r>
              <a:rPr dirty="0"/>
              <a:t>Preventing</a:t>
            </a:r>
            <a:r>
              <a:rPr spc="-50" dirty="0"/>
              <a:t> </a:t>
            </a:r>
            <a:r>
              <a:rPr dirty="0"/>
              <a:t>Foodborne</a:t>
            </a:r>
            <a:r>
              <a:rPr spc="-70" dirty="0"/>
              <a:t> </a:t>
            </a:r>
            <a:r>
              <a:rPr spc="-10" dirty="0"/>
              <a:t>Illnesses</a:t>
            </a:r>
            <a:br>
              <a:rPr lang="en-US" spc="-10" dirty="0"/>
            </a:br>
            <a:r>
              <a:rPr lang="zh-TW" altLang="en-US" dirty="0"/>
              <a:t>保護公共健康並預防食源性疾病</a:t>
            </a:r>
            <a:r>
              <a:rPr spc="6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6FC0"/>
            </a:solidFill>
          </p:spPr>
          <p:txBody>
            <a:bodyPr wrap="square" lIns="0" tIns="0" rIns="0" bIns="0" rtlCol="0"/>
            <a:lstStyle/>
            <a:p>
              <a:endParaRPr/>
            </a:p>
          </p:txBody>
        </p:sp>
        <p:sp>
          <p:nvSpPr>
            <p:cNvPr id="4" name="object 4"/>
            <p:cNvSpPr/>
            <p:nvPr/>
          </p:nvSpPr>
          <p:spPr>
            <a:xfrm>
              <a:off x="0" y="0"/>
              <a:ext cx="9131935" cy="1001394"/>
            </a:xfrm>
            <a:custGeom>
              <a:avLst/>
              <a:gdLst/>
              <a:ahLst/>
              <a:cxnLst/>
              <a:rect l="l" t="t" r="r" b="b"/>
              <a:pathLst>
                <a:path w="9131935" h="1001394">
                  <a:moveTo>
                    <a:pt x="0" y="1001267"/>
                  </a:moveTo>
                  <a:lnTo>
                    <a:pt x="9131808" y="1001267"/>
                  </a:lnTo>
                  <a:lnTo>
                    <a:pt x="9131808" y="0"/>
                  </a:lnTo>
                  <a:lnTo>
                    <a:pt x="0" y="0"/>
                  </a:lnTo>
                  <a:lnTo>
                    <a:pt x="0" y="1001267"/>
                  </a:lnTo>
                  <a:close/>
                </a:path>
              </a:pathLst>
            </a:custGeom>
            <a:ln w="9144">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2419" y="188975"/>
              <a:ext cx="2438400" cy="510539"/>
            </a:xfrm>
            <a:prstGeom prst="rect">
              <a:avLst/>
            </a:prstGeom>
          </p:spPr>
        </p:pic>
      </p:grpSp>
      <p:sp>
        <p:nvSpPr>
          <p:cNvPr id="6" name="object 6"/>
          <p:cNvSpPr txBox="1"/>
          <p:nvPr/>
        </p:nvSpPr>
        <p:spPr>
          <a:xfrm>
            <a:off x="383235" y="681989"/>
            <a:ext cx="370268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360"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20"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7" name="object 7"/>
          <p:cNvSpPr txBox="1"/>
          <p:nvPr/>
        </p:nvSpPr>
        <p:spPr>
          <a:xfrm>
            <a:off x="381000" y="1796628"/>
            <a:ext cx="3937610" cy="2013372"/>
          </a:xfrm>
          <a:prstGeom prst="rect">
            <a:avLst/>
          </a:prstGeom>
        </p:spPr>
        <p:txBody>
          <a:bodyPr vert="horz" wrap="square" lIns="0" tIns="38100" rIns="0" bIns="0" rtlCol="0">
            <a:spAutoFit/>
          </a:bodyPr>
          <a:lstStyle/>
          <a:p>
            <a:pPr marL="354965" indent="-342265">
              <a:lnSpc>
                <a:spcPct val="100000"/>
              </a:lnSpc>
              <a:spcBef>
                <a:spcPts val="300"/>
              </a:spcBef>
              <a:buFont typeface="Courier New"/>
              <a:buChar char="o"/>
              <a:tabLst>
                <a:tab pos="354965" algn="l"/>
              </a:tabLst>
            </a:pPr>
            <a:r>
              <a:rPr sz="2000" spc="-10" dirty="0">
                <a:latin typeface="Arial"/>
                <a:cs typeface="Arial"/>
              </a:rPr>
              <a:t>Restaurants</a:t>
            </a:r>
            <a:r>
              <a:rPr lang="zh-TW" altLang="en-US" sz="2000" spc="-10" dirty="0">
                <a:latin typeface="Arial"/>
                <a:cs typeface="Arial"/>
              </a:rPr>
              <a:t> </a:t>
            </a:r>
            <a:r>
              <a:rPr lang="zh-TW" altLang="en-US" sz="2000" dirty="0"/>
              <a:t>餐廳</a:t>
            </a:r>
            <a:endParaRPr sz="2000" dirty="0">
              <a:latin typeface="Arial"/>
              <a:cs typeface="Arial"/>
            </a:endParaRPr>
          </a:p>
          <a:p>
            <a:pPr marL="354965" indent="-342265">
              <a:lnSpc>
                <a:spcPct val="100000"/>
              </a:lnSpc>
              <a:spcBef>
                <a:spcPts val="204"/>
              </a:spcBef>
              <a:buFont typeface="Courier New"/>
              <a:buChar char="o"/>
              <a:tabLst>
                <a:tab pos="354965" algn="l"/>
              </a:tabLst>
            </a:pPr>
            <a:r>
              <a:rPr sz="2000" dirty="0">
                <a:latin typeface="Arial"/>
                <a:cs typeface="Arial"/>
              </a:rPr>
              <a:t>Convenience</a:t>
            </a:r>
            <a:r>
              <a:rPr sz="2000" spc="-100" dirty="0">
                <a:latin typeface="Arial"/>
                <a:cs typeface="Arial"/>
              </a:rPr>
              <a:t> </a:t>
            </a:r>
            <a:r>
              <a:rPr sz="2000" spc="-10" dirty="0">
                <a:latin typeface="Arial"/>
                <a:cs typeface="Arial"/>
              </a:rPr>
              <a:t>Stores</a:t>
            </a:r>
            <a:r>
              <a:rPr lang="zh-TW" altLang="en-US" sz="2000" spc="-10" dirty="0">
                <a:latin typeface="Arial"/>
                <a:cs typeface="Arial"/>
              </a:rPr>
              <a:t> </a:t>
            </a:r>
            <a:r>
              <a:rPr lang="zh-TW" altLang="en-US" sz="2000" dirty="0"/>
              <a:t>便利商店</a:t>
            </a:r>
            <a:endParaRPr sz="2000" dirty="0">
              <a:latin typeface="Arial"/>
              <a:cs typeface="Arial"/>
            </a:endParaRPr>
          </a:p>
          <a:p>
            <a:pPr marL="354965" indent="-342265">
              <a:lnSpc>
                <a:spcPct val="100000"/>
              </a:lnSpc>
              <a:spcBef>
                <a:spcPts val="195"/>
              </a:spcBef>
              <a:buFont typeface="Courier New"/>
              <a:buChar char="o"/>
              <a:tabLst>
                <a:tab pos="354965" algn="l"/>
              </a:tabLst>
            </a:pPr>
            <a:r>
              <a:rPr sz="2000" dirty="0">
                <a:latin typeface="Arial"/>
                <a:cs typeface="Arial"/>
              </a:rPr>
              <a:t>Grocery</a:t>
            </a:r>
            <a:r>
              <a:rPr sz="2000" spc="-114" dirty="0">
                <a:latin typeface="Arial"/>
                <a:cs typeface="Arial"/>
              </a:rPr>
              <a:t> </a:t>
            </a:r>
            <a:r>
              <a:rPr sz="2000" spc="-10" dirty="0">
                <a:latin typeface="Arial"/>
                <a:cs typeface="Arial"/>
              </a:rPr>
              <a:t>Stores</a:t>
            </a:r>
            <a:r>
              <a:rPr lang="zh-TW" altLang="en-US" sz="2000" spc="-10" dirty="0">
                <a:latin typeface="Arial"/>
                <a:cs typeface="Arial"/>
              </a:rPr>
              <a:t> </a:t>
            </a:r>
            <a:r>
              <a:rPr lang="zh-TW" altLang="en-US" sz="2000" dirty="0"/>
              <a:t>雜貨店</a:t>
            </a:r>
            <a:endParaRPr sz="2000" dirty="0">
              <a:latin typeface="Arial"/>
              <a:cs typeface="Arial"/>
            </a:endParaRPr>
          </a:p>
          <a:p>
            <a:pPr marL="354965" indent="-342265">
              <a:lnSpc>
                <a:spcPct val="100000"/>
              </a:lnSpc>
              <a:spcBef>
                <a:spcPts val="200"/>
              </a:spcBef>
              <a:buFont typeface="Courier New"/>
              <a:buChar char="o"/>
              <a:tabLst>
                <a:tab pos="354965" algn="l"/>
              </a:tabLst>
            </a:pPr>
            <a:r>
              <a:rPr sz="2000" spc="-10" dirty="0">
                <a:latin typeface="Arial"/>
                <a:cs typeface="Arial"/>
              </a:rPr>
              <a:t>Cafeterias</a:t>
            </a:r>
            <a:r>
              <a:rPr lang="zh-TW" altLang="en-US" sz="2000" spc="-10" dirty="0">
                <a:latin typeface="Arial"/>
                <a:cs typeface="Arial"/>
              </a:rPr>
              <a:t> </a:t>
            </a:r>
            <a:r>
              <a:rPr lang="zh-TW" altLang="en-US" sz="2000" dirty="0"/>
              <a:t>自助餐廳</a:t>
            </a:r>
            <a:endParaRPr sz="2000" dirty="0">
              <a:latin typeface="Arial"/>
              <a:cs typeface="Arial"/>
            </a:endParaRPr>
          </a:p>
          <a:p>
            <a:pPr marL="354965" indent="-342265">
              <a:lnSpc>
                <a:spcPct val="100000"/>
              </a:lnSpc>
              <a:spcBef>
                <a:spcPts val="209"/>
              </a:spcBef>
              <a:buFont typeface="Courier New"/>
              <a:buChar char="o"/>
              <a:tabLst>
                <a:tab pos="354965" algn="l"/>
              </a:tabLst>
            </a:pPr>
            <a:r>
              <a:rPr sz="2000" spc="-10" dirty="0">
                <a:latin typeface="Arial"/>
                <a:cs typeface="Arial"/>
              </a:rPr>
              <a:t>Coffee</a:t>
            </a:r>
            <a:r>
              <a:rPr sz="2000" spc="-85" dirty="0">
                <a:latin typeface="Arial"/>
                <a:cs typeface="Arial"/>
              </a:rPr>
              <a:t> </a:t>
            </a:r>
            <a:r>
              <a:rPr sz="2000" spc="-20" dirty="0">
                <a:latin typeface="Arial"/>
                <a:cs typeface="Arial"/>
              </a:rPr>
              <a:t>Shops</a:t>
            </a:r>
            <a:r>
              <a:rPr lang="zh-TW" altLang="en-US" sz="2000" spc="-20" dirty="0">
                <a:latin typeface="Arial"/>
                <a:cs typeface="Arial"/>
              </a:rPr>
              <a:t> </a:t>
            </a:r>
            <a:r>
              <a:rPr lang="zh-TW" altLang="en-US" sz="2000" dirty="0"/>
              <a:t>咖啡店</a:t>
            </a:r>
            <a:endParaRPr sz="2000" dirty="0">
              <a:latin typeface="Arial"/>
              <a:cs typeface="Arial"/>
            </a:endParaRPr>
          </a:p>
          <a:p>
            <a:pPr marL="354965" indent="-342265">
              <a:lnSpc>
                <a:spcPct val="100000"/>
              </a:lnSpc>
              <a:spcBef>
                <a:spcPts val="190"/>
              </a:spcBef>
              <a:buFont typeface="Courier New"/>
              <a:buChar char="o"/>
              <a:tabLst>
                <a:tab pos="354965" algn="l"/>
              </a:tabLst>
            </a:pPr>
            <a:r>
              <a:rPr sz="2000" spc="-10" dirty="0">
                <a:latin typeface="Arial"/>
                <a:cs typeface="Arial"/>
              </a:rPr>
              <a:t>Bakeries</a:t>
            </a:r>
            <a:r>
              <a:rPr lang="zh-TW" altLang="en-US" sz="2000" spc="-10" dirty="0">
                <a:latin typeface="Arial"/>
                <a:cs typeface="Arial"/>
              </a:rPr>
              <a:t> </a:t>
            </a:r>
            <a:r>
              <a:rPr lang="zh-TW" altLang="en-US" sz="2000" dirty="0"/>
              <a:t>烘焙坊</a:t>
            </a:r>
            <a:endParaRPr sz="2000" dirty="0">
              <a:latin typeface="Arial"/>
              <a:cs typeface="Arial"/>
            </a:endParaRPr>
          </a:p>
        </p:txBody>
      </p:sp>
      <p:sp>
        <p:nvSpPr>
          <p:cNvPr id="8" name="object 8"/>
          <p:cNvSpPr txBox="1"/>
          <p:nvPr/>
        </p:nvSpPr>
        <p:spPr>
          <a:xfrm>
            <a:off x="4191000" y="1732889"/>
            <a:ext cx="4876800" cy="2346796"/>
          </a:xfrm>
          <a:prstGeom prst="rect">
            <a:avLst/>
          </a:prstGeom>
        </p:spPr>
        <p:txBody>
          <a:bodyPr vert="horz" wrap="square" lIns="0" tIns="38100" rIns="0" bIns="0" rtlCol="0">
            <a:spAutoFit/>
          </a:bodyPr>
          <a:lstStyle/>
          <a:p>
            <a:pPr marL="354965" indent="-342265">
              <a:lnSpc>
                <a:spcPct val="100000"/>
              </a:lnSpc>
              <a:spcBef>
                <a:spcPts val="300"/>
              </a:spcBef>
              <a:buFont typeface="Courier New"/>
              <a:buChar char="o"/>
              <a:tabLst>
                <a:tab pos="354965" algn="l"/>
              </a:tabLst>
            </a:pPr>
            <a:r>
              <a:rPr sz="2000" spc="-10" dirty="0">
                <a:latin typeface="Arial"/>
                <a:cs typeface="Arial"/>
              </a:rPr>
              <a:t>Hospitals</a:t>
            </a:r>
            <a:r>
              <a:rPr lang="zh-TW" altLang="en-US" sz="2000" spc="-10" dirty="0">
                <a:latin typeface="Arial"/>
                <a:cs typeface="Arial"/>
              </a:rPr>
              <a:t> 醫院</a:t>
            </a:r>
            <a:endParaRPr sz="2000" dirty="0">
              <a:latin typeface="Arial"/>
              <a:cs typeface="Arial"/>
            </a:endParaRPr>
          </a:p>
          <a:p>
            <a:pPr marL="354965" indent="-342265">
              <a:lnSpc>
                <a:spcPct val="100000"/>
              </a:lnSpc>
              <a:spcBef>
                <a:spcPts val="204"/>
              </a:spcBef>
              <a:buFont typeface="Courier New"/>
              <a:buChar char="o"/>
              <a:tabLst>
                <a:tab pos="354965" algn="l"/>
              </a:tabLst>
            </a:pPr>
            <a:r>
              <a:rPr sz="2000" dirty="0">
                <a:latin typeface="Arial"/>
                <a:cs typeface="Arial"/>
              </a:rPr>
              <a:t>Farmers</a:t>
            </a:r>
            <a:r>
              <a:rPr sz="2000" spc="-95" dirty="0">
                <a:latin typeface="Arial"/>
                <a:cs typeface="Arial"/>
              </a:rPr>
              <a:t> </a:t>
            </a:r>
            <a:r>
              <a:rPr sz="2000" spc="-10" dirty="0">
                <a:latin typeface="Arial"/>
                <a:cs typeface="Arial"/>
              </a:rPr>
              <a:t>Markets</a:t>
            </a:r>
            <a:r>
              <a:rPr lang="zh-TW" altLang="en-US" sz="2000" spc="-10" dirty="0">
                <a:latin typeface="Arial"/>
                <a:cs typeface="Arial"/>
              </a:rPr>
              <a:t> 農貿市場</a:t>
            </a:r>
            <a:endParaRPr sz="2000" dirty="0">
              <a:latin typeface="Arial"/>
              <a:cs typeface="Arial"/>
            </a:endParaRPr>
          </a:p>
          <a:p>
            <a:pPr marL="354965" indent="-342265">
              <a:lnSpc>
                <a:spcPct val="100000"/>
              </a:lnSpc>
              <a:spcBef>
                <a:spcPts val="195"/>
              </a:spcBef>
              <a:buFont typeface="Courier New"/>
              <a:buChar char="o"/>
              <a:tabLst>
                <a:tab pos="354965" algn="l"/>
              </a:tabLst>
            </a:pPr>
            <a:r>
              <a:rPr sz="2000" dirty="0">
                <a:latin typeface="Arial"/>
                <a:cs typeface="Arial"/>
              </a:rPr>
              <a:t>Mobile</a:t>
            </a:r>
            <a:r>
              <a:rPr sz="2000" spc="-60" dirty="0">
                <a:latin typeface="Arial"/>
                <a:cs typeface="Arial"/>
              </a:rPr>
              <a:t> </a:t>
            </a:r>
            <a:r>
              <a:rPr sz="2000" dirty="0">
                <a:latin typeface="Arial"/>
                <a:cs typeface="Arial"/>
              </a:rPr>
              <a:t>Food</a:t>
            </a:r>
            <a:r>
              <a:rPr sz="2000" spc="-45" dirty="0">
                <a:latin typeface="Arial"/>
                <a:cs typeface="Arial"/>
              </a:rPr>
              <a:t> </a:t>
            </a:r>
            <a:r>
              <a:rPr sz="2000" spc="-10" dirty="0">
                <a:latin typeface="Arial"/>
                <a:cs typeface="Arial"/>
              </a:rPr>
              <a:t>Facilities</a:t>
            </a:r>
            <a:r>
              <a:rPr lang="zh-TW" altLang="en-US" sz="2000" spc="-10" dirty="0">
                <a:latin typeface="Arial"/>
                <a:cs typeface="Arial"/>
              </a:rPr>
              <a:t> 餐車</a:t>
            </a:r>
            <a:endParaRPr sz="2000" dirty="0">
              <a:latin typeface="Arial"/>
              <a:cs typeface="Arial"/>
            </a:endParaRPr>
          </a:p>
          <a:p>
            <a:pPr marL="354965" indent="-342265">
              <a:lnSpc>
                <a:spcPct val="100000"/>
              </a:lnSpc>
              <a:spcBef>
                <a:spcPts val="200"/>
              </a:spcBef>
              <a:buFont typeface="Courier New"/>
              <a:buChar char="o"/>
              <a:tabLst>
                <a:tab pos="354965" algn="l"/>
              </a:tabLst>
            </a:pPr>
            <a:r>
              <a:rPr sz="2000" spc="-10" dirty="0">
                <a:latin typeface="Arial"/>
                <a:cs typeface="Arial"/>
              </a:rPr>
              <a:t>Festivals</a:t>
            </a:r>
            <a:r>
              <a:rPr lang="zh-TW" altLang="en-US" sz="2000" spc="-10" dirty="0">
                <a:latin typeface="Arial"/>
                <a:cs typeface="Arial"/>
              </a:rPr>
              <a:t> </a:t>
            </a:r>
            <a:r>
              <a:rPr lang="zh-TW" altLang="en-US" sz="2000" dirty="0"/>
              <a:t>節慶活動</a:t>
            </a:r>
            <a:endParaRPr sz="2000" dirty="0">
              <a:latin typeface="Arial"/>
              <a:cs typeface="Arial"/>
            </a:endParaRPr>
          </a:p>
          <a:p>
            <a:pPr marL="354965" indent="-342265">
              <a:spcBef>
                <a:spcPts val="209"/>
              </a:spcBef>
              <a:buFont typeface="Courier New"/>
              <a:buChar char="o"/>
              <a:tabLst>
                <a:tab pos="354965" algn="l"/>
              </a:tabLst>
            </a:pPr>
            <a:r>
              <a:rPr sz="2000" spc="-20" dirty="0">
                <a:latin typeface="Arial"/>
                <a:cs typeface="Arial"/>
              </a:rPr>
              <a:t>Bars</a:t>
            </a:r>
            <a:r>
              <a:rPr lang="zh-TW" altLang="en-US" sz="2000" spc="-20" dirty="0">
                <a:latin typeface="Arial"/>
                <a:cs typeface="Arial"/>
              </a:rPr>
              <a:t> 酒吧</a:t>
            </a:r>
            <a:endParaRPr lang="en-US" altLang="zh-TW" sz="2000" spc="-10" dirty="0">
              <a:latin typeface="Arial"/>
              <a:cs typeface="Arial"/>
            </a:endParaRPr>
          </a:p>
          <a:p>
            <a:pPr marL="354965" indent="-342265">
              <a:spcBef>
                <a:spcPts val="209"/>
              </a:spcBef>
              <a:buFont typeface="Courier New"/>
              <a:buChar char="o"/>
              <a:tabLst>
                <a:tab pos="354965" algn="l"/>
              </a:tabLst>
            </a:pPr>
            <a:r>
              <a:rPr sz="2000" spc="-10" dirty="0">
                <a:latin typeface="Arial"/>
                <a:cs typeface="Arial"/>
              </a:rPr>
              <a:t>Cottage Food Operations</a:t>
            </a:r>
            <a:r>
              <a:rPr lang="zh-TW" altLang="en-US" sz="2000" spc="-10" dirty="0">
                <a:latin typeface="Arial"/>
                <a:cs typeface="Arial"/>
              </a:rPr>
              <a:t> 家庭食品作業</a:t>
            </a:r>
          </a:p>
          <a:p>
            <a:pPr marL="354965" indent="-342265">
              <a:lnSpc>
                <a:spcPct val="100000"/>
              </a:lnSpc>
              <a:spcBef>
                <a:spcPts val="190"/>
              </a:spcBef>
              <a:buFont typeface="Courier New"/>
              <a:buChar char="o"/>
              <a:tabLst>
                <a:tab pos="354965" algn="l"/>
              </a:tabLst>
            </a:pPr>
            <a:endParaRPr sz="2000" dirty="0">
              <a:latin typeface="Arial"/>
              <a:cs typeface="Arial"/>
            </a:endParaRPr>
          </a:p>
        </p:txBody>
      </p:sp>
      <p:sp>
        <p:nvSpPr>
          <p:cNvPr id="10" name="object 10"/>
          <p:cNvSpPr txBox="1"/>
          <p:nvPr/>
        </p:nvSpPr>
        <p:spPr>
          <a:xfrm>
            <a:off x="2133600" y="4267200"/>
            <a:ext cx="5410200" cy="1679947"/>
          </a:xfrm>
          <a:prstGeom prst="rect">
            <a:avLst/>
          </a:prstGeom>
        </p:spPr>
        <p:txBody>
          <a:bodyPr vert="horz" wrap="square" lIns="0" tIns="38100" rIns="0" bIns="0" rtlCol="0">
            <a:spAutoFit/>
          </a:bodyPr>
          <a:lstStyle/>
          <a:p>
            <a:pPr marL="354965" indent="-342265">
              <a:lnSpc>
                <a:spcPct val="100000"/>
              </a:lnSpc>
              <a:spcBef>
                <a:spcPts val="300"/>
              </a:spcBef>
              <a:buFont typeface="Courier New"/>
              <a:buChar char="o"/>
              <a:tabLst>
                <a:tab pos="354965" algn="l"/>
              </a:tabLst>
            </a:pPr>
            <a:r>
              <a:rPr sz="2000" spc="-10" dirty="0">
                <a:latin typeface="Arial"/>
                <a:cs typeface="Arial"/>
              </a:rPr>
              <a:t>Commissaries</a:t>
            </a:r>
            <a:r>
              <a:rPr lang="zh-TW" altLang="en-US" sz="2000" spc="-10" dirty="0">
                <a:latin typeface="Arial"/>
                <a:cs typeface="Arial"/>
              </a:rPr>
              <a:t> </a:t>
            </a:r>
            <a:r>
              <a:rPr lang="zh-TW" altLang="en-US" sz="2000" dirty="0"/>
              <a:t>中央廚房</a:t>
            </a:r>
            <a:endParaRPr sz="2000" dirty="0">
              <a:latin typeface="Arial"/>
              <a:cs typeface="Arial"/>
            </a:endParaRPr>
          </a:p>
          <a:p>
            <a:pPr marL="354965" indent="-342265">
              <a:lnSpc>
                <a:spcPct val="100000"/>
              </a:lnSpc>
              <a:spcBef>
                <a:spcPts val="204"/>
              </a:spcBef>
              <a:buFont typeface="Courier New"/>
              <a:buChar char="o"/>
              <a:tabLst>
                <a:tab pos="354965" algn="l"/>
              </a:tabLst>
            </a:pPr>
            <a:r>
              <a:rPr sz="2000" spc="-20" dirty="0">
                <a:latin typeface="Arial"/>
                <a:cs typeface="Arial"/>
              </a:rPr>
              <a:t>CMFO</a:t>
            </a:r>
            <a:r>
              <a:rPr lang="zh-TW" altLang="en-US" sz="2000" spc="-20" dirty="0">
                <a:latin typeface="Arial"/>
                <a:cs typeface="Arial"/>
              </a:rPr>
              <a:t> </a:t>
            </a:r>
            <a:r>
              <a:rPr lang="zh-TW" altLang="en-US" sz="2000" dirty="0"/>
              <a:t>複合式行動食品作業</a:t>
            </a:r>
            <a:endParaRPr sz="2000" dirty="0">
              <a:latin typeface="Arial"/>
              <a:cs typeface="Arial"/>
            </a:endParaRPr>
          </a:p>
          <a:p>
            <a:pPr marL="354965" indent="-342265">
              <a:lnSpc>
                <a:spcPct val="100000"/>
              </a:lnSpc>
              <a:spcBef>
                <a:spcPts val="195"/>
              </a:spcBef>
              <a:buFont typeface="Courier New"/>
              <a:buChar char="o"/>
              <a:tabLst>
                <a:tab pos="354965" algn="l"/>
              </a:tabLst>
            </a:pPr>
            <a:r>
              <a:rPr sz="2000" spc="-10" dirty="0">
                <a:latin typeface="Arial"/>
                <a:cs typeface="Arial"/>
              </a:rPr>
              <a:t>Caterers</a:t>
            </a:r>
            <a:r>
              <a:rPr lang="zh-TW" altLang="en-US" sz="2000" spc="-10" dirty="0">
                <a:latin typeface="Arial"/>
                <a:cs typeface="Arial"/>
              </a:rPr>
              <a:t> </a:t>
            </a:r>
            <a:r>
              <a:rPr lang="zh-TW" altLang="en-US" sz="2000" dirty="0"/>
              <a:t>餐飲服務業者</a:t>
            </a:r>
            <a:endParaRPr sz="2000" dirty="0">
              <a:latin typeface="Arial"/>
              <a:cs typeface="Arial"/>
            </a:endParaRPr>
          </a:p>
          <a:p>
            <a:pPr marL="354965" indent="-342265">
              <a:lnSpc>
                <a:spcPct val="100000"/>
              </a:lnSpc>
              <a:spcBef>
                <a:spcPts val="200"/>
              </a:spcBef>
              <a:buFont typeface="Courier New"/>
              <a:buChar char="o"/>
              <a:tabLst>
                <a:tab pos="354965" algn="l"/>
              </a:tabLst>
            </a:pPr>
            <a:r>
              <a:rPr sz="2000" dirty="0">
                <a:latin typeface="Arial"/>
                <a:cs typeface="Arial"/>
              </a:rPr>
              <a:t>Swap</a:t>
            </a:r>
            <a:r>
              <a:rPr sz="2000" spc="-40" dirty="0">
                <a:latin typeface="Arial"/>
                <a:cs typeface="Arial"/>
              </a:rPr>
              <a:t> </a:t>
            </a:r>
            <a:r>
              <a:rPr sz="2000" spc="-20" dirty="0">
                <a:latin typeface="Arial"/>
                <a:cs typeface="Arial"/>
              </a:rPr>
              <a:t>Meets</a:t>
            </a:r>
            <a:r>
              <a:rPr lang="zh-TW" altLang="en-US" sz="2000" spc="-20" dirty="0">
                <a:latin typeface="Arial"/>
                <a:cs typeface="Arial"/>
              </a:rPr>
              <a:t> </a:t>
            </a:r>
            <a:r>
              <a:rPr lang="zh-TW" altLang="en-US" sz="2000" dirty="0"/>
              <a:t>跳蚤市場</a:t>
            </a:r>
            <a:endParaRPr sz="2000" dirty="0">
              <a:latin typeface="Arial"/>
              <a:cs typeface="Arial"/>
            </a:endParaRPr>
          </a:p>
          <a:p>
            <a:pPr marL="354965" indent="-342265">
              <a:lnSpc>
                <a:spcPct val="100000"/>
              </a:lnSpc>
              <a:spcBef>
                <a:spcPts val="204"/>
              </a:spcBef>
              <a:buFont typeface="Courier New"/>
              <a:buChar char="o"/>
              <a:tabLst>
                <a:tab pos="354965" algn="l"/>
              </a:tabLst>
            </a:pPr>
            <a:r>
              <a:rPr sz="2000" spc="-20" dirty="0">
                <a:latin typeface="Arial"/>
                <a:cs typeface="Arial"/>
              </a:rPr>
              <a:t>Licensed</a:t>
            </a:r>
            <a:r>
              <a:rPr sz="2000" spc="-70" dirty="0">
                <a:latin typeface="Arial"/>
                <a:cs typeface="Arial"/>
              </a:rPr>
              <a:t> </a:t>
            </a:r>
            <a:r>
              <a:rPr sz="2000" spc="-10" dirty="0">
                <a:latin typeface="Arial"/>
                <a:cs typeface="Arial"/>
              </a:rPr>
              <a:t>Health</a:t>
            </a:r>
            <a:r>
              <a:rPr lang="zh-TW" altLang="en-US" sz="2000" dirty="0">
                <a:latin typeface="Arial"/>
                <a:cs typeface="Arial"/>
              </a:rPr>
              <a:t> </a:t>
            </a:r>
            <a:r>
              <a:rPr sz="2000" spc="-10" dirty="0">
                <a:latin typeface="Arial"/>
                <a:cs typeface="Arial"/>
              </a:rPr>
              <a:t>Care</a:t>
            </a:r>
            <a:r>
              <a:rPr sz="2000" spc="-100" dirty="0">
                <a:latin typeface="Arial"/>
                <a:cs typeface="Arial"/>
              </a:rPr>
              <a:t> </a:t>
            </a:r>
            <a:r>
              <a:rPr sz="2000" spc="-10" dirty="0">
                <a:latin typeface="Arial"/>
                <a:cs typeface="Arial"/>
              </a:rPr>
              <a:t>Facilities</a:t>
            </a:r>
            <a:r>
              <a:rPr lang="zh-TW" altLang="en-US" sz="2000" spc="-10" dirty="0">
                <a:latin typeface="Arial"/>
                <a:cs typeface="Arial"/>
              </a:rPr>
              <a:t> </a:t>
            </a:r>
            <a:r>
              <a:rPr lang="zh-TW" altLang="en-US" sz="2000" dirty="0"/>
              <a:t>醫療照護機構</a:t>
            </a:r>
            <a:endParaRPr sz="20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50016F05F0942A13FD22570CE8AFE" ma:contentTypeVersion="2" ma:contentTypeDescription="Create a new document." ma:contentTypeScope="" ma:versionID="6532c086e65d20ed46e62194708c609a">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17CDB8-2256-47F9-8E4B-B31E3DC7DCBA}"/>
</file>

<file path=customXml/itemProps2.xml><?xml version="1.0" encoding="utf-8"?>
<ds:datastoreItem xmlns:ds="http://schemas.openxmlformats.org/officeDocument/2006/customXml" ds:itemID="{BF1ECF0F-959C-4E6C-86D0-7F8DEED6A711}"/>
</file>

<file path=customXml/itemProps3.xml><?xml version="1.0" encoding="utf-8"?>
<ds:datastoreItem xmlns:ds="http://schemas.openxmlformats.org/officeDocument/2006/customXml" ds:itemID="{725233E3-8AF2-4D81-8AB9-2ED5521F7A7D}"/>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
  <TotalTime>336</TotalTime>
  <Words>2709</Words>
  <Application>Microsoft Office PowerPoint</Application>
  <PresentationFormat>On-screen Show (4:3)</PresentationFormat>
  <Paragraphs>284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Corbel</vt:lpstr>
      <vt:lpstr>Courier New</vt:lpstr>
      <vt:lpstr>Office Theme</vt:lpstr>
      <vt:lpstr>Who Are We? 我們是誰</vt:lpstr>
      <vt:lpstr>PowerPoint Presentation</vt:lpstr>
      <vt:lpstr>PowerPoint Presentation</vt:lpstr>
      <vt:lpstr>Background  背景</vt:lpstr>
      <vt:lpstr>Mission 使命</vt:lpstr>
      <vt:lpstr>The REHS staff are responsible for the enforcement of the health and safety code and local health codes at all places where food is sold or given to the public in Sacramento County (including all incorporated cities)  註冊環境衛生專員（REHS）負責於沙加緬度縣內所有食品販售或提供予公眾之場所（包含所有設市城市），執行《健康與安全法》及地方衛生相關法規。 </vt:lpstr>
      <vt:lpstr>PowerPoint Presentation</vt:lpstr>
      <vt:lpstr>Protecting Public Health and Preventing Foodborne Illnesses 保護公共健康並預防食源性疾病 </vt:lpstr>
      <vt:lpstr>PowerPoint Presentation</vt:lpstr>
      <vt:lpstr>PowerPoint Presentation</vt:lpstr>
      <vt:lpstr>The Food Protection Program is responsible for permitting and inspection of unsafe food vending in Sacramento County 食品保護計畫負責於沙加緬度縣內對不安全食品販售行為進行許可核發與檢查</vt:lpstr>
      <vt:lpstr>The Food Protection Program is responsible for permitting and inspection of food vendors at community events and festivals in Sacramento County 食品保護計畫負責於沙加緬度縣內社區活動及節慶活動中，對食品攤商進行許可核發與檢查</vt:lpstr>
      <vt:lpstr>Environmental Specialists investigate complaints about food safety and sanitation as well as reported foodborne illnesses 環境衛生專員負責調查有關食品安全與衛生之投訴，以及通報之食源性疾病案件</vt:lpstr>
      <vt:lpstr>PowerPoint Presentation</vt:lpstr>
      <vt:lpstr>Food Safety Education classes were provided in: English, Spanish, Cantonese, Mandarin, Russian, Vietnamese, and Punjabi 食品安全教育課程以以下語言提供：英語、西班牙語、粵語、國語、俄語、越南語及旁遮普語。</vt:lpstr>
      <vt:lpstr>PowerPoint Presentation</vt:lpstr>
      <vt:lpstr>Program Enhancements 項目強化措施</vt:lpstr>
      <vt:lpstr>Program Enhancements (continued) 項目強化措施 (續)</vt:lpstr>
      <vt:lpstr>Geographic Information System (GIS) 地理資訊系統（GIS）</vt:lpstr>
      <vt:lpstr>PowerPoint Presentation</vt:lpstr>
      <vt:lpstr>PowerPoint Presentation</vt:lpstr>
      <vt:lpstr>Questions? 提問時間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AielloK</dc:creator>
  <cp:lastModifiedBy>Fong. Shirley (EMD)</cp:lastModifiedBy>
  <cp:revision>19</cp:revision>
  <dcterms:created xsi:type="dcterms:W3CDTF">2026-01-26T15:57:41Z</dcterms:created>
  <dcterms:modified xsi:type="dcterms:W3CDTF">2026-02-06T00:36:09Z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2026-01-26T00:00:00Z</vt:filetime>
  </property>
  <property fmtid="{D5CDD505-2E9C-101B-9397-08002B2CF9AE}" pid="3" name="Creator">
    <vt:lpwstr>Microsoft® PowerPoint® for Microsoft 365</vt:lpwstr>
  </property>
  <property fmtid="{D5CDD505-2E9C-101B-9397-08002B2CF9AE}" pid="4" name="LastSaved">
    <vt:filetime>2026-01-26T00:00:00Z</vt:filetime>
  </property>
  <property fmtid="{D5CDD505-2E9C-101B-9397-08002B2CF9AE}" pid="5" name="MSIP_Label_c13dd1c7-22d1-431c-a46c-2d140b414506_Enabled">
    <vt:lpwstr>True</vt:lpwstr>
  </property>
  <property fmtid="{D5CDD505-2E9C-101B-9397-08002B2CF9AE}" pid="6" name="MSIP_Label_c13dd1c7-22d1-431c-a46c-2d140b414506_Method">
    <vt:lpwstr>Standard</vt:lpwstr>
  </property>
  <property fmtid="{D5CDD505-2E9C-101B-9397-08002B2CF9AE}" pid="7" name="MSIP_Label_c13dd1c7-22d1-431c-a46c-2d140b414506_SiteId">
    <vt:lpwstr>2b077431-a3b0-4b1c-bb77-f66a1132daa2</vt:lpwstr>
  </property>
  <property fmtid="{D5CDD505-2E9C-101B-9397-08002B2CF9AE}" pid="8" name="Producer">
    <vt:lpwstr>Microsoft® PowerPoint® for Microsoft 365</vt:lpwstr>
  </property>
  <property fmtid="{D5CDD505-2E9C-101B-9397-08002B2CF9AE}" pid="9" name="ContentTypeId">
    <vt:lpwstr>0x01010033D50016F05F0942A13FD22570CE8AFE</vt:lpwstr>
  </property>
</Properties>
</file>