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charts/chart2.xml" ContentType="application/vnd.openxmlformats-officedocument.drawingml.chart+xml"/>
  <Override PartName="/ppt/notesSlides/notesSlide18.xml" ContentType="application/vnd.openxmlformats-officedocument.presentationml.notesSlide+xml"/>
  <Override PartName="/ppt/charts/chart3.xml" ContentType="application/vnd.openxmlformats-officedocument.drawingml.chart+xml"/>
  <Override PartName="/ppt/notesSlides/notesSlide19.xml" ContentType="application/vnd.openxmlformats-officedocument.presentationml.notesSlide+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4"/>
  </p:notesMasterIdLst>
  <p:handoutMasterIdLst>
    <p:handoutMasterId r:id="rId35"/>
  </p:handoutMasterIdLst>
  <p:sldIdLst>
    <p:sldId id="273" r:id="rId6"/>
    <p:sldId id="310" r:id="rId7"/>
    <p:sldId id="422" r:id="rId8"/>
    <p:sldId id="415" r:id="rId9"/>
    <p:sldId id="337" r:id="rId10"/>
    <p:sldId id="350" r:id="rId11"/>
    <p:sldId id="336" r:id="rId12"/>
    <p:sldId id="329" r:id="rId13"/>
    <p:sldId id="325" r:id="rId14"/>
    <p:sldId id="360" r:id="rId15"/>
    <p:sldId id="312" r:id="rId16"/>
    <p:sldId id="347" r:id="rId17"/>
    <p:sldId id="349" r:id="rId18"/>
    <p:sldId id="345" r:id="rId19"/>
    <p:sldId id="348" r:id="rId20"/>
    <p:sldId id="330" r:id="rId21"/>
    <p:sldId id="377" r:id="rId22"/>
    <p:sldId id="423" r:id="rId23"/>
    <p:sldId id="425" r:id="rId24"/>
    <p:sldId id="424" r:id="rId25"/>
    <p:sldId id="426" r:id="rId26"/>
    <p:sldId id="429" r:id="rId27"/>
    <p:sldId id="406" r:id="rId28"/>
    <p:sldId id="427" r:id="rId29"/>
    <p:sldId id="428" r:id="rId30"/>
    <p:sldId id="321" r:id="rId31"/>
    <p:sldId id="421" r:id="rId32"/>
    <p:sldId id="359"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1FC14-DE57-B12F-6416-F7C89B6E6256}" name="Vohoska. Thomas" initials="VT" userId="S::vohoskat@saccounty.gov::d9db7e3e-703f-4b13-91b7-8aa243dc66f0" providerId="AD"/>
  <p188:author id="{E11CC860-E4B8-A7C6-46E4-9EA384F77437}" name="Vohoska. Thomas" initials="TV" userId="S::VohoskaT@saccounty.gov::d9db7e3e-703f-4b13-91b7-8aa243dc66f0" providerId="AD"/>
  <p188:author id="{1F6DE695-E73A-3F11-2A12-5F54B920D86B}" name="Gillis. Rachel" initials="GR" userId="S::gillisra@saccounty.gov::60dd7f74-b7bc-47ee-a520-3bc0928054c4" providerId="AD"/>
  <p188:author id="{1AB7DCC1-1B12-A02F-2148-92C19165A3E4}" name="Gillis. Rachel" initials="RG" userId="Gillis. Rach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FC5"/>
    <a:srgbClr val="00B050"/>
    <a:srgbClr val="FFC000"/>
    <a:srgbClr val="ADDADD"/>
    <a:srgbClr val="6196CB"/>
    <a:srgbClr val="88B0D8"/>
    <a:srgbClr val="CDC4D8"/>
    <a:srgbClr val="B7CAFF"/>
    <a:srgbClr val="F1E8D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AE4EA-0CE0-470D-A5FF-588DC43639F5}" v="27" dt="2026-01-22T20:12:40.0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can. Robert" userId="b89b432d-e6f8-4a81-81c6-400901f52330" providerId="ADAL" clId="{5B1389ED-9158-4D48-8979-0A16B5A3EE82}"/>
    <pc:docChg chg="undo custSel addSld delSld modSld sldOrd">
      <pc:chgData name="Duncan. Robert" userId="b89b432d-e6f8-4a81-81c6-400901f52330" providerId="ADAL" clId="{5B1389ED-9158-4D48-8979-0A16B5A3EE82}" dt="2026-01-15T16:32:11.579" v="1744" actId="20577"/>
      <pc:docMkLst>
        <pc:docMk/>
      </pc:docMkLst>
      <pc:sldChg chg="modSp mod">
        <pc:chgData name="Duncan. Robert" userId="b89b432d-e6f8-4a81-81c6-400901f52330" providerId="ADAL" clId="{5B1389ED-9158-4D48-8979-0A16B5A3EE82}" dt="2026-01-12T21:08:32.315" v="1548" actId="255"/>
        <pc:sldMkLst>
          <pc:docMk/>
          <pc:sldMk cId="0" sldId="312"/>
        </pc:sldMkLst>
        <pc:spChg chg="mod">
          <ac:chgData name="Duncan. Robert" userId="b89b432d-e6f8-4a81-81c6-400901f52330" providerId="ADAL" clId="{5B1389ED-9158-4D48-8979-0A16B5A3EE82}" dt="2026-01-12T21:08:32.315" v="1548" actId="255"/>
          <ac:spMkLst>
            <pc:docMk/>
            <pc:sldMk cId="0" sldId="312"/>
            <ac:spMk id="37895" creationId="{4C8431C1-0DFC-2E33-58F5-11ED01358FD3}"/>
          </ac:spMkLst>
        </pc:spChg>
      </pc:sldChg>
      <pc:sldChg chg="modSp mod">
        <pc:chgData name="Duncan. Robert" userId="b89b432d-e6f8-4a81-81c6-400901f52330" providerId="ADAL" clId="{5B1389ED-9158-4D48-8979-0A16B5A3EE82}" dt="2026-01-12T21:22:49.484" v="1736" actId="13926"/>
        <pc:sldMkLst>
          <pc:docMk/>
          <pc:sldMk cId="0" sldId="321"/>
        </pc:sldMkLst>
        <pc:spChg chg="mod">
          <ac:chgData name="Duncan. Robert" userId="b89b432d-e6f8-4a81-81c6-400901f52330" providerId="ADAL" clId="{5B1389ED-9158-4D48-8979-0A16B5A3EE82}" dt="2026-01-12T21:22:49.484" v="1736" actId="13926"/>
          <ac:spMkLst>
            <pc:docMk/>
            <pc:sldMk cId="0" sldId="321"/>
            <ac:spMk id="77831" creationId="{B03906D9-DC44-ACEE-8B23-43F5D265BB26}"/>
          </ac:spMkLst>
        </pc:spChg>
      </pc:sldChg>
      <pc:sldChg chg="modSp mod">
        <pc:chgData name="Duncan. Robert" userId="b89b432d-e6f8-4a81-81c6-400901f52330" providerId="ADAL" clId="{5B1389ED-9158-4D48-8979-0A16B5A3EE82}" dt="2025-12-26T21:45:44.177" v="21" actId="20577"/>
        <pc:sldMkLst>
          <pc:docMk/>
          <pc:sldMk cId="0" sldId="337"/>
        </pc:sldMkLst>
        <pc:spChg chg="mod">
          <ac:chgData name="Duncan. Robert" userId="b89b432d-e6f8-4a81-81c6-400901f52330" providerId="ADAL" clId="{5B1389ED-9158-4D48-8979-0A16B5A3EE82}" dt="2025-12-26T21:45:44.177" v="21" actId="20577"/>
          <ac:spMkLst>
            <pc:docMk/>
            <pc:sldMk cId="0" sldId="337"/>
            <ac:spMk id="6148" creationId="{33D649FE-5A74-7CA8-47D7-CE5800D0466A}"/>
          </ac:spMkLst>
        </pc:spChg>
      </pc:sldChg>
      <pc:sldChg chg="modSp mod">
        <pc:chgData name="Duncan. Robert" userId="b89b432d-e6f8-4a81-81c6-400901f52330" providerId="ADAL" clId="{5B1389ED-9158-4D48-8979-0A16B5A3EE82}" dt="2025-12-26T21:47:36.815" v="22" actId="13926"/>
        <pc:sldMkLst>
          <pc:docMk/>
          <pc:sldMk cId="0" sldId="347"/>
        </pc:sldMkLst>
        <pc:spChg chg="mod">
          <ac:chgData name="Duncan. Robert" userId="b89b432d-e6f8-4a81-81c6-400901f52330" providerId="ADAL" clId="{5B1389ED-9158-4D48-8979-0A16B5A3EE82}" dt="2025-12-26T21:47:36.815" v="22" actId="13926"/>
          <ac:spMkLst>
            <pc:docMk/>
            <pc:sldMk cId="0" sldId="347"/>
            <ac:spMk id="6148" creationId="{369D3F1B-03C6-18D0-6DB7-53F93A5AE477}"/>
          </ac:spMkLst>
        </pc:spChg>
      </pc:sldChg>
      <pc:sldChg chg="modSp mod">
        <pc:chgData name="Duncan. Robert" userId="b89b432d-e6f8-4a81-81c6-400901f52330" providerId="ADAL" clId="{5B1389ED-9158-4D48-8979-0A16B5A3EE82}" dt="2025-12-26T21:47:54.990" v="23" actId="13926"/>
        <pc:sldMkLst>
          <pc:docMk/>
          <pc:sldMk cId="0" sldId="348"/>
        </pc:sldMkLst>
        <pc:spChg chg="mod">
          <ac:chgData name="Duncan. Robert" userId="b89b432d-e6f8-4a81-81c6-400901f52330" providerId="ADAL" clId="{5B1389ED-9158-4D48-8979-0A16B5A3EE82}" dt="2025-12-26T21:47:54.990" v="23" actId="13926"/>
          <ac:spMkLst>
            <pc:docMk/>
            <pc:sldMk cId="0" sldId="348"/>
            <ac:spMk id="6148" creationId="{D042F232-69C4-259B-7AC3-371D9C535CBB}"/>
          </ac:spMkLst>
        </pc:spChg>
      </pc:sldChg>
      <pc:sldChg chg="modSp mod">
        <pc:chgData name="Duncan. Robert" userId="b89b432d-e6f8-4a81-81c6-400901f52330" providerId="ADAL" clId="{5B1389ED-9158-4D48-8979-0A16B5A3EE82}" dt="2026-01-15T16:31:47.967" v="1740" actId="20577"/>
        <pc:sldMkLst>
          <pc:docMk/>
          <pc:sldMk cId="0" sldId="377"/>
        </pc:sldMkLst>
        <pc:spChg chg="mod">
          <ac:chgData name="Duncan. Robert" userId="b89b432d-e6f8-4a81-81c6-400901f52330" providerId="ADAL" clId="{5B1389ED-9158-4D48-8979-0A16B5A3EE82}" dt="2025-12-27T00:13:23.184" v="75" actId="20577"/>
          <ac:spMkLst>
            <pc:docMk/>
            <pc:sldMk cId="0" sldId="377"/>
            <ac:spMk id="38914" creationId="{560F88EF-9833-D5A7-EF78-2EA7E527E110}"/>
          </ac:spMkLst>
        </pc:spChg>
        <pc:graphicFrameChg chg="mod modGraphic">
          <ac:chgData name="Duncan. Robert" userId="b89b432d-e6f8-4a81-81c6-400901f52330" providerId="ADAL" clId="{5B1389ED-9158-4D48-8979-0A16B5A3EE82}" dt="2026-01-15T16:31:47.967" v="1740" actId="20577"/>
          <ac:graphicFrameMkLst>
            <pc:docMk/>
            <pc:sldMk cId="0" sldId="377"/>
            <ac:graphicFrameMk id="6" creationId="{3C1057D6-C933-32EE-E88F-46A29ACC4F31}"/>
          </ac:graphicFrameMkLst>
        </pc:graphicFrameChg>
      </pc:sldChg>
      <pc:sldChg chg="modSp mod">
        <pc:chgData name="Duncan. Robert" userId="b89b432d-e6f8-4a81-81c6-400901f52330" providerId="ADAL" clId="{5B1389ED-9158-4D48-8979-0A16B5A3EE82}" dt="2026-01-12T21:18:59.855" v="1576" actId="207"/>
        <pc:sldMkLst>
          <pc:docMk/>
          <pc:sldMk cId="0" sldId="406"/>
        </pc:sldMkLst>
        <pc:spChg chg="mod">
          <ac:chgData name="Duncan. Robert" userId="b89b432d-e6f8-4a81-81c6-400901f52330" providerId="ADAL" clId="{5B1389ED-9158-4D48-8979-0A16B5A3EE82}" dt="2026-01-08T20:48:25.760" v="777" actId="20577"/>
          <ac:spMkLst>
            <pc:docMk/>
            <pc:sldMk cId="0" sldId="406"/>
            <ac:spMk id="41986" creationId="{1F3DCB27-5799-85B8-C0E5-068C95CD3945}"/>
          </ac:spMkLst>
        </pc:spChg>
        <pc:graphicFrameChg chg="mod">
          <ac:chgData name="Duncan. Robert" userId="b89b432d-e6f8-4a81-81c6-400901f52330" providerId="ADAL" clId="{5B1389ED-9158-4D48-8979-0A16B5A3EE82}" dt="2026-01-12T21:18:59.855" v="1576" actId="207"/>
          <ac:graphicFrameMkLst>
            <pc:docMk/>
            <pc:sldMk cId="0" sldId="406"/>
            <ac:graphicFrameMk id="2" creationId="{CC9EFF94-6AD9-C9DA-B7FF-C2B24CF279D6}"/>
          </ac:graphicFrameMkLst>
        </pc:graphicFrameChg>
      </pc:sldChg>
      <pc:sldChg chg="modSp mod">
        <pc:chgData name="Duncan. Robert" userId="b89b432d-e6f8-4a81-81c6-400901f52330" providerId="ADAL" clId="{5B1389ED-9158-4D48-8979-0A16B5A3EE82}" dt="2025-12-26T21:49:45.677" v="64" actId="20577"/>
        <pc:sldMkLst>
          <pc:docMk/>
          <pc:sldMk cId="670817902" sldId="415"/>
        </pc:sldMkLst>
        <pc:spChg chg="mod">
          <ac:chgData name="Duncan. Robert" userId="b89b432d-e6f8-4a81-81c6-400901f52330" providerId="ADAL" clId="{5B1389ED-9158-4D48-8979-0A16B5A3EE82}" dt="2025-12-26T21:49:45.677" v="64" actId="20577"/>
          <ac:spMkLst>
            <pc:docMk/>
            <pc:sldMk cId="670817902" sldId="415"/>
            <ac:spMk id="13" creationId="{B55E6766-0C36-28FD-9DA9-4CDBADCDAC6F}"/>
          </ac:spMkLst>
        </pc:spChg>
        <pc:spChg chg="mod">
          <ac:chgData name="Duncan. Robert" userId="b89b432d-e6f8-4a81-81c6-400901f52330" providerId="ADAL" clId="{5B1389ED-9158-4D48-8979-0A16B5A3EE82}" dt="2025-12-26T21:49:15.688" v="44" actId="20577"/>
          <ac:spMkLst>
            <pc:docMk/>
            <pc:sldMk cId="670817902" sldId="415"/>
            <ac:spMk id="10246" creationId="{4B8B82AE-C996-BFA7-6594-AB4C7CD53AE4}"/>
          </ac:spMkLst>
        </pc:spChg>
      </pc:sldChg>
      <pc:sldChg chg="add">
        <pc:chgData name="Duncan. Robert" userId="b89b432d-e6f8-4a81-81c6-400901f52330" providerId="ADAL" clId="{5B1389ED-9158-4D48-8979-0A16B5A3EE82}" dt="2025-12-26T21:24:50.852" v="0"/>
        <pc:sldMkLst>
          <pc:docMk/>
          <pc:sldMk cId="0" sldId="422"/>
        </pc:sldMkLst>
      </pc:sldChg>
      <pc:sldChg chg="modSp add mod">
        <pc:chgData name="Duncan. Robert" userId="b89b432d-e6f8-4a81-81c6-400901f52330" providerId="ADAL" clId="{5B1389ED-9158-4D48-8979-0A16B5A3EE82}" dt="2026-01-15T16:32:03.820" v="1742" actId="20577"/>
        <pc:sldMkLst>
          <pc:docMk/>
          <pc:sldMk cId="3845553266" sldId="423"/>
        </pc:sldMkLst>
        <pc:spChg chg="mod">
          <ac:chgData name="Duncan. Robert" userId="b89b432d-e6f8-4a81-81c6-400901f52330" providerId="ADAL" clId="{5B1389ED-9158-4D48-8979-0A16B5A3EE82}" dt="2025-12-27T00:16:30.095" v="308" actId="20577"/>
          <ac:spMkLst>
            <pc:docMk/>
            <pc:sldMk cId="3845553266" sldId="423"/>
            <ac:spMk id="38914" creationId="{57854862-6395-3B11-4FAD-E0C9D9AE9FD8}"/>
          </ac:spMkLst>
        </pc:spChg>
        <pc:graphicFrameChg chg="mod modGraphic">
          <ac:chgData name="Duncan. Robert" userId="b89b432d-e6f8-4a81-81c6-400901f52330" providerId="ADAL" clId="{5B1389ED-9158-4D48-8979-0A16B5A3EE82}" dt="2026-01-15T16:32:03.820" v="1742" actId="20577"/>
          <ac:graphicFrameMkLst>
            <pc:docMk/>
            <pc:sldMk cId="3845553266" sldId="423"/>
            <ac:graphicFrameMk id="6" creationId="{16B6A451-5DDB-8493-21E0-3B7A6FC08539}"/>
          </ac:graphicFrameMkLst>
        </pc:graphicFrameChg>
      </pc:sldChg>
      <pc:sldChg chg="addSp modSp add mod">
        <pc:chgData name="Duncan. Robert" userId="b89b432d-e6f8-4a81-81c6-400901f52330" providerId="ADAL" clId="{5B1389ED-9158-4D48-8979-0A16B5A3EE82}" dt="2026-01-15T16:30:31.195" v="1738" actId="20577"/>
        <pc:sldMkLst>
          <pc:docMk/>
          <pc:sldMk cId="942371008" sldId="424"/>
        </pc:sldMkLst>
        <pc:spChg chg="mod">
          <ac:chgData name="Duncan. Robert" userId="b89b432d-e6f8-4a81-81c6-400901f52330" providerId="ADAL" clId="{5B1389ED-9158-4D48-8979-0A16B5A3EE82}" dt="2025-12-27T00:19:41.647" v="559" actId="20577"/>
          <ac:spMkLst>
            <pc:docMk/>
            <pc:sldMk cId="942371008" sldId="424"/>
            <ac:spMk id="38914" creationId="{BAADCB8E-EC2B-CB83-01EE-21578F50A4CA}"/>
          </ac:spMkLst>
        </pc:spChg>
        <pc:graphicFrameChg chg="modGraphic">
          <ac:chgData name="Duncan. Robert" userId="b89b432d-e6f8-4a81-81c6-400901f52330" providerId="ADAL" clId="{5B1389ED-9158-4D48-8979-0A16B5A3EE82}" dt="2026-01-15T16:30:31.195" v="1738" actId="20577"/>
          <ac:graphicFrameMkLst>
            <pc:docMk/>
            <pc:sldMk cId="942371008" sldId="424"/>
            <ac:graphicFrameMk id="6" creationId="{E57E01FB-4E69-937B-BD11-EEB8058D2259}"/>
          </ac:graphicFrameMkLst>
        </pc:graphicFrameChg>
      </pc:sldChg>
      <pc:sldChg chg="modSp add mod">
        <pc:chgData name="Duncan. Robert" userId="b89b432d-e6f8-4a81-81c6-400901f52330" providerId="ADAL" clId="{5B1389ED-9158-4D48-8979-0A16B5A3EE82}" dt="2026-01-15T16:32:11.579" v="1744" actId="20577"/>
        <pc:sldMkLst>
          <pc:docMk/>
          <pc:sldMk cId="2266640930" sldId="425"/>
        </pc:sldMkLst>
        <pc:spChg chg="mod">
          <ac:chgData name="Duncan. Robert" userId="b89b432d-e6f8-4a81-81c6-400901f52330" providerId="ADAL" clId="{5B1389ED-9158-4D48-8979-0A16B5A3EE82}" dt="2025-12-27T00:18:32.668" v="420" actId="20577"/>
          <ac:spMkLst>
            <pc:docMk/>
            <pc:sldMk cId="2266640930" sldId="425"/>
            <ac:spMk id="38914" creationId="{9B3E8FA2-72DA-7E65-3414-416D0035FA76}"/>
          </ac:spMkLst>
        </pc:spChg>
        <pc:graphicFrameChg chg="modGraphic">
          <ac:chgData name="Duncan. Robert" userId="b89b432d-e6f8-4a81-81c6-400901f52330" providerId="ADAL" clId="{5B1389ED-9158-4D48-8979-0A16B5A3EE82}" dt="2026-01-15T16:32:11.579" v="1744" actId="20577"/>
          <ac:graphicFrameMkLst>
            <pc:docMk/>
            <pc:sldMk cId="2266640930" sldId="425"/>
            <ac:graphicFrameMk id="6" creationId="{61E66E9A-588A-3F23-AF0B-D0BAEAE21C28}"/>
          </ac:graphicFrameMkLst>
        </pc:graphicFrameChg>
      </pc:sldChg>
      <pc:sldChg chg="modSp add mod">
        <pc:chgData name="Duncan. Robert" userId="b89b432d-e6f8-4a81-81c6-400901f52330" providerId="ADAL" clId="{5B1389ED-9158-4D48-8979-0A16B5A3EE82}" dt="2025-12-27T00:25:38.284" v="765" actId="20577"/>
        <pc:sldMkLst>
          <pc:docMk/>
          <pc:sldMk cId="2541865705" sldId="426"/>
        </pc:sldMkLst>
        <pc:spChg chg="mod">
          <ac:chgData name="Duncan. Robert" userId="b89b432d-e6f8-4a81-81c6-400901f52330" providerId="ADAL" clId="{5B1389ED-9158-4D48-8979-0A16B5A3EE82}" dt="2025-12-27T00:23:56.124" v="675" actId="20577"/>
          <ac:spMkLst>
            <pc:docMk/>
            <pc:sldMk cId="2541865705" sldId="426"/>
            <ac:spMk id="38914" creationId="{F7FE5FEC-11FA-8E03-A1AC-27BA084F3999}"/>
          </ac:spMkLst>
        </pc:spChg>
        <pc:graphicFrameChg chg="mod modGraphic">
          <ac:chgData name="Duncan. Robert" userId="b89b432d-e6f8-4a81-81c6-400901f52330" providerId="ADAL" clId="{5B1389ED-9158-4D48-8979-0A16B5A3EE82}" dt="2025-12-27T00:25:38.284" v="765" actId="20577"/>
          <ac:graphicFrameMkLst>
            <pc:docMk/>
            <pc:sldMk cId="2541865705" sldId="426"/>
            <ac:graphicFrameMk id="6" creationId="{C629DFC9-22A7-E4F7-8390-64C66C9F100B}"/>
          </ac:graphicFrameMkLst>
        </pc:graphicFrameChg>
      </pc:sldChg>
      <pc:sldChg chg="modSp add mod ord">
        <pc:chgData name="Duncan. Robert" userId="b89b432d-e6f8-4a81-81c6-400901f52330" providerId="ADAL" clId="{5B1389ED-9158-4D48-8979-0A16B5A3EE82}" dt="2026-01-12T21:20:08.907" v="1586" actId="207"/>
        <pc:sldMkLst>
          <pc:docMk/>
          <pc:sldMk cId="706144285" sldId="427"/>
        </pc:sldMkLst>
        <pc:graphicFrameChg chg="mod">
          <ac:chgData name="Duncan. Robert" userId="b89b432d-e6f8-4a81-81c6-400901f52330" providerId="ADAL" clId="{5B1389ED-9158-4D48-8979-0A16B5A3EE82}" dt="2026-01-12T21:20:08.907" v="1586" actId="207"/>
          <ac:graphicFrameMkLst>
            <pc:docMk/>
            <pc:sldMk cId="706144285" sldId="427"/>
            <ac:graphicFrameMk id="2" creationId="{B03959C6-C264-4566-8011-14F3678A5485}"/>
          </ac:graphicFrameMkLst>
        </pc:graphicFrameChg>
      </pc:sldChg>
      <pc:sldChg chg="modSp add mod">
        <pc:chgData name="Duncan. Robert" userId="b89b432d-e6f8-4a81-81c6-400901f52330" providerId="ADAL" clId="{5B1389ED-9158-4D48-8979-0A16B5A3EE82}" dt="2026-01-12T21:21:09.119" v="1595" actId="207"/>
        <pc:sldMkLst>
          <pc:docMk/>
          <pc:sldMk cId="2648464401" sldId="428"/>
        </pc:sldMkLst>
        <pc:graphicFrameChg chg="mod">
          <ac:chgData name="Duncan. Robert" userId="b89b432d-e6f8-4a81-81c6-400901f52330" providerId="ADAL" clId="{5B1389ED-9158-4D48-8979-0A16B5A3EE82}" dt="2026-01-12T21:21:09.119" v="1595" actId="207"/>
          <ac:graphicFrameMkLst>
            <pc:docMk/>
            <pc:sldMk cId="2648464401" sldId="428"/>
            <ac:graphicFrameMk id="2" creationId="{384D11B5-CC5F-5EFB-08CC-236CFAD33381}"/>
          </ac:graphicFrameMkLst>
        </pc:graphicFrameChg>
      </pc:sldChg>
      <pc:sldChg chg="modSp add mod">
        <pc:chgData name="Duncan. Robert" userId="b89b432d-e6f8-4a81-81c6-400901f52330" providerId="ADAL" clId="{5B1389ED-9158-4D48-8979-0A16B5A3EE82}" dt="2026-01-12T21:10:40.623" v="1564" actId="207"/>
        <pc:sldMkLst>
          <pc:docMk/>
          <pc:sldMk cId="1545000643" sldId="429"/>
        </pc:sldMkLst>
        <pc:graphicFrameChg chg="mod">
          <ac:chgData name="Duncan. Robert" userId="b89b432d-e6f8-4a81-81c6-400901f52330" providerId="ADAL" clId="{5B1389ED-9158-4D48-8979-0A16B5A3EE82}" dt="2026-01-12T21:10:40.623" v="1564" actId="207"/>
          <ac:graphicFrameMkLst>
            <pc:docMk/>
            <pc:sldMk cId="1545000643" sldId="429"/>
            <ac:graphicFrameMk id="2" creationId="{F2E47AF4-A63E-7DF4-3624-2C6D60A5447C}"/>
          </ac:graphicFrameMkLst>
        </pc:graphicFrameChg>
      </pc:sldChg>
    </pc:docChg>
  </pc:docChgLst>
  <pc:docChgLst>
    <pc:chgData name="Duncan. Robert" userId="S::duncanrob@saccounty.gov::b89b432d-e6f8-4a81-81c6-400901f52330" providerId="AD" clId="Web-{14EAE4EA-0CE0-470D-A5FF-588DC43639F5}"/>
    <pc:docChg chg="modSld">
      <pc:chgData name="Duncan. Robert" userId="S::duncanrob@saccounty.gov::b89b432d-e6f8-4a81-81c6-400901f52330" providerId="AD" clId="Web-{14EAE4EA-0CE0-470D-A5FF-588DC43639F5}" dt="2026-01-22T20:12:40.068" v="26" actId="20577"/>
      <pc:docMkLst>
        <pc:docMk/>
      </pc:docMkLst>
      <pc:sldChg chg="modSp">
        <pc:chgData name="Duncan. Robert" userId="S::duncanrob@saccounty.gov::b89b432d-e6f8-4a81-81c6-400901f52330" providerId="AD" clId="Web-{14EAE4EA-0CE0-470D-A5FF-588DC43639F5}" dt="2026-01-22T20:12:14.256" v="11" actId="20577"/>
        <pc:sldMkLst>
          <pc:docMk/>
          <pc:sldMk cId="0" sldId="347"/>
        </pc:sldMkLst>
        <pc:spChg chg="mod">
          <ac:chgData name="Duncan. Robert" userId="S::duncanrob@saccounty.gov::b89b432d-e6f8-4a81-81c6-400901f52330" providerId="AD" clId="Web-{14EAE4EA-0CE0-470D-A5FF-588DC43639F5}" dt="2026-01-22T20:12:14.256" v="11" actId="20577"/>
          <ac:spMkLst>
            <pc:docMk/>
            <pc:sldMk cId="0" sldId="347"/>
            <ac:spMk id="6148" creationId="{369D3F1B-03C6-18D0-6DB7-53F93A5AE477}"/>
          </ac:spMkLst>
        </pc:spChg>
      </pc:sldChg>
      <pc:sldChg chg="modSp">
        <pc:chgData name="Duncan. Robert" userId="S::duncanrob@saccounty.gov::b89b432d-e6f8-4a81-81c6-400901f52330" providerId="AD" clId="Web-{14EAE4EA-0CE0-470D-A5FF-588DC43639F5}" dt="2026-01-22T20:12:40.068" v="26" actId="20577"/>
        <pc:sldMkLst>
          <pc:docMk/>
          <pc:sldMk cId="0" sldId="348"/>
        </pc:sldMkLst>
        <pc:spChg chg="mod">
          <ac:chgData name="Duncan. Robert" userId="S::duncanrob@saccounty.gov::b89b432d-e6f8-4a81-81c6-400901f52330" providerId="AD" clId="Web-{14EAE4EA-0CE0-470D-A5FF-588DC43639F5}" dt="2026-01-22T20:12:40.068" v="26" actId="20577"/>
          <ac:spMkLst>
            <pc:docMk/>
            <pc:sldMk cId="0" sldId="348"/>
            <ac:spMk id="6148" creationId="{D042F232-69C4-259B-7AC3-371D9C535CBB}"/>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_1AD_5C16D6C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_196_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_1AB_2A16E81D.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_1AC_9DDC5C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911"/>
              <a:t>Hazardous</a:t>
            </a:r>
            <a:r>
              <a:rPr lang="en-US" sz="2911" baseline="0"/>
              <a:t> Waste Generator</a:t>
            </a:r>
            <a:r>
              <a:rPr lang="en-US" sz="2911"/>
              <a:t> (&lt;</a:t>
            </a:r>
            <a:r>
              <a:rPr lang="en-US" sz="2911" baseline="0"/>
              <a:t> 55 gallons per year) Comparison Chart</a:t>
            </a:r>
            <a:endParaRPr lang="en-US" sz="2916"/>
          </a:p>
        </c:rich>
      </c:tx>
      <c:layout>
        <c:manualLayout>
          <c:xMode val="edge"/>
          <c:yMode val="edge"/>
          <c:x val="9.0488212255064565E-2"/>
          <c:y val="7.6069708458159899E-2"/>
        </c:manualLayout>
      </c:layout>
      <c:overlay val="0"/>
      <c:spPr>
        <a:noFill/>
        <a:ln w="25358">
          <a:noFill/>
        </a:ln>
      </c:spPr>
    </c:title>
    <c:autoTitleDeleted val="0"/>
    <c:plotArea>
      <c:layout/>
      <c:barChart>
        <c:barDir val="col"/>
        <c:grouping val="clustered"/>
        <c:varyColors val="0"/>
        <c:ser>
          <c:idx val="0"/>
          <c:order val="0"/>
          <c:tx>
            <c:strRef>
              <c:f>Sheet1!$B$1</c:f>
              <c:strCache>
                <c:ptCount val="1"/>
                <c:pt idx="0">
                  <c:v>CUPA Comparison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72BFC5"/>
              </a:solidFill>
              <a:ln>
                <a:solidFill>
                  <a:schemeClr val="bg1">
                    <a:lumMod val="85000"/>
                  </a:schemeClr>
                </a:soli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5E45-4BB2-A662-01510F32AE4D}"/>
              </c:ext>
            </c:extLst>
          </c:dPt>
          <c:dPt>
            <c:idx val="1"/>
            <c:invertIfNegative val="0"/>
            <c:bubble3D val="0"/>
            <c:spPr>
              <a:solidFill>
                <a:srgbClr val="FFC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5E45-4BB2-A662-01510F32AE4D}"/>
              </c:ext>
            </c:extLst>
          </c:dPt>
          <c:dPt>
            <c:idx val="2"/>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5E45-4BB2-A662-01510F32AE4D}"/>
              </c:ext>
            </c:extLst>
          </c:dPt>
          <c:dPt>
            <c:idx val="3"/>
            <c:invertIfNegative val="0"/>
            <c:bubble3D val="0"/>
            <c:spPr>
              <a:solidFill>
                <a:srgbClr val="00B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5E45-4BB2-A662-01510F32AE4D}"/>
              </c:ext>
            </c:extLst>
          </c:dPt>
          <c:dPt>
            <c:idx val="4"/>
            <c:invertIfNegative val="0"/>
            <c:bubble3D val="0"/>
            <c:spPr>
              <a:solidFill>
                <a:srgbClr val="72BFC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AD4B-4CCA-AB8E-56FF12A03EAE}"/>
              </c:ext>
            </c:extLst>
          </c:dPt>
          <c:dPt>
            <c:idx val="5"/>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AD4B-4CCA-AB8E-56FF12A03EAE}"/>
              </c:ext>
            </c:extLst>
          </c:dPt>
          <c:dLbls>
            <c:spPr>
              <a:noFill/>
              <a:ln w="25358">
                <a:noFill/>
              </a:ln>
            </c:spPr>
            <c:txPr>
              <a:bodyPr rot="0" spcFirstLastPara="1" vertOverflow="ellipsis" vert="horz" wrap="square" lIns="38100" tIns="19050" rIns="38100" bIns="19050" anchor="ctr" anchorCtr="1">
                <a:spAutoFit/>
              </a:bodyPr>
              <a:lstStyle/>
              <a:p>
                <a:pPr>
                  <a:defRPr sz="1383"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Yolo</c:v>
                </c:pt>
                <c:pt idx="1">
                  <c:v>Sacramento (Current)</c:v>
                </c:pt>
                <c:pt idx="2">
                  <c:v>Placer</c:v>
                </c:pt>
                <c:pt idx="3">
                  <c:v>Sacramento (Proposed)</c:v>
                </c:pt>
                <c:pt idx="4">
                  <c:v>San Mateo</c:v>
                </c:pt>
                <c:pt idx="5">
                  <c:v>Contra Costa</c:v>
                </c:pt>
              </c:strCache>
            </c:strRef>
          </c:cat>
          <c:val>
            <c:numRef>
              <c:f>Sheet1!$B$2:$B$7</c:f>
              <c:numCache>
                <c:formatCode>"$"#,##0_);[Red]\("$"#,##0\)</c:formatCode>
                <c:ptCount val="6"/>
                <c:pt idx="0">
                  <c:v>374</c:v>
                </c:pt>
                <c:pt idx="1">
                  <c:v>375</c:v>
                </c:pt>
                <c:pt idx="2">
                  <c:v>379</c:v>
                </c:pt>
                <c:pt idx="3">
                  <c:v>413</c:v>
                </c:pt>
                <c:pt idx="4">
                  <c:v>450</c:v>
                </c:pt>
                <c:pt idx="5">
                  <c:v>468</c:v>
                </c:pt>
              </c:numCache>
            </c:numRef>
          </c:val>
          <c:extLst>
            <c:ext xmlns:c16="http://schemas.microsoft.com/office/drawing/2014/chart" uri="{C3380CC4-5D6E-409C-BE32-E72D297353CC}">
              <c16:uniqueId val="{00000004-5E45-4BB2-A662-01510F32AE4D}"/>
            </c:ext>
          </c:extLst>
        </c:ser>
        <c:dLbls>
          <c:showLegendKey val="0"/>
          <c:showVal val="0"/>
          <c:showCatName val="0"/>
          <c:showSerName val="0"/>
          <c:showPercent val="0"/>
          <c:showBubbleSize val="0"/>
        </c:dLbls>
        <c:gapWidth val="41"/>
        <c:axId val="591241664"/>
        <c:axId val="1"/>
      </c:barChart>
      <c:catAx>
        <c:axId val="591241664"/>
        <c:scaling>
          <c:orientation val="minMax"/>
        </c:scaling>
        <c:delete val="0"/>
        <c:axPos val="b"/>
        <c:numFmt formatCode="General" sourceLinked="1"/>
        <c:majorTickMark val="none"/>
        <c:minorTickMark val="none"/>
        <c:tickLblPos val="nextTo"/>
        <c:spPr>
          <a:ln w="6340">
            <a:noFill/>
          </a:ln>
        </c:spPr>
        <c:txPr>
          <a:bodyPr rot="-60000000" spcFirstLastPara="1" vertOverflow="ellipsis" vert="horz" wrap="square" anchor="ctr" anchorCtr="1"/>
          <a:lstStyle/>
          <a:p>
            <a:pPr>
              <a:defRPr sz="1245" b="0"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numFmt formatCode="&quot;$&quot;#,##0_);[Red]\(&quot;$&quot;#,##0\)" sourceLinked="1"/>
        <c:majorTickMark val="out"/>
        <c:minorTickMark val="none"/>
        <c:tickLblPos val="nextTo"/>
        <c:crossAx val="591241664"/>
        <c:crosses val="autoZero"/>
        <c:crossBetween val="between"/>
      </c:valAx>
      <c:spPr>
        <a:noFill/>
        <a:ln w="25358">
          <a:noFill/>
        </a:ln>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90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911"/>
              <a:t>Underground Storage Tank (1</a:t>
            </a:r>
            <a:r>
              <a:rPr lang="en-US" sz="2911" baseline="0"/>
              <a:t> tank) Comparison Chart</a:t>
            </a:r>
            <a:endParaRPr lang="en-US" sz="2916"/>
          </a:p>
        </c:rich>
      </c:tx>
      <c:layout>
        <c:manualLayout>
          <c:xMode val="edge"/>
          <c:yMode val="edge"/>
          <c:x val="9.0488212255064565E-2"/>
          <c:y val="7.6069708458159899E-2"/>
        </c:manualLayout>
      </c:layout>
      <c:overlay val="0"/>
      <c:spPr>
        <a:noFill/>
        <a:ln w="25358">
          <a:noFill/>
        </a:ln>
      </c:spPr>
    </c:title>
    <c:autoTitleDeleted val="0"/>
    <c:plotArea>
      <c:layout/>
      <c:barChart>
        <c:barDir val="col"/>
        <c:grouping val="clustered"/>
        <c:varyColors val="0"/>
        <c:ser>
          <c:idx val="0"/>
          <c:order val="0"/>
          <c:tx>
            <c:strRef>
              <c:f>Sheet1!$B$1</c:f>
              <c:strCache>
                <c:ptCount val="1"/>
                <c:pt idx="0">
                  <c:v>CUPA Comparison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72BFC5"/>
              </a:solidFill>
              <a:ln>
                <a:solidFill>
                  <a:schemeClr val="bg1">
                    <a:lumMod val="85000"/>
                  </a:schemeClr>
                </a:soli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5E45-4BB2-A662-01510F32AE4D}"/>
              </c:ext>
            </c:extLst>
          </c:dPt>
          <c:dPt>
            <c:idx val="1"/>
            <c:invertIfNegative val="0"/>
            <c:bubble3D val="0"/>
            <c:spPr>
              <a:solidFill>
                <a:srgbClr val="72BFC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5E45-4BB2-A662-01510F32AE4D}"/>
              </c:ext>
            </c:extLst>
          </c:dPt>
          <c:dPt>
            <c:idx val="2"/>
            <c:invertIfNegative val="0"/>
            <c:bubble3D val="0"/>
            <c:spPr>
              <a:solidFill>
                <a:srgbClr val="FFC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5E45-4BB2-A662-01510F32AE4D}"/>
              </c:ext>
            </c:extLst>
          </c:dPt>
          <c:dPt>
            <c:idx val="3"/>
            <c:invertIfNegative val="0"/>
            <c:bubble3D val="0"/>
            <c:spPr>
              <a:solidFill>
                <a:srgbClr val="00B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5E45-4BB2-A662-01510F32AE4D}"/>
              </c:ext>
            </c:extLst>
          </c:dPt>
          <c:dPt>
            <c:idx val="4"/>
            <c:invertIfNegative val="0"/>
            <c:bubble3D val="0"/>
            <c:spPr>
              <a:solidFill>
                <a:srgbClr val="72BFC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AD4B-4CCA-AB8E-56FF12A03EAE}"/>
              </c:ext>
            </c:extLst>
          </c:dPt>
          <c:dPt>
            <c:idx val="5"/>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AD4B-4CCA-AB8E-56FF12A03EAE}"/>
              </c:ext>
            </c:extLst>
          </c:dPt>
          <c:dLbls>
            <c:spPr>
              <a:noFill/>
              <a:ln w="25358">
                <a:noFill/>
              </a:ln>
            </c:spPr>
            <c:txPr>
              <a:bodyPr rot="0" spcFirstLastPara="1" vertOverflow="ellipsis" vert="horz" wrap="square" lIns="38100" tIns="19050" rIns="38100" bIns="19050" anchor="ctr" anchorCtr="1">
                <a:spAutoFit/>
              </a:bodyPr>
              <a:lstStyle/>
              <a:p>
                <a:pPr>
                  <a:defRPr sz="1383"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Placer</c:v>
                </c:pt>
                <c:pt idx="1">
                  <c:v>Yolo</c:v>
                </c:pt>
                <c:pt idx="2">
                  <c:v>Sacramento (Current)</c:v>
                </c:pt>
                <c:pt idx="3">
                  <c:v>Sacramento (Proposed)</c:v>
                </c:pt>
                <c:pt idx="4">
                  <c:v>Contra Costa</c:v>
                </c:pt>
                <c:pt idx="5">
                  <c:v>Santa Clara</c:v>
                </c:pt>
              </c:strCache>
            </c:strRef>
          </c:cat>
          <c:val>
            <c:numRef>
              <c:f>Sheet1!$B$2:$B$7</c:f>
              <c:numCache>
                <c:formatCode>"$"#,##0_);[Red]\("$"#,##0\)</c:formatCode>
                <c:ptCount val="6"/>
                <c:pt idx="0">
                  <c:v>1734</c:v>
                </c:pt>
                <c:pt idx="1">
                  <c:v>2054</c:v>
                </c:pt>
                <c:pt idx="2">
                  <c:v>2283</c:v>
                </c:pt>
                <c:pt idx="3">
                  <c:v>2441</c:v>
                </c:pt>
                <c:pt idx="4">
                  <c:v>2515</c:v>
                </c:pt>
                <c:pt idx="5">
                  <c:v>2885</c:v>
                </c:pt>
              </c:numCache>
            </c:numRef>
          </c:val>
          <c:extLst>
            <c:ext xmlns:c16="http://schemas.microsoft.com/office/drawing/2014/chart" uri="{C3380CC4-5D6E-409C-BE32-E72D297353CC}">
              <c16:uniqueId val="{00000004-5E45-4BB2-A662-01510F32AE4D}"/>
            </c:ext>
          </c:extLst>
        </c:ser>
        <c:dLbls>
          <c:showLegendKey val="0"/>
          <c:showVal val="0"/>
          <c:showCatName val="0"/>
          <c:showSerName val="0"/>
          <c:showPercent val="0"/>
          <c:showBubbleSize val="0"/>
        </c:dLbls>
        <c:gapWidth val="41"/>
        <c:axId val="591241664"/>
        <c:axId val="1"/>
      </c:barChart>
      <c:catAx>
        <c:axId val="591241664"/>
        <c:scaling>
          <c:orientation val="minMax"/>
        </c:scaling>
        <c:delete val="0"/>
        <c:axPos val="b"/>
        <c:numFmt formatCode="General" sourceLinked="1"/>
        <c:majorTickMark val="none"/>
        <c:minorTickMark val="none"/>
        <c:tickLblPos val="nextTo"/>
        <c:spPr>
          <a:ln w="6340">
            <a:noFill/>
          </a:ln>
        </c:spPr>
        <c:txPr>
          <a:bodyPr rot="-60000000" spcFirstLastPara="1" vertOverflow="ellipsis" vert="horz" wrap="square" anchor="ctr" anchorCtr="1"/>
          <a:lstStyle/>
          <a:p>
            <a:pPr>
              <a:defRPr sz="1245" b="0"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numFmt formatCode="&quot;$&quot;#,##0_);[Red]\(&quot;$&quot;#,##0\)" sourceLinked="1"/>
        <c:majorTickMark val="out"/>
        <c:minorTickMark val="none"/>
        <c:tickLblPos val="nextTo"/>
        <c:crossAx val="591241664"/>
        <c:crosses val="autoZero"/>
        <c:crossBetween val="between"/>
      </c:valAx>
      <c:spPr>
        <a:noFill/>
        <a:ln w="25358">
          <a:noFill/>
        </a:ln>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90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911"/>
              <a:t>Underground Storage Tank (2</a:t>
            </a:r>
            <a:r>
              <a:rPr lang="en-US" sz="2911" baseline="0"/>
              <a:t> tanks) Comparison Chart</a:t>
            </a:r>
            <a:endParaRPr lang="en-US" sz="2916"/>
          </a:p>
        </c:rich>
      </c:tx>
      <c:layout>
        <c:manualLayout>
          <c:xMode val="edge"/>
          <c:yMode val="edge"/>
          <c:x val="9.0488212255064565E-2"/>
          <c:y val="7.6069708458159899E-2"/>
        </c:manualLayout>
      </c:layout>
      <c:overlay val="0"/>
      <c:spPr>
        <a:noFill/>
        <a:ln w="25358">
          <a:noFill/>
        </a:ln>
      </c:spPr>
    </c:title>
    <c:autoTitleDeleted val="0"/>
    <c:plotArea>
      <c:layout/>
      <c:barChart>
        <c:barDir val="col"/>
        <c:grouping val="clustered"/>
        <c:varyColors val="0"/>
        <c:ser>
          <c:idx val="0"/>
          <c:order val="0"/>
          <c:tx>
            <c:strRef>
              <c:f>Sheet1!$B$1</c:f>
              <c:strCache>
                <c:ptCount val="1"/>
                <c:pt idx="0">
                  <c:v>CUPA Comparison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72BFC5"/>
              </a:solidFill>
              <a:ln>
                <a:solidFill>
                  <a:schemeClr val="bg1">
                    <a:lumMod val="85000"/>
                  </a:schemeClr>
                </a:soli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5E45-4BB2-A662-01510F32AE4D}"/>
              </c:ext>
            </c:extLst>
          </c:dPt>
          <c:dPt>
            <c:idx val="1"/>
            <c:invertIfNegative val="0"/>
            <c:bubble3D val="0"/>
            <c:spPr>
              <a:solidFill>
                <a:srgbClr val="FFC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5E45-4BB2-A662-01510F32AE4D}"/>
              </c:ext>
            </c:extLst>
          </c:dPt>
          <c:dPt>
            <c:idx val="2"/>
            <c:invertIfNegative val="0"/>
            <c:bubble3D val="0"/>
            <c:spPr>
              <a:solidFill>
                <a:srgbClr val="00B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5E45-4BB2-A662-01510F32AE4D}"/>
              </c:ext>
            </c:extLst>
          </c:dPt>
          <c:dPt>
            <c:idx val="3"/>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5E45-4BB2-A662-01510F32AE4D}"/>
              </c:ext>
            </c:extLst>
          </c:dPt>
          <c:dPt>
            <c:idx val="4"/>
            <c:invertIfNegative val="0"/>
            <c:bubble3D val="0"/>
            <c:spPr>
              <a:solidFill>
                <a:srgbClr val="72BFC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AD4B-4CCA-AB8E-56FF12A03EAE}"/>
              </c:ext>
            </c:extLst>
          </c:dPt>
          <c:dPt>
            <c:idx val="5"/>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AD4B-4CCA-AB8E-56FF12A03EAE}"/>
              </c:ext>
            </c:extLst>
          </c:dPt>
          <c:dLbls>
            <c:spPr>
              <a:noFill/>
              <a:ln w="25358">
                <a:noFill/>
              </a:ln>
            </c:spPr>
            <c:txPr>
              <a:bodyPr rot="0" spcFirstLastPara="1" vertOverflow="ellipsis" vert="horz" wrap="square" lIns="38100" tIns="19050" rIns="38100" bIns="19050" anchor="ctr" anchorCtr="1">
                <a:spAutoFit/>
              </a:bodyPr>
              <a:lstStyle/>
              <a:p>
                <a:pPr>
                  <a:defRPr sz="1383"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Placer</c:v>
                </c:pt>
                <c:pt idx="1">
                  <c:v>Sacramento (Current)</c:v>
                </c:pt>
                <c:pt idx="2">
                  <c:v>Sacramento (Proposed)</c:v>
                </c:pt>
                <c:pt idx="3">
                  <c:v>Yolo</c:v>
                </c:pt>
                <c:pt idx="4">
                  <c:v>Contra Costa</c:v>
                </c:pt>
                <c:pt idx="5">
                  <c:v>Santa Clara</c:v>
                </c:pt>
              </c:strCache>
            </c:strRef>
          </c:cat>
          <c:val>
            <c:numRef>
              <c:f>Sheet1!$B$2:$B$7</c:f>
              <c:numCache>
                <c:formatCode>"$"#,##0_);[Red]\("$"#,##0\)</c:formatCode>
                <c:ptCount val="6"/>
                <c:pt idx="0">
                  <c:v>2005</c:v>
                </c:pt>
                <c:pt idx="1">
                  <c:v>2493</c:v>
                </c:pt>
                <c:pt idx="2">
                  <c:v>2648</c:v>
                </c:pt>
                <c:pt idx="3">
                  <c:v>2702</c:v>
                </c:pt>
                <c:pt idx="4">
                  <c:v>3245</c:v>
                </c:pt>
                <c:pt idx="5">
                  <c:v>3245</c:v>
                </c:pt>
              </c:numCache>
            </c:numRef>
          </c:val>
          <c:extLst>
            <c:ext xmlns:c16="http://schemas.microsoft.com/office/drawing/2014/chart" uri="{C3380CC4-5D6E-409C-BE32-E72D297353CC}">
              <c16:uniqueId val="{00000004-5E45-4BB2-A662-01510F32AE4D}"/>
            </c:ext>
          </c:extLst>
        </c:ser>
        <c:dLbls>
          <c:showLegendKey val="0"/>
          <c:showVal val="0"/>
          <c:showCatName val="0"/>
          <c:showSerName val="0"/>
          <c:showPercent val="0"/>
          <c:showBubbleSize val="0"/>
        </c:dLbls>
        <c:gapWidth val="41"/>
        <c:axId val="591241664"/>
        <c:axId val="1"/>
      </c:barChart>
      <c:catAx>
        <c:axId val="591241664"/>
        <c:scaling>
          <c:orientation val="minMax"/>
        </c:scaling>
        <c:delete val="0"/>
        <c:axPos val="b"/>
        <c:numFmt formatCode="General" sourceLinked="1"/>
        <c:majorTickMark val="none"/>
        <c:minorTickMark val="none"/>
        <c:tickLblPos val="nextTo"/>
        <c:spPr>
          <a:ln w="6340">
            <a:noFill/>
          </a:ln>
        </c:spPr>
        <c:txPr>
          <a:bodyPr rot="-60000000" spcFirstLastPara="1" vertOverflow="ellipsis" vert="horz" wrap="square" anchor="ctr" anchorCtr="1"/>
          <a:lstStyle/>
          <a:p>
            <a:pPr>
              <a:defRPr sz="1245" b="0"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numFmt formatCode="&quot;$&quot;#,##0_);[Red]\(&quot;$&quot;#,##0\)" sourceLinked="1"/>
        <c:majorTickMark val="out"/>
        <c:minorTickMark val="none"/>
        <c:tickLblPos val="nextTo"/>
        <c:crossAx val="591241664"/>
        <c:crosses val="autoZero"/>
        <c:crossBetween val="between"/>
      </c:valAx>
      <c:spPr>
        <a:noFill/>
        <a:ln w="25358">
          <a:noFill/>
        </a:ln>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90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911"/>
              <a:t>Aboveground</a:t>
            </a:r>
            <a:r>
              <a:rPr lang="en-US" sz="2911" baseline="0"/>
              <a:t> Storage Tanks</a:t>
            </a:r>
            <a:r>
              <a:rPr lang="en-US" sz="2911"/>
              <a:t> (1,320</a:t>
            </a:r>
            <a:r>
              <a:rPr lang="en-US" sz="2911" baseline="0"/>
              <a:t> gallons – 10,000 gallons) Comparison Chart</a:t>
            </a:r>
            <a:endParaRPr lang="en-US" sz="2916"/>
          </a:p>
        </c:rich>
      </c:tx>
      <c:layout>
        <c:manualLayout>
          <c:xMode val="edge"/>
          <c:yMode val="edge"/>
          <c:x val="9.0488212255064565E-2"/>
          <c:y val="7.6069708458159899E-2"/>
        </c:manualLayout>
      </c:layout>
      <c:overlay val="0"/>
      <c:spPr>
        <a:noFill/>
        <a:ln w="25358">
          <a:noFill/>
        </a:ln>
      </c:spPr>
    </c:title>
    <c:autoTitleDeleted val="0"/>
    <c:plotArea>
      <c:layout/>
      <c:barChart>
        <c:barDir val="col"/>
        <c:grouping val="clustered"/>
        <c:varyColors val="0"/>
        <c:ser>
          <c:idx val="0"/>
          <c:order val="0"/>
          <c:tx>
            <c:strRef>
              <c:f>Sheet1!$B$1</c:f>
              <c:strCache>
                <c:ptCount val="1"/>
                <c:pt idx="0">
                  <c:v>CUPA Comparison</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FFC000"/>
              </a:solidFill>
              <a:ln>
                <a:solidFill>
                  <a:schemeClr val="bg1">
                    <a:lumMod val="85000"/>
                  </a:schemeClr>
                </a:solid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5E45-4BB2-A662-01510F32AE4D}"/>
              </c:ext>
            </c:extLst>
          </c:dPt>
          <c:dPt>
            <c:idx val="1"/>
            <c:invertIfNegative val="0"/>
            <c:bubble3D val="0"/>
            <c:spPr>
              <a:solidFill>
                <a:srgbClr val="72BFC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5E45-4BB2-A662-01510F32AE4D}"/>
              </c:ext>
            </c:extLst>
          </c:dPt>
          <c:dPt>
            <c:idx val="2"/>
            <c:invertIfNegative val="0"/>
            <c:bubble3D val="0"/>
            <c:spPr>
              <a:solidFill>
                <a:srgbClr val="00B05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5E45-4BB2-A662-01510F32AE4D}"/>
              </c:ext>
            </c:extLst>
          </c:dPt>
          <c:dPt>
            <c:idx val="3"/>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5E45-4BB2-A662-01510F32AE4D}"/>
              </c:ext>
            </c:extLst>
          </c:dPt>
          <c:dPt>
            <c:idx val="4"/>
            <c:invertIfNegative val="0"/>
            <c:bubble3D val="0"/>
            <c:spPr>
              <a:solidFill>
                <a:srgbClr val="72BFC5"/>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AD4B-4CCA-AB8E-56FF12A03EAE}"/>
              </c:ext>
            </c:extLst>
          </c:dPt>
          <c:dPt>
            <c:idx val="5"/>
            <c:invertIfNegative val="0"/>
            <c:bubble3D val="0"/>
            <c:spPr>
              <a:solidFill>
                <a:schemeClr val="accent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AD4B-4CCA-AB8E-56FF12A03EAE}"/>
              </c:ext>
            </c:extLst>
          </c:dPt>
          <c:dLbls>
            <c:spPr>
              <a:noFill/>
              <a:ln w="25358">
                <a:noFill/>
              </a:ln>
            </c:spPr>
            <c:txPr>
              <a:bodyPr rot="0" spcFirstLastPara="1" vertOverflow="ellipsis" vert="horz" wrap="square" lIns="38100" tIns="19050" rIns="38100" bIns="19050" anchor="ctr" anchorCtr="1">
                <a:spAutoFit/>
              </a:bodyPr>
              <a:lstStyle/>
              <a:p>
                <a:pPr>
                  <a:defRPr sz="1383"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Sacramento (Current)</c:v>
                </c:pt>
                <c:pt idx="1">
                  <c:v>Placer</c:v>
                </c:pt>
                <c:pt idx="2">
                  <c:v>Sacramento (Proposed)</c:v>
                </c:pt>
                <c:pt idx="3">
                  <c:v>Yolo</c:v>
                </c:pt>
                <c:pt idx="4">
                  <c:v>San Mateo</c:v>
                </c:pt>
                <c:pt idx="5">
                  <c:v>Santa Clara</c:v>
                </c:pt>
              </c:strCache>
            </c:strRef>
          </c:cat>
          <c:val>
            <c:numRef>
              <c:f>Sheet1!$B$2:$B$7</c:f>
              <c:numCache>
                <c:formatCode>"$"#,##0_);[Red]\("$"#,##0\)</c:formatCode>
                <c:ptCount val="6"/>
                <c:pt idx="0">
                  <c:v>422</c:v>
                </c:pt>
                <c:pt idx="1">
                  <c:v>556</c:v>
                </c:pt>
                <c:pt idx="2">
                  <c:v>667</c:v>
                </c:pt>
                <c:pt idx="3">
                  <c:v>685</c:v>
                </c:pt>
                <c:pt idx="4">
                  <c:v>784</c:v>
                </c:pt>
                <c:pt idx="5">
                  <c:v>1038</c:v>
                </c:pt>
              </c:numCache>
            </c:numRef>
          </c:val>
          <c:extLst>
            <c:ext xmlns:c16="http://schemas.microsoft.com/office/drawing/2014/chart" uri="{C3380CC4-5D6E-409C-BE32-E72D297353CC}">
              <c16:uniqueId val="{00000004-5E45-4BB2-A662-01510F32AE4D}"/>
            </c:ext>
          </c:extLst>
        </c:ser>
        <c:dLbls>
          <c:showLegendKey val="0"/>
          <c:showVal val="0"/>
          <c:showCatName val="0"/>
          <c:showSerName val="0"/>
          <c:showPercent val="0"/>
          <c:showBubbleSize val="0"/>
        </c:dLbls>
        <c:gapWidth val="41"/>
        <c:axId val="591241664"/>
        <c:axId val="1"/>
      </c:barChart>
      <c:catAx>
        <c:axId val="591241664"/>
        <c:scaling>
          <c:orientation val="minMax"/>
        </c:scaling>
        <c:delete val="0"/>
        <c:axPos val="b"/>
        <c:numFmt formatCode="General" sourceLinked="1"/>
        <c:majorTickMark val="none"/>
        <c:minorTickMark val="none"/>
        <c:tickLblPos val="nextTo"/>
        <c:spPr>
          <a:ln w="6340">
            <a:noFill/>
          </a:ln>
        </c:spPr>
        <c:txPr>
          <a:bodyPr rot="-60000000" spcFirstLastPara="1" vertOverflow="ellipsis" vert="horz" wrap="square" anchor="ctr" anchorCtr="1"/>
          <a:lstStyle/>
          <a:p>
            <a:pPr>
              <a:defRPr sz="1245" b="0"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noMultiLvlLbl val="0"/>
      </c:catAx>
      <c:valAx>
        <c:axId val="1"/>
        <c:scaling>
          <c:orientation val="minMax"/>
        </c:scaling>
        <c:delete val="1"/>
        <c:axPos val="l"/>
        <c:numFmt formatCode="&quot;$&quot;#,##0_);[Red]\(&quot;$&quot;#,##0\)" sourceLinked="1"/>
        <c:majorTickMark val="out"/>
        <c:minorTickMark val="none"/>
        <c:tickLblPos val="nextTo"/>
        <c:crossAx val="591241664"/>
        <c:crosses val="autoZero"/>
        <c:crossBetween val="between"/>
      </c:valAx>
      <c:spPr>
        <a:noFill/>
        <a:ln w="25358">
          <a:noFill/>
        </a:ln>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90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7F7885-202E-FFE9-058F-1F62E9A877EE}"/>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EB527827-CF46-F123-9446-1113CDFA67E5}"/>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57BE6DC-36BC-42A3-8631-33B465994D9E}" type="datetimeFigureOut">
              <a:rPr lang="en-US"/>
              <a:pPr>
                <a:defRPr/>
              </a:pPr>
              <a:t>1/22/2026</a:t>
            </a:fld>
            <a:endParaRPr lang="en-US"/>
          </a:p>
        </p:txBody>
      </p:sp>
      <p:sp>
        <p:nvSpPr>
          <p:cNvPr id="4" name="Footer Placeholder 3">
            <a:extLst>
              <a:ext uri="{FF2B5EF4-FFF2-40B4-BE49-F238E27FC236}">
                <a16:creationId xmlns:a16="http://schemas.microsoft.com/office/drawing/2014/main" id="{6DED6771-1858-AA38-ED57-37FB3F0C3737}"/>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AADCA0F4-DC5E-A26D-ABE4-FFEB47ED9C1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FB84E3-E4FA-4AC8-8001-FB725DF0AD0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52C3C9B-F9A2-E655-A74F-BD17FC79A32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0243" name="Rectangle 3">
            <a:extLst>
              <a:ext uri="{FF2B5EF4-FFF2-40B4-BE49-F238E27FC236}">
                <a16:creationId xmlns:a16="http://schemas.microsoft.com/office/drawing/2014/main" id="{E28AC8DE-C3D7-942A-E654-F05B05C5D2A8}"/>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076" name="Rectangle 4">
            <a:extLst>
              <a:ext uri="{FF2B5EF4-FFF2-40B4-BE49-F238E27FC236}">
                <a16:creationId xmlns:a16="http://schemas.microsoft.com/office/drawing/2014/main" id="{5946283B-0DBC-592A-448D-8172BA7E31A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25291B86-E309-65FB-4032-745150D285B3}"/>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9C19F55D-96CF-D27B-A844-8C089091F9CB}"/>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0247" name="Rectangle 7">
            <a:extLst>
              <a:ext uri="{FF2B5EF4-FFF2-40B4-BE49-F238E27FC236}">
                <a16:creationId xmlns:a16="http://schemas.microsoft.com/office/drawing/2014/main" id="{D5F988F0-8239-5A4D-EEF8-B78BE50CC43F}"/>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D687975F-3CAB-4863-8F56-F41022EB258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D5B24A3D-8078-9D78-6FF9-73D2B841604F}"/>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C63025BE-4F98-B6F4-14B9-AA6940AEDF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97818693-514F-ED90-5998-E89316F3C1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60BE89-321A-4E72-BAD8-99D40858BCC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D8EF518-A672-4B43-9E6C-B1585E4880BB}"/>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B8790CD8-DB87-29A0-BA20-8FC460954B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Summarize before tables</a:t>
            </a:r>
          </a:p>
          <a:p>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9AE229F5-F337-2CC7-2600-9ED54B2C42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EC0737-462D-4F03-B578-64703C8CD51E}" type="slidenum">
              <a:rPr lang="en-US" altLang="en-US" smtClean="0"/>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6FE42F3-F09B-F695-9CC0-34C8C0954DD2}"/>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29F6AD8C-9F24-5507-8EFD-7EB6EEF9E9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a:p>
            <a:r>
              <a:rPr lang="en-US" altLang="en-US">
                <a:latin typeface="Arial" panose="020B0604020202020204" pitchFamily="34" charset="0"/>
              </a:rPr>
              <a:t>HMBP- If your business handles and/or stores a hazardous material equal to or greater than 55 gallons for liquids, 500 pounds for solids and 200 cubic feet (at standard temperature and pressure) for compressed gases.  Equivalent to the Federal Emergency Planning and Community Right to Know Act (EPCRA) Tier II reporting.</a:t>
            </a:r>
          </a:p>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7B8867F2-9CD7-77C7-8B62-BB40A4AB8C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25428EC-647A-41D5-B4F0-12F87311CA5E}" type="slidenum">
              <a:rPr lang="en-US" altLang="en-US"/>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30C0E90-0A6A-04C1-B946-9CFF531522B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425CE6CC-0BCD-4F07-A595-F2B423F2953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Hazwaste- Listed or characteristic</a:t>
            </a:r>
          </a:p>
          <a:p>
            <a:r>
              <a:rPr lang="en-US" altLang="en-US">
                <a:latin typeface="Arial" panose="020B0604020202020204" pitchFamily="34" charset="0"/>
              </a:rPr>
              <a:t>Tiered Permitting- State of California authorized hazardous waste treatment and storage program that matches each permitted tier with the degree of risk associated with the waste generators treatment or storage activities.</a:t>
            </a:r>
          </a:p>
        </p:txBody>
      </p:sp>
      <p:sp>
        <p:nvSpPr>
          <p:cNvPr id="24580" name="Slide Number Placeholder 3">
            <a:extLst>
              <a:ext uri="{FF2B5EF4-FFF2-40B4-BE49-F238E27FC236}">
                <a16:creationId xmlns:a16="http://schemas.microsoft.com/office/drawing/2014/main" id="{47E5E86D-22E5-B65B-0C93-E15A903643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5AF0F8-AC91-4FBA-AF75-F31654DA4BE8}" type="slidenum">
              <a:rPr lang="en-US" altLang="en-US"/>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782A999-62C7-AAA3-9AEF-CC0ED702DEA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D1C5492-14F9-B172-CE19-0475A89370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Inspector must be certified. Continuous-ed credits may be required in the future.  Only inspect/verify facilities with petroleum total shell capacity greater than 1320 gallons.</a:t>
            </a:r>
          </a:p>
        </p:txBody>
      </p:sp>
      <p:sp>
        <p:nvSpPr>
          <p:cNvPr id="18436" name="Slide Number Placeholder 3">
            <a:extLst>
              <a:ext uri="{FF2B5EF4-FFF2-40B4-BE49-F238E27FC236}">
                <a16:creationId xmlns:a16="http://schemas.microsoft.com/office/drawing/2014/main" id="{5B401076-92D2-A54E-D099-C1BC946FCE9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22DAE2-950A-45A5-A868-F85494F5F98D}" type="slidenum">
              <a:rPr lang="en-US" altLang="en-US"/>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45124B9-7517-2884-8E86-3633450F5942}"/>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89B2C627-E804-B1B2-775D-48718AF87A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UST- Any tank and its associated piping (located substantially or totally underground) which is used for the storage of hazardous substances.</a:t>
            </a:r>
          </a:p>
        </p:txBody>
      </p:sp>
      <p:sp>
        <p:nvSpPr>
          <p:cNvPr id="23556" name="Slide Number Placeholder 3">
            <a:extLst>
              <a:ext uri="{FF2B5EF4-FFF2-40B4-BE49-F238E27FC236}">
                <a16:creationId xmlns:a16="http://schemas.microsoft.com/office/drawing/2014/main" id="{30D37911-98A5-5B16-3523-2715663D07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DC51B0-7E03-41E0-AAE9-4994351F3F5A}" type="slidenum">
              <a:rPr lang="en-US" altLang="en-US" smtClean="0"/>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95159C0-6A13-AF7D-E40F-07364339E52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F93F3161-01D5-5F30-D4AF-A3B0C7611D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The Environmental Management Department (EMD) did not raise fees this fiscal year (2019-20). For businesses permitted under the Environmental Compliance Division, this was the </a:t>
            </a:r>
            <a:r>
              <a:rPr lang="en-US" altLang="en-US" b="1">
                <a:latin typeface="Arial" panose="020B0604020202020204" pitchFamily="34" charset="0"/>
              </a:rPr>
              <a:t>9th straight year </a:t>
            </a:r>
            <a:r>
              <a:rPr lang="en-US" altLang="en-US">
                <a:latin typeface="Arial" panose="020B0604020202020204" pitchFamily="34" charset="0"/>
              </a:rPr>
              <a:t>fees have remained unchanged. Starting in April 2019, EMD contracted an independent third party to perform a fee study to determine the correct fees that would fully cost recover for the required inspections and services. EMD is scheduled to adopt this fee schedule starting fiscal year 2020-2021. </a:t>
            </a:r>
          </a:p>
          <a:p>
            <a:endParaRPr lang="en-US" altLang="en-US">
              <a:latin typeface="Arial" panose="020B0604020202020204" pitchFamily="34" charset="0"/>
            </a:endParaRPr>
          </a:p>
          <a:p>
            <a:r>
              <a:rPr lang="en-US" altLang="en-US">
                <a:latin typeface="Arial" panose="020B0604020202020204" pitchFamily="34" charset="0"/>
              </a:rPr>
              <a:t>Starting November 2019, EMD will be holding public workshops to learn about the new fees, have questions answered, and give feedback about how the fees may impact them. </a:t>
            </a:r>
          </a:p>
          <a:p>
            <a:endParaRPr lang="en-US" altLang="en-US">
              <a:latin typeface="Arial" panose="020B0604020202020204" pitchFamily="34" charset="0"/>
            </a:endParaRPr>
          </a:p>
          <a:p>
            <a:r>
              <a:rPr lang="en-US" altLang="en-US">
                <a:latin typeface="Arial" panose="020B0604020202020204" pitchFamily="34" charset="0"/>
              </a:rPr>
              <a:t>EMD will continue with its commitment to utilize technology and develop efficient processes to provide excellent customer service and reduce operating costs. </a:t>
            </a:r>
          </a:p>
          <a:p>
            <a:r>
              <a:rPr lang="en-US" altLang="en-US">
                <a:latin typeface="Arial" panose="020B0604020202020204" pitchFamily="34" charset="0"/>
              </a:rPr>
              <a:t>-EMD is fully cost recovered by fees for services and permits-Receives no General Funding </a:t>
            </a:r>
          </a:p>
          <a:p>
            <a:r>
              <a:rPr lang="en-US" altLang="en-US">
                <a:latin typeface="Arial" panose="020B0604020202020204" pitchFamily="34" charset="0"/>
              </a:rPr>
              <a:t>-EMD is committed to protecting public health and the environment </a:t>
            </a:r>
          </a:p>
          <a:p>
            <a:r>
              <a:rPr lang="en-US" altLang="en-US">
                <a:latin typeface="Arial" panose="020B0604020202020204" pitchFamily="34" charset="0"/>
              </a:rPr>
              <a:t>-Permit fees are calculated to recover program administration costs </a:t>
            </a:r>
          </a:p>
          <a:p>
            <a:r>
              <a:rPr lang="en-US" altLang="en-US">
                <a:latin typeface="Arial" panose="020B0604020202020204" pitchFamily="34" charset="0"/>
              </a:rPr>
              <a:t>-Some fee categories will see an increase and other will remain the same </a:t>
            </a:r>
          </a:p>
          <a:p>
            <a:r>
              <a:rPr lang="en-US" altLang="en-US">
                <a:latin typeface="Arial" panose="020B0604020202020204" pitchFamily="34" charset="0"/>
              </a:rPr>
              <a:t>-EC overall: 127 fees will see an increase and 77 will remain the same. The total number of fee categories is 204 </a:t>
            </a:r>
          </a:p>
          <a:p>
            <a:r>
              <a:rPr lang="en-US" altLang="en-US">
                <a:latin typeface="Arial" panose="020B0604020202020204" pitchFamily="34" charset="0"/>
              </a:rPr>
              <a:t>-3 year phased-in approach for most permit fees. Some will be phased in over 5 years </a:t>
            </a:r>
          </a:p>
          <a:p>
            <a:r>
              <a:rPr lang="en-US" altLang="en-US">
                <a:latin typeface="Arial" panose="020B0604020202020204" pitchFamily="34" charset="0"/>
              </a:rPr>
              <a:t>-Anticipated that fees will be effective July 2020 </a:t>
            </a:r>
          </a:p>
          <a:p>
            <a:endParaRPr lang="en-US" altLang="en-US">
              <a:latin typeface="Arial" panose="020B0604020202020204" pitchFamily="34" charset="0"/>
            </a:endParaRPr>
          </a:p>
          <a:p>
            <a:r>
              <a:rPr lang="en-US" altLang="en-US">
                <a:latin typeface="Arial" panose="020B0604020202020204" pitchFamily="34" charset="0"/>
              </a:rPr>
              <a:t>Other counties that have increased CUPA program fees this last FY:</a:t>
            </a:r>
          </a:p>
          <a:p>
            <a:r>
              <a:rPr lang="en-US" altLang="en-US">
                <a:latin typeface="Arial" panose="020B0604020202020204" pitchFamily="34" charset="0"/>
              </a:rPr>
              <a:t>-San Diego</a:t>
            </a:r>
          </a:p>
          <a:p>
            <a:r>
              <a:rPr lang="en-US" altLang="en-US">
                <a:latin typeface="Arial" panose="020B0604020202020204" pitchFamily="34" charset="0"/>
              </a:rPr>
              <a:t>-Placer</a:t>
            </a:r>
          </a:p>
          <a:p>
            <a:r>
              <a:rPr lang="en-US" altLang="en-US">
                <a:latin typeface="Arial" panose="020B0604020202020204" pitchFamily="34" charset="0"/>
              </a:rPr>
              <a:t>-San Joaquin</a:t>
            </a:r>
          </a:p>
          <a:p>
            <a:r>
              <a:rPr lang="en-US" altLang="en-US">
                <a:latin typeface="Arial" panose="020B0604020202020204" pitchFamily="34" charset="0"/>
              </a:rPr>
              <a:t>-San Francisco</a:t>
            </a:r>
          </a:p>
        </p:txBody>
      </p:sp>
      <p:sp>
        <p:nvSpPr>
          <p:cNvPr id="25604" name="Slide Number Placeholder 3">
            <a:extLst>
              <a:ext uri="{FF2B5EF4-FFF2-40B4-BE49-F238E27FC236}">
                <a16:creationId xmlns:a16="http://schemas.microsoft.com/office/drawing/2014/main" id="{452974B4-35F2-6EFC-2BBC-0F7B3AD309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843380-DB1B-460E-AB81-411542774B28}" type="slidenum">
              <a:rPr lang="en-US" altLang="en-US" smtClean="0"/>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2586B-A394-61D6-1C54-5ECC9B63CD72}"/>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185EFCC-13A2-A23E-5430-8DC6A6F55F73}"/>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E92672E8-6BE2-12E3-7E4E-09E4B473D6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cs typeface="Arial"/>
              </a:rPr>
              <a:t>Average $1,976</a:t>
            </a:r>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a:cs typeface="Arial"/>
              </a:rPr>
              <a:t>One UST system</a:t>
            </a:r>
          </a:p>
        </p:txBody>
      </p:sp>
      <p:sp>
        <p:nvSpPr>
          <p:cNvPr id="43012" name="Slide Number Placeholder 3">
            <a:extLst>
              <a:ext uri="{FF2B5EF4-FFF2-40B4-BE49-F238E27FC236}">
                <a16:creationId xmlns:a16="http://schemas.microsoft.com/office/drawing/2014/main" id="{976FD594-F1C5-69F5-01AF-27AB5EB7B4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5012D3-E436-4DF9-8E9C-A06055D95337}" type="slidenum">
              <a:rPr lang="en-US" altLang="en-US" smtClean="0"/>
              <a:pPr/>
              <a:t>22</a:t>
            </a:fld>
            <a:endParaRPr lang="en-US" altLang="en-US"/>
          </a:p>
        </p:txBody>
      </p:sp>
    </p:spTree>
    <p:extLst>
      <p:ext uri="{BB962C8B-B14F-4D97-AF65-F5344CB8AC3E}">
        <p14:creationId xmlns:p14="http://schemas.microsoft.com/office/powerpoint/2010/main" val="1188379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7FD0AEE-B9E9-5A58-3BF2-3FE1CFE04875}"/>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50ACA057-CD71-EB6E-B020-DF53161BA7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cs typeface="Arial"/>
              </a:rPr>
              <a:t>Average $1,976</a:t>
            </a:r>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a:cs typeface="Arial"/>
              </a:rPr>
              <a:t>One UST system</a:t>
            </a:r>
          </a:p>
        </p:txBody>
      </p:sp>
      <p:sp>
        <p:nvSpPr>
          <p:cNvPr id="43012" name="Slide Number Placeholder 3">
            <a:extLst>
              <a:ext uri="{FF2B5EF4-FFF2-40B4-BE49-F238E27FC236}">
                <a16:creationId xmlns:a16="http://schemas.microsoft.com/office/drawing/2014/main" id="{370042CF-FB6B-318A-E038-632D0504BD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5012D3-E436-4DF9-8E9C-A06055D95337}" type="slidenum">
              <a:rPr lang="en-US" altLang="en-US" smtClean="0"/>
              <a:pPr/>
              <a:t>23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0F5C3-C275-1D51-B553-11128D94B58D}"/>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E3A4A22-42AE-55A7-74BB-5DC36E2E9E9D}"/>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428D520A-0C3C-C104-916E-FB3EFF3BED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cs typeface="Arial"/>
              </a:rPr>
              <a:t>Average $1,976</a:t>
            </a:r>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a:cs typeface="Arial"/>
              </a:rPr>
              <a:t>One UST system</a:t>
            </a:r>
          </a:p>
        </p:txBody>
      </p:sp>
      <p:sp>
        <p:nvSpPr>
          <p:cNvPr id="43012" name="Slide Number Placeholder 3">
            <a:extLst>
              <a:ext uri="{FF2B5EF4-FFF2-40B4-BE49-F238E27FC236}">
                <a16:creationId xmlns:a16="http://schemas.microsoft.com/office/drawing/2014/main" id="{F3F347F9-528F-ACC0-8AA8-EDAEA2F777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5012D3-E436-4DF9-8E9C-A06055D95337}" type="slidenum">
              <a:rPr lang="en-US" altLang="en-US" smtClean="0"/>
              <a:pPr/>
              <a:t>24</a:t>
            </a:fld>
            <a:endParaRPr lang="en-US" altLang="en-US"/>
          </a:p>
        </p:txBody>
      </p:sp>
    </p:spTree>
    <p:extLst>
      <p:ext uri="{BB962C8B-B14F-4D97-AF65-F5344CB8AC3E}">
        <p14:creationId xmlns:p14="http://schemas.microsoft.com/office/powerpoint/2010/main" val="3959803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B1576-1313-C43D-D72E-4AFE3F9B8543}"/>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DE19E29-7C70-1BC8-387F-7B8A20359FAC}"/>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48D1FE6E-C401-C153-878F-6BDFF185D5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a:cs typeface="Arial"/>
              </a:rPr>
              <a:t>Average $1,976</a:t>
            </a:r>
            <a:endParaRPr lang="en-US" altLang="en-US">
              <a:latin typeface="Arial" panose="020B0604020202020204" pitchFamily="34" charset="0"/>
            </a:endParaRPr>
          </a:p>
          <a:p>
            <a:endParaRPr lang="en-US" altLang="en-US">
              <a:latin typeface="Arial" panose="020B0604020202020204" pitchFamily="34" charset="0"/>
            </a:endParaRPr>
          </a:p>
          <a:p>
            <a:r>
              <a:rPr lang="en-US" altLang="en-US">
                <a:latin typeface="Arial"/>
                <a:cs typeface="Arial"/>
              </a:rPr>
              <a:t>One UST system</a:t>
            </a:r>
          </a:p>
        </p:txBody>
      </p:sp>
      <p:sp>
        <p:nvSpPr>
          <p:cNvPr id="43012" name="Slide Number Placeholder 3">
            <a:extLst>
              <a:ext uri="{FF2B5EF4-FFF2-40B4-BE49-F238E27FC236}">
                <a16:creationId xmlns:a16="http://schemas.microsoft.com/office/drawing/2014/main" id="{D26D6C6F-9C12-591D-F6D3-32A49B1B5E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5012D3-E436-4DF9-8E9C-A06055D95337}" type="slidenum">
              <a:rPr lang="en-US" altLang="en-US" smtClean="0"/>
              <a:pPr/>
              <a:t>25</a:t>
            </a:fld>
            <a:endParaRPr lang="en-US" altLang="en-US"/>
          </a:p>
        </p:txBody>
      </p:sp>
    </p:spTree>
    <p:extLst>
      <p:ext uri="{BB962C8B-B14F-4D97-AF65-F5344CB8AC3E}">
        <p14:creationId xmlns:p14="http://schemas.microsoft.com/office/powerpoint/2010/main" val="293439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3CF2B17-9E95-ABBD-7F33-6BB449A6CCAD}"/>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46835E11-534C-AC74-F439-DDFAC8077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WIFM: Friends/family first responders. Enjoy outdoor recreation (fishing, swimming, riding etc.). Sacramento County relies heavily on groundwater. CUPA Programs protect these. </a:t>
            </a:r>
          </a:p>
          <a:p>
            <a:endParaRPr lang="en-US" altLang="en-US">
              <a:latin typeface="Arial" panose="020B0604020202020204" pitchFamily="34" charset="0"/>
            </a:endParaRPr>
          </a:p>
          <a:p>
            <a:r>
              <a:rPr lang="en-US" altLang="en-US">
                <a:latin typeface="Arial" panose="020B0604020202020204" pitchFamily="34" charset="0"/>
              </a:rPr>
              <a:t>Potential cost associated with non-compliance</a:t>
            </a:r>
          </a:p>
        </p:txBody>
      </p:sp>
      <p:sp>
        <p:nvSpPr>
          <p:cNvPr id="8196" name="Slide Number Placeholder 3">
            <a:extLst>
              <a:ext uri="{FF2B5EF4-FFF2-40B4-BE49-F238E27FC236}">
                <a16:creationId xmlns:a16="http://schemas.microsoft.com/office/drawing/2014/main" id="{5C4ACFF9-7369-E26C-6FAC-58D616C6E5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CE874B-A9EF-4604-9E0A-426000A9FB27}"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7CE86B6A-1C12-4F2D-AF1A-A04A4E175A63}"/>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A70D6C83-CFF4-7C7D-5667-5082504B2E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B5877309-CFB8-D1D7-5CE4-D521102933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AF75AF-94C3-424B-9ACA-4D9C2E953C15}" type="slidenum">
              <a:rPr lang="en-US" altLang="en-US" smtClean="0"/>
              <a:pPr/>
              <a:t>26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4977561-D1C2-D270-54A4-E037EF16ABA7}"/>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5350C880-058B-24D2-3295-10EB202E3E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456C58C1-80CC-2006-67D1-EF0605256D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0E42D2-7F2E-4B86-A4AC-B2CE1DADE0AD}" type="slidenum">
              <a:rPr lang="en-US" altLang="en-US" smtClean="0"/>
              <a:pPr/>
              <a:t>27</a:t>
            </a:fld>
            <a:endParaRPr lang="en-US" altLang="en-US"/>
          </a:p>
        </p:txBody>
      </p:sp>
    </p:spTree>
    <p:extLst>
      <p:ext uri="{BB962C8B-B14F-4D97-AF65-F5344CB8AC3E}">
        <p14:creationId xmlns:p14="http://schemas.microsoft.com/office/powerpoint/2010/main" val="121265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D4977561-D1C2-D270-54A4-E037EF16ABA7}"/>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5350C880-058B-24D2-3295-10EB202E3E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456C58C1-80CC-2006-67D1-EF0605256D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0E42D2-7F2E-4B86-A4AC-B2CE1DADE0AD}" type="slidenum">
              <a:rPr lang="en-US" altLang="en-US" smtClean="0"/>
              <a:pPr/>
              <a:t>28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4232D61-B5FE-FE1D-A8BC-C4220E0864AD}"/>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4752EB92-9D04-9666-AC18-043080B4CE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244" name="Slide Number Placeholder 3">
            <a:extLst>
              <a:ext uri="{FF2B5EF4-FFF2-40B4-BE49-F238E27FC236}">
                <a16:creationId xmlns:a16="http://schemas.microsoft.com/office/drawing/2014/main" id="{2432ABFF-BF25-F7B5-5CF5-CB0841402E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ECC4F65-7BE0-4417-8B44-6586E17A165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115E674D-F5E5-CA53-91A5-4724B3C695A3}"/>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CA57B854-A7DC-DBBF-91FE-6414700C75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WIFM: Friends/family first responders. Enjoy outdoor recreation (fishing, swimming, riding etc.). Sacramento County relies heavily on groundwater. CUPA Programs protect these. </a:t>
            </a:r>
          </a:p>
          <a:p>
            <a:endParaRPr lang="en-US" altLang="en-US">
              <a:latin typeface="Arial" panose="020B0604020202020204" pitchFamily="34" charset="0"/>
            </a:endParaRPr>
          </a:p>
          <a:p>
            <a:r>
              <a:rPr lang="en-US" altLang="en-US">
                <a:latin typeface="Arial" panose="020B0604020202020204" pitchFamily="34" charset="0"/>
              </a:rPr>
              <a:t>Potential cost associated with non-compliance</a:t>
            </a:r>
          </a:p>
        </p:txBody>
      </p:sp>
      <p:sp>
        <p:nvSpPr>
          <p:cNvPr id="12292" name="Slide Number Placeholder 3">
            <a:extLst>
              <a:ext uri="{FF2B5EF4-FFF2-40B4-BE49-F238E27FC236}">
                <a16:creationId xmlns:a16="http://schemas.microsoft.com/office/drawing/2014/main" id="{79AD3D01-999B-85AF-5C43-6D64FA3A14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2439C1-FC93-4ED4-BC77-44BC38B11300}"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B59A9C0-0822-3381-7D72-78251274A7E5}"/>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8C0DD9BE-296E-16E5-8D8A-6CEFAAFBED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Discuss specialization needed for each program</a:t>
            </a:r>
          </a:p>
          <a:p>
            <a:endParaRPr lang="en-US" altLang="en-US">
              <a:latin typeface="Arial" panose="020B0604020202020204" pitchFamily="34" charset="0"/>
            </a:endParaRPr>
          </a:p>
          <a:p>
            <a:r>
              <a:rPr lang="en-US" altLang="en-US">
                <a:latin typeface="Arial" panose="020B0604020202020204" pitchFamily="34" charset="0"/>
              </a:rPr>
              <a:t>APSA- All facilities that have ASTs (including 55 gallon drums) with an aggregate storage capacity of ≥1,320 gallons of petroleum are subject to APSA.</a:t>
            </a:r>
          </a:p>
          <a:p>
            <a:r>
              <a:rPr lang="en-US" altLang="en-US" err="1">
                <a:latin typeface="Arial" panose="020B0604020202020204" pitchFamily="34" charset="0"/>
              </a:rPr>
              <a:t>CalARP</a:t>
            </a:r>
            <a:r>
              <a:rPr lang="en-US" altLang="en-US">
                <a:latin typeface="Arial" panose="020B0604020202020204" pitchFamily="34" charset="0"/>
              </a:rPr>
              <a:t>- A </a:t>
            </a:r>
            <a:r>
              <a:rPr lang="en-US" altLang="en-US" err="1">
                <a:latin typeface="Arial" panose="020B0604020202020204" pitchFamily="34" charset="0"/>
              </a:rPr>
              <a:t>CalARP</a:t>
            </a:r>
            <a:r>
              <a:rPr lang="en-US" altLang="en-US">
                <a:latin typeface="Arial" panose="020B0604020202020204" pitchFamily="34" charset="0"/>
              </a:rPr>
              <a:t> facility is a facility that handles, manufactures, uses, or stores any of the listed regulated substances found in CCR Title 19 </a:t>
            </a:r>
            <a:r>
              <a:rPr lang="en-US" altLang="en-US" b="1">
                <a:latin typeface="Arial" panose="020B0604020202020204" pitchFamily="34" charset="0"/>
              </a:rPr>
              <a:t>tables 1-3</a:t>
            </a:r>
            <a:r>
              <a:rPr lang="en-US" altLang="en-US">
                <a:latin typeface="Arial" panose="020B0604020202020204" pitchFamily="34" charset="0"/>
              </a:rPr>
              <a:t> above threshold quantities.</a:t>
            </a:r>
          </a:p>
          <a:p>
            <a:r>
              <a:rPr lang="en-US" altLang="en-US">
                <a:latin typeface="Arial" panose="020B0604020202020204" pitchFamily="34" charset="0"/>
              </a:rPr>
              <a:t>HMBP- If your business handles and/or stores a hazardous material equal to or greater than 55 gallons for liquids, 500 pounds for solids and 200 cubic feet (at standard temperature and pressure) for compressed gases.</a:t>
            </a:r>
          </a:p>
          <a:p>
            <a:r>
              <a:rPr lang="en-US" altLang="en-US" err="1">
                <a:latin typeface="Arial" panose="020B0604020202020204" pitchFamily="34" charset="0"/>
              </a:rPr>
              <a:t>Hazwaste</a:t>
            </a:r>
            <a:r>
              <a:rPr lang="en-US" altLang="en-US">
                <a:latin typeface="Arial" panose="020B0604020202020204" pitchFamily="34" charset="0"/>
              </a:rPr>
              <a:t>- Listed or characteristic</a:t>
            </a:r>
          </a:p>
          <a:p>
            <a:r>
              <a:rPr lang="en-US" altLang="en-US">
                <a:latin typeface="Arial" panose="020B0604020202020204" pitchFamily="34" charset="0"/>
              </a:rPr>
              <a:t>UST- Any tank and its associated piping (located substantially or totally underground) which is used for the storage of hazardous substances.</a:t>
            </a:r>
          </a:p>
          <a:p>
            <a:r>
              <a:rPr lang="en-US" altLang="en-US">
                <a:latin typeface="Arial" panose="020B0604020202020204" pitchFamily="34" charset="0"/>
              </a:rPr>
              <a:t>Tiered Permitting- State of California authorized hazardous waste treatment and storage program that matches each permitted tier with the degree of risk associated with the waste generators treatment or storage activities.</a:t>
            </a:r>
          </a:p>
        </p:txBody>
      </p:sp>
      <p:sp>
        <p:nvSpPr>
          <p:cNvPr id="14340" name="Slide Number Placeholder 3">
            <a:extLst>
              <a:ext uri="{FF2B5EF4-FFF2-40B4-BE49-F238E27FC236}">
                <a16:creationId xmlns:a16="http://schemas.microsoft.com/office/drawing/2014/main" id="{5BEC2F86-2ACD-C2B1-089F-4A6441713A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E987AD-884B-42B0-8228-2BD7F44ABD4B}"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4EEB486-EC2B-5EC0-0D1B-AF0A0006FFCE}"/>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893085D-F2A4-52CD-F06C-E64DB59F05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HW is also the authority for the Tiered Permitting program.  Also includes Fire Code but don’t have authority, make referrals to Sac Metro and City Fire Depts.</a:t>
            </a:r>
          </a:p>
        </p:txBody>
      </p:sp>
      <p:sp>
        <p:nvSpPr>
          <p:cNvPr id="16388" name="Slide Number Placeholder 3">
            <a:extLst>
              <a:ext uri="{FF2B5EF4-FFF2-40B4-BE49-F238E27FC236}">
                <a16:creationId xmlns:a16="http://schemas.microsoft.com/office/drawing/2014/main" id="{5A7FCFF3-21B4-2E11-3381-255215E6811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0DB204-8C99-488B-8B5B-03C70AE579F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E647536-ED93-CF3A-617A-04D93C701FEB}"/>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005A5017-0505-173A-FCF1-DEB9F2BC11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Break into two</a:t>
            </a:r>
          </a:p>
          <a:p>
            <a:r>
              <a:rPr lang="en-US" altLang="en-US">
                <a:latin typeface="Arial" panose="020B0604020202020204" pitchFamily="34" charset="0"/>
              </a:rPr>
              <a:t>When an emergency happens you are prepared!!!</a:t>
            </a:r>
          </a:p>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B88F18FB-EB4C-9EA1-5B69-BD3CCC6EDD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64FAE9-67C4-4032-988A-283D47ABB30F}"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7E02436-B265-D52C-4BF4-ED1153E3C2E8}"/>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436BE5C2-1940-6420-7092-DD56B690A7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Cal ARP, Tiered Perm, APSA</a:t>
            </a:r>
          </a:p>
        </p:txBody>
      </p:sp>
      <p:sp>
        <p:nvSpPr>
          <p:cNvPr id="29700" name="Slide Number Placeholder 3">
            <a:extLst>
              <a:ext uri="{FF2B5EF4-FFF2-40B4-BE49-F238E27FC236}">
                <a16:creationId xmlns:a16="http://schemas.microsoft.com/office/drawing/2014/main" id="{11C4E4A4-EBD8-AB7F-FA05-90041D40B9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74AFB2-3FA9-458E-BC66-E84B33E4766D}"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088B4D7-28E7-F1FB-A804-87A611FA7A0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A6F3390-DA88-E740-7320-D6472271050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rPr>
              <a:t>§ 15220. Fee Accountability Program.</a:t>
            </a:r>
            <a:endParaRPr lang="en-US" altLang="en-US">
              <a:latin typeface="Arial" panose="020B0604020202020204" pitchFamily="34" charset="0"/>
            </a:endParaRPr>
          </a:p>
          <a:p>
            <a:r>
              <a:rPr lang="en-US" altLang="en-US">
                <a:latin typeface="Arial" panose="020B0604020202020204" pitchFamily="34" charset="0"/>
              </a:rPr>
              <a:t>(a) Each CUPA shall implement a fee accountability program designed to encourage efficient and cost-effective operation of the program for which the single fee and surcharge are assessed.</a:t>
            </a:r>
          </a:p>
          <a:p>
            <a:r>
              <a:rPr lang="en-US" altLang="en-US">
                <a:latin typeface="Arial" panose="020B0604020202020204" pitchFamily="34" charset="0"/>
              </a:rPr>
              <a:t>(1) The fee accountability program shall be instituted before the single fee system. The fee accountability program shall include at a minimum the following elements:</a:t>
            </a:r>
          </a:p>
          <a:p>
            <a:r>
              <a:rPr lang="en-US" altLang="en-US">
                <a:latin typeface="Arial" panose="020B0604020202020204" pitchFamily="34" charset="0"/>
              </a:rPr>
              <a:t>(A) Accounting for: the fee schedule, the actual amount billed, and the revenue collected.</a:t>
            </a:r>
          </a:p>
          <a:p>
            <a:r>
              <a:rPr lang="en-US" altLang="en-US">
                <a:latin typeface="Arial" panose="020B0604020202020204" pitchFamily="34" charset="0"/>
              </a:rPr>
              <a:t>(B) Discrete billable services, categorized as either site specific or general.</a:t>
            </a:r>
          </a:p>
          <a:p>
            <a:r>
              <a:rPr lang="en-US" altLang="en-US">
                <a:latin typeface="Arial" panose="020B0604020202020204" pitchFamily="34" charset="0"/>
              </a:rPr>
              <a:t>(C) Staff work hours required to implement the program.</a:t>
            </a:r>
          </a:p>
          <a:p>
            <a:r>
              <a:rPr lang="en-US" altLang="en-US">
                <a:latin typeface="Arial" panose="020B0604020202020204" pitchFamily="34" charset="0"/>
              </a:rPr>
              <a:t>(D) Direct program expenses including durable and disposable equipment.</a:t>
            </a:r>
          </a:p>
          <a:p>
            <a:r>
              <a:rPr lang="en-US" altLang="en-US">
                <a:latin typeface="Arial" panose="020B0604020202020204" pitchFamily="34" charset="0"/>
              </a:rPr>
              <a:t>(E) Indirect program expenses including overhead for facilities and administrative functions.</a:t>
            </a:r>
          </a:p>
          <a:p>
            <a:r>
              <a:rPr lang="en-US" altLang="en-US">
                <a:latin typeface="Arial" panose="020B0604020202020204" pitchFamily="34" charset="0"/>
              </a:rPr>
              <a:t>(F) The number of regulated businesses in each program element within the jurisdiction.</a:t>
            </a:r>
          </a:p>
          <a:p>
            <a:r>
              <a:rPr lang="en-US" altLang="en-US">
                <a:latin typeface="Arial" panose="020B0604020202020204" pitchFamily="34" charset="0"/>
              </a:rPr>
              <a:t>(G) Total number of regulated businesses in the jurisdiction.</a:t>
            </a:r>
          </a:p>
          <a:p>
            <a:r>
              <a:rPr lang="en-US" altLang="en-US">
                <a:latin typeface="Arial" panose="020B0604020202020204" pitchFamily="34" charset="0"/>
              </a:rPr>
              <a:t>(H) Quantity and range of services provided, including frequency of inspection.</a:t>
            </a:r>
          </a:p>
          <a:p>
            <a:r>
              <a:rPr lang="en-US" altLang="en-US">
                <a:latin typeface="Arial" panose="020B0604020202020204" pitchFamily="34" charset="0"/>
              </a:rPr>
              <a:t>(2) The CUPA and PAs shall annually review and update the fee accountability program.</a:t>
            </a:r>
          </a:p>
          <a:p>
            <a:r>
              <a:rPr lang="en-US" altLang="en-US">
                <a:latin typeface="Arial" panose="020B0604020202020204" pitchFamily="34" charset="0"/>
              </a:rPr>
              <a:t>Note: Authority cited: Sections 25404, 25404(b), 25404.5, 25404.5(b) and (c) and 25404.6(c), Health and Safety Code. Reference: Sections 25404.1(a)(1), 25404.4 and 25404.5, Health and Safety Code.</a:t>
            </a:r>
          </a:p>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D0CABEE4-BAAA-9A98-9926-7BE502A70D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96F54E-38F6-45B9-8CE5-0B730A8D5ED4}"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F006B0A-61AF-182E-DD0D-4962B8C7C6FF}"/>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5" name="Rectangle 5">
            <a:extLst>
              <a:ext uri="{FF2B5EF4-FFF2-40B4-BE49-F238E27FC236}">
                <a16:creationId xmlns:a16="http://schemas.microsoft.com/office/drawing/2014/main" id="{33E91AB5-71FC-992D-E07F-DBBA3FE3274F}"/>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6" name="Rectangle 6">
            <a:extLst>
              <a:ext uri="{FF2B5EF4-FFF2-40B4-BE49-F238E27FC236}">
                <a16:creationId xmlns:a16="http://schemas.microsoft.com/office/drawing/2014/main" id="{28A08FC7-5D7C-807E-F4B8-60AF5E8B363B}"/>
              </a:ext>
            </a:extLst>
          </p:cNvPr>
          <p:cNvSpPr>
            <a:spLocks noGrp="1" noChangeArrowheads="1"/>
          </p:cNvSpPr>
          <p:nvPr>
            <p:ph type="sldNum" sz="quarter" idx="12"/>
          </p:nvPr>
        </p:nvSpPr>
        <p:spPr>
          <a:ln/>
        </p:spPr>
        <p:txBody>
          <a:bodyPr/>
          <a:lstStyle>
            <a:lvl1pPr>
              <a:defRPr/>
            </a:lvl1pPr>
          </a:lstStyle>
          <a:p>
            <a:pPr>
              <a:defRPr/>
            </a:pPr>
            <a:fld id="{23DD419F-71F8-454C-8D61-6B9BA39CDA22}" type="slidenum">
              <a:rPr lang="en-US" altLang="en-US"/>
              <a:pPr>
                <a:defRPr/>
              </a:pPr>
              <a:t>‹#›</a:t>
            </a:fld>
            <a:endParaRPr lang="en-US" altLang="en-US"/>
          </a:p>
        </p:txBody>
      </p:sp>
    </p:spTree>
    <p:extLst>
      <p:ext uri="{BB962C8B-B14F-4D97-AF65-F5344CB8AC3E}">
        <p14:creationId xmlns:p14="http://schemas.microsoft.com/office/powerpoint/2010/main" val="1525212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24DCB3-1F8B-3CE5-2479-37EAB5EDE15D}"/>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5" name="Rectangle 5">
            <a:extLst>
              <a:ext uri="{FF2B5EF4-FFF2-40B4-BE49-F238E27FC236}">
                <a16:creationId xmlns:a16="http://schemas.microsoft.com/office/drawing/2014/main" id="{8214AD35-DEA3-96A9-F47F-24654B6D9880}"/>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6" name="Rectangle 6">
            <a:extLst>
              <a:ext uri="{FF2B5EF4-FFF2-40B4-BE49-F238E27FC236}">
                <a16:creationId xmlns:a16="http://schemas.microsoft.com/office/drawing/2014/main" id="{E3DECD4D-6F34-D8F5-A7ED-726190151235}"/>
              </a:ext>
            </a:extLst>
          </p:cNvPr>
          <p:cNvSpPr>
            <a:spLocks noGrp="1" noChangeArrowheads="1"/>
          </p:cNvSpPr>
          <p:nvPr>
            <p:ph type="sldNum" sz="quarter" idx="12"/>
          </p:nvPr>
        </p:nvSpPr>
        <p:spPr>
          <a:ln/>
        </p:spPr>
        <p:txBody>
          <a:bodyPr/>
          <a:lstStyle>
            <a:lvl1pPr>
              <a:defRPr/>
            </a:lvl1pPr>
          </a:lstStyle>
          <a:p>
            <a:pPr>
              <a:defRPr/>
            </a:pPr>
            <a:fld id="{29FBB29D-C271-4185-961A-74CA79EC4939}" type="slidenum">
              <a:rPr lang="en-US" altLang="en-US"/>
              <a:pPr>
                <a:defRPr/>
              </a:pPr>
              <a:t>‹#›</a:t>
            </a:fld>
            <a:endParaRPr lang="en-US" altLang="en-US"/>
          </a:p>
        </p:txBody>
      </p:sp>
    </p:spTree>
    <p:extLst>
      <p:ext uri="{BB962C8B-B14F-4D97-AF65-F5344CB8AC3E}">
        <p14:creationId xmlns:p14="http://schemas.microsoft.com/office/powerpoint/2010/main" val="2322565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BD181A-F437-EC23-A1D4-46C0D89ED42A}"/>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5" name="Rectangle 5">
            <a:extLst>
              <a:ext uri="{FF2B5EF4-FFF2-40B4-BE49-F238E27FC236}">
                <a16:creationId xmlns:a16="http://schemas.microsoft.com/office/drawing/2014/main" id="{E7A25037-5DD3-FE10-3290-E18F0BC86EC7}"/>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6" name="Rectangle 6">
            <a:extLst>
              <a:ext uri="{FF2B5EF4-FFF2-40B4-BE49-F238E27FC236}">
                <a16:creationId xmlns:a16="http://schemas.microsoft.com/office/drawing/2014/main" id="{F7317A94-FE96-F7BE-3B40-56DC180D0448}"/>
              </a:ext>
            </a:extLst>
          </p:cNvPr>
          <p:cNvSpPr>
            <a:spLocks noGrp="1" noChangeArrowheads="1"/>
          </p:cNvSpPr>
          <p:nvPr>
            <p:ph type="sldNum" sz="quarter" idx="12"/>
          </p:nvPr>
        </p:nvSpPr>
        <p:spPr>
          <a:ln/>
        </p:spPr>
        <p:txBody>
          <a:bodyPr/>
          <a:lstStyle>
            <a:lvl1pPr>
              <a:defRPr/>
            </a:lvl1pPr>
          </a:lstStyle>
          <a:p>
            <a:pPr>
              <a:defRPr/>
            </a:pPr>
            <a:fld id="{C4C3FE22-B652-49F9-85AF-0F683F7E9A59}" type="slidenum">
              <a:rPr lang="en-US" altLang="en-US"/>
              <a:pPr>
                <a:defRPr/>
              </a:pPr>
              <a:t>‹#›</a:t>
            </a:fld>
            <a:endParaRPr lang="en-US" altLang="en-US"/>
          </a:p>
        </p:txBody>
      </p:sp>
    </p:spTree>
    <p:extLst>
      <p:ext uri="{BB962C8B-B14F-4D97-AF65-F5344CB8AC3E}">
        <p14:creationId xmlns:p14="http://schemas.microsoft.com/office/powerpoint/2010/main" val="140047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5">
            <a:extLst>
              <a:ext uri="{FF2B5EF4-FFF2-40B4-BE49-F238E27FC236}">
                <a16:creationId xmlns:a16="http://schemas.microsoft.com/office/drawing/2014/main" id="{650122DC-6C7D-DF3C-255E-3D6FFA88F5DC}"/>
              </a:ext>
            </a:extLst>
          </p:cNvPr>
          <p:cNvSpPr>
            <a:spLocks noGrp="1" noChangeArrowheads="1"/>
          </p:cNvSpPr>
          <p:nvPr>
            <p:ph type="ftr" sz="quarter" idx="10"/>
          </p:nvPr>
        </p:nvSpPr>
        <p:spPr/>
        <p:txBody>
          <a:bodyPr/>
          <a:lstStyle>
            <a:lvl1pPr>
              <a:defRPr/>
            </a:lvl1pPr>
          </a:lstStyle>
          <a:p>
            <a:pPr>
              <a:defRPr/>
            </a:pPr>
            <a:r>
              <a:rPr lang="en-US"/>
              <a:t>EMD 2020 Fee Adjustment Proposal</a:t>
            </a:r>
          </a:p>
        </p:txBody>
      </p:sp>
      <p:sp>
        <p:nvSpPr>
          <p:cNvPr id="4" name="Rectangle 6">
            <a:extLst>
              <a:ext uri="{FF2B5EF4-FFF2-40B4-BE49-F238E27FC236}">
                <a16:creationId xmlns:a16="http://schemas.microsoft.com/office/drawing/2014/main" id="{FF873F75-897F-E75B-CC85-A98C12D6876B}"/>
              </a:ext>
            </a:extLst>
          </p:cNvPr>
          <p:cNvSpPr>
            <a:spLocks noGrp="1" noChangeArrowheads="1"/>
          </p:cNvSpPr>
          <p:nvPr>
            <p:ph type="sldNum" sz="quarter" idx="11"/>
          </p:nvPr>
        </p:nvSpPr>
        <p:spPr/>
        <p:txBody>
          <a:bodyPr/>
          <a:lstStyle>
            <a:lvl1pPr>
              <a:defRPr/>
            </a:lvl1pPr>
          </a:lstStyle>
          <a:p>
            <a:pPr>
              <a:defRPr/>
            </a:pPr>
            <a:fld id="{8B9D2C56-3507-4E19-ACBC-595AC551CCE9}" type="slidenum">
              <a:rPr lang="en-US" altLang="en-US"/>
              <a:pPr>
                <a:defRPr/>
              </a:pPr>
              <a:t>‹#›</a:t>
            </a:fld>
            <a:endParaRPr lang="en-US" altLang="en-US"/>
          </a:p>
        </p:txBody>
      </p:sp>
    </p:spTree>
    <p:extLst>
      <p:ext uri="{BB962C8B-B14F-4D97-AF65-F5344CB8AC3E}">
        <p14:creationId xmlns:p14="http://schemas.microsoft.com/office/powerpoint/2010/main" val="415810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4B0B37-C192-EE7F-773A-9B7E8ABC6FBA}"/>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5" name="Rectangle 5">
            <a:extLst>
              <a:ext uri="{FF2B5EF4-FFF2-40B4-BE49-F238E27FC236}">
                <a16:creationId xmlns:a16="http://schemas.microsoft.com/office/drawing/2014/main" id="{CB5CCC65-42A2-BEBA-877E-FB8FCE4C383A}"/>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6" name="Rectangle 6">
            <a:extLst>
              <a:ext uri="{FF2B5EF4-FFF2-40B4-BE49-F238E27FC236}">
                <a16:creationId xmlns:a16="http://schemas.microsoft.com/office/drawing/2014/main" id="{E5C7A3B5-3CD8-C432-1123-10796A453963}"/>
              </a:ext>
            </a:extLst>
          </p:cNvPr>
          <p:cNvSpPr>
            <a:spLocks noGrp="1" noChangeArrowheads="1"/>
          </p:cNvSpPr>
          <p:nvPr>
            <p:ph type="sldNum" sz="quarter" idx="12"/>
          </p:nvPr>
        </p:nvSpPr>
        <p:spPr>
          <a:ln/>
        </p:spPr>
        <p:txBody>
          <a:bodyPr/>
          <a:lstStyle>
            <a:lvl1pPr>
              <a:defRPr/>
            </a:lvl1pPr>
          </a:lstStyle>
          <a:p>
            <a:pPr>
              <a:defRPr/>
            </a:pPr>
            <a:fld id="{581E1E23-FE05-42A6-8E95-34764FCF5CCA}" type="slidenum">
              <a:rPr lang="en-US" altLang="en-US"/>
              <a:pPr>
                <a:defRPr/>
              </a:pPr>
              <a:t>‹#›</a:t>
            </a:fld>
            <a:endParaRPr lang="en-US" altLang="en-US"/>
          </a:p>
        </p:txBody>
      </p:sp>
    </p:spTree>
    <p:extLst>
      <p:ext uri="{BB962C8B-B14F-4D97-AF65-F5344CB8AC3E}">
        <p14:creationId xmlns:p14="http://schemas.microsoft.com/office/powerpoint/2010/main" val="230873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30DF9F-2C46-19FA-7D40-91437A82C391}"/>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5" name="Rectangle 5">
            <a:extLst>
              <a:ext uri="{FF2B5EF4-FFF2-40B4-BE49-F238E27FC236}">
                <a16:creationId xmlns:a16="http://schemas.microsoft.com/office/drawing/2014/main" id="{C0AAD584-C05C-DBFA-95BF-9E7FB4A5EE91}"/>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6" name="Rectangle 6">
            <a:extLst>
              <a:ext uri="{FF2B5EF4-FFF2-40B4-BE49-F238E27FC236}">
                <a16:creationId xmlns:a16="http://schemas.microsoft.com/office/drawing/2014/main" id="{6EF9A548-E8EA-AEE4-F30C-A841648CF79B}"/>
              </a:ext>
            </a:extLst>
          </p:cNvPr>
          <p:cNvSpPr>
            <a:spLocks noGrp="1" noChangeArrowheads="1"/>
          </p:cNvSpPr>
          <p:nvPr>
            <p:ph type="sldNum" sz="quarter" idx="12"/>
          </p:nvPr>
        </p:nvSpPr>
        <p:spPr>
          <a:ln/>
        </p:spPr>
        <p:txBody>
          <a:bodyPr/>
          <a:lstStyle>
            <a:lvl1pPr>
              <a:defRPr/>
            </a:lvl1pPr>
          </a:lstStyle>
          <a:p>
            <a:pPr>
              <a:defRPr/>
            </a:pPr>
            <a:fld id="{2B4488BB-726A-47EA-89C8-37621584E3E5}" type="slidenum">
              <a:rPr lang="en-US" altLang="en-US"/>
              <a:pPr>
                <a:defRPr/>
              </a:pPr>
              <a:t>‹#›</a:t>
            </a:fld>
            <a:endParaRPr lang="en-US" altLang="en-US"/>
          </a:p>
        </p:txBody>
      </p:sp>
    </p:spTree>
    <p:extLst>
      <p:ext uri="{BB962C8B-B14F-4D97-AF65-F5344CB8AC3E}">
        <p14:creationId xmlns:p14="http://schemas.microsoft.com/office/powerpoint/2010/main" val="406585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4619353-39EE-FDDE-EEF8-C7262899FD11}"/>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6" name="Rectangle 5">
            <a:extLst>
              <a:ext uri="{FF2B5EF4-FFF2-40B4-BE49-F238E27FC236}">
                <a16:creationId xmlns:a16="http://schemas.microsoft.com/office/drawing/2014/main" id="{8BB7CFB8-6600-7DA7-FA87-8B678AEF90B8}"/>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7" name="Rectangle 6">
            <a:extLst>
              <a:ext uri="{FF2B5EF4-FFF2-40B4-BE49-F238E27FC236}">
                <a16:creationId xmlns:a16="http://schemas.microsoft.com/office/drawing/2014/main" id="{04727B90-97E4-BF4D-8F06-F68F47CD0B8B}"/>
              </a:ext>
            </a:extLst>
          </p:cNvPr>
          <p:cNvSpPr>
            <a:spLocks noGrp="1" noChangeArrowheads="1"/>
          </p:cNvSpPr>
          <p:nvPr>
            <p:ph type="sldNum" sz="quarter" idx="12"/>
          </p:nvPr>
        </p:nvSpPr>
        <p:spPr>
          <a:ln/>
        </p:spPr>
        <p:txBody>
          <a:bodyPr/>
          <a:lstStyle>
            <a:lvl1pPr>
              <a:defRPr/>
            </a:lvl1pPr>
          </a:lstStyle>
          <a:p>
            <a:pPr>
              <a:defRPr/>
            </a:pPr>
            <a:fld id="{B429978A-7370-47AA-A84B-E9A6AAF28184}" type="slidenum">
              <a:rPr lang="en-US" altLang="en-US"/>
              <a:pPr>
                <a:defRPr/>
              </a:pPr>
              <a:t>‹#›</a:t>
            </a:fld>
            <a:endParaRPr lang="en-US" altLang="en-US"/>
          </a:p>
        </p:txBody>
      </p:sp>
    </p:spTree>
    <p:extLst>
      <p:ext uri="{BB962C8B-B14F-4D97-AF65-F5344CB8AC3E}">
        <p14:creationId xmlns:p14="http://schemas.microsoft.com/office/powerpoint/2010/main" val="85101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03BDF8E-8882-5C91-1A6B-3F5CEC349FD0}"/>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8" name="Rectangle 5">
            <a:extLst>
              <a:ext uri="{FF2B5EF4-FFF2-40B4-BE49-F238E27FC236}">
                <a16:creationId xmlns:a16="http://schemas.microsoft.com/office/drawing/2014/main" id="{1C8BC792-8034-8679-2C87-3ABBF13F9DF4}"/>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9" name="Rectangle 6">
            <a:extLst>
              <a:ext uri="{FF2B5EF4-FFF2-40B4-BE49-F238E27FC236}">
                <a16:creationId xmlns:a16="http://schemas.microsoft.com/office/drawing/2014/main" id="{3B3D277D-CEA7-5C7D-AA9C-A8E2AFBAFFB7}"/>
              </a:ext>
            </a:extLst>
          </p:cNvPr>
          <p:cNvSpPr>
            <a:spLocks noGrp="1" noChangeArrowheads="1"/>
          </p:cNvSpPr>
          <p:nvPr>
            <p:ph type="sldNum" sz="quarter" idx="12"/>
          </p:nvPr>
        </p:nvSpPr>
        <p:spPr>
          <a:ln/>
        </p:spPr>
        <p:txBody>
          <a:bodyPr/>
          <a:lstStyle>
            <a:lvl1pPr>
              <a:defRPr/>
            </a:lvl1pPr>
          </a:lstStyle>
          <a:p>
            <a:pPr>
              <a:defRPr/>
            </a:pPr>
            <a:fld id="{F19743C3-F14B-4931-A2A0-9C233C7FE329}" type="slidenum">
              <a:rPr lang="en-US" altLang="en-US"/>
              <a:pPr>
                <a:defRPr/>
              </a:pPr>
              <a:t>‹#›</a:t>
            </a:fld>
            <a:endParaRPr lang="en-US" altLang="en-US"/>
          </a:p>
        </p:txBody>
      </p:sp>
    </p:spTree>
    <p:extLst>
      <p:ext uri="{BB962C8B-B14F-4D97-AF65-F5344CB8AC3E}">
        <p14:creationId xmlns:p14="http://schemas.microsoft.com/office/powerpoint/2010/main" val="419234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EB9804C-F66B-D44A-309C-8F6630379E4A}"/>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4" name="Rectangle 5">
            <a:extLst>
              <a:ext uri="{FF2B5EF4-FFF2-40B4-BE49-F238E27FC236}">
                <a16:creationId xmlns:a16="http://schemas.microsoft.com/office/drawing/2014/main" id="{3672CA90-4270-C6FD-6F66-AD0D0199E234}"/>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5" name="Rectangle 6">
            <a:extLst>
              <a:ext uri="{FF2B5EF4-FFF2-40B4-BE49-F238E27FC236}">
                <a16:creationId xmlns:a16="http://schemas.microsoft.com/office/drawing/2014/main" id="{62B884A7-3F85-FF46-A126-820A7EF06EFF}"/>
              </a:ext>
            </a:extLst>
          </p:cNvPr>
          <p:cNvSpPr>
            <a:spLocks noGrp="1" noChangeArrowheads="1"/>
          </p:cNvSpPr>
          <p:nvPr>
            <p:ph type="sldNum" sz="quarter" idx="12"/>
          </p:nvPr>
        </p:nvSpPr>
        <p:spPr>
          <a:ln/>
        </p:spPr>
        <p:txBody>
          <a:bodyPr/>
          <a:lstStyle>
            <a:lvl1pPr>
              <a:defRPr/>
            </a:lvl1pPr>
          </a:lstStyle>
          <a:p>
            <a:pPr>
              <a:defRPr/>
            </a:pPr>
            <a:fld id="{D9533B87-C544-42A4-A853-D5199650201C}" type="slidenum">
              <a:rPr lang="en-US" altLang="en-US"/>
              <a:pPr>
                <a:defRPr/>
              </a:pPr>
              <a:t>‹#›</a:t>
            </a:fld>
            <a:endParaRPr lang="en-US" altLang="en-US"/>
          </a:p>
        </p:txBody>
      </p:sp>
    </p:spTree>
    <p:extLst>
      <p:ext uri="{BB962C8B-B14F-4D97-AF65-F5344CB8AC3E}">
        <p14:creationId xmlns:p14="http://schemas.microsoft.com/office/powerpoint/2010/main" val="77775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601B531-45AA-5739-3BAB-659759FE9191}"/>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3" name="Rectangle 5">
            <a:extLst>
              <a:ext uri="{FF2B5EF4-FFF2-40B4-BE49-F238E27FC236}">
                <a16:creationId xmlns:a16="http://schemas.microsoft.com/office/drawing/2014/main" id="{69F2F87C-F4A0-CC1E-B74D-10A9F30BBBB1}"/>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4" name="Rectangle 6">
            <a:extLst>
              <a:ext uri="{FF2B5EF4-FFF2-40B4-BE49-F238E27FC236}">
                <a16:creationId xmlns:a16="http://schemas.microsoft.com/office/drawing/2014/main" id="{09F541E7-D320-CA48-964E-3BB7DE2920C4}"/>
              </a:ext>
            </a:extLst>
          </p:cNvPr>
          <p:cNvSpPr>
            <a:spLocks noGrp="1" noChangeArrowheads="1"/>
          </p:cNvSpPr>
          <p:nvPr>
            <p:ph type="sldNum" sz="quarter" idx="12"/>
          </p:nvPr>
        </p:nvSpPr>
        <p:spPr>
          <a:ln/>
        </p:spPr>
        <p:txBody>
          <a:bodyPr/>
          <a:lstStyle>
            <a:lvl1pPr>
              <a:defRPr/>
            </a:lvl1pPr>
          </a:lstStyle>
          <a:p>
            <a:pPr>
              <a:defRPr/>
            </a:pPr>
            <a:fld id="{75D6B8E9-BFDB-42FC-B0C3-960595089C2F}" type="slidenum">
              <a:rPr lang="en-US" altLang="en-US"/>
              <a:pPr>
                <a:defRPr/>
              </a:pPr>
              <a:t>‹#›</a:t>
            </a:fld>
            <a:endParaRPr lang="en-US" altLang="en-US"/>
          </a:p>
        </p:txBody>
      </p:sp>
    </p:spTree>
    <p:extLst>
      <p:ext uri="{BB962C8B-B14F-4D97-AF65-F5344CB8AC3E}">
        <p14:creationId xmlns:p14="http://schemas.microsoft.com/office/powerpoint/2010/main" val="3616211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3FFD410-26E8-FE59-12E8-0B0E9F7981EB}"/>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6" name="Rectangle 5">
            <a:extLst>
              <a:ext uri="{FF2B5EF4-FFF2-40B4-BE49-F238E27FC236}">
                <a16:creationId xmlns:a16="http://schemas.microsoft.com/office/drawing/2014/main" id="{CDBC9CDB-8729-A163-52C4-B23EAC4D3293}"/>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7" name="Rectangle 6">
            <a:extLst>
              <a:ext uri="{FF2B5EF4-FFF2-40B4-BE49-F238E27FC236}">
                <a16:creationId xmlns:a16="http://schemas.microsoft.com/office/drawing/2014/main" id="{BCF1AF43-0391-DA9E-4360-16D6D0D2C9A3}"/>
              </a:ext>
            </a:extLst>
          </p:cNvPr>
          <p:cNvSpPr>
            <a:spLocks noGrp="1" noChangeArrowheads="1"/>
          </p:cNvSpPr>
          <p:nvPr>
            <p:ph type="sldNum" sz="quarter" idx="12"/>
          </p:nvPr>
        </p:nvSpPr>
        <p:spPr>
          <a:ln/>
        </p:spPr>
        <p:txBody>
          <a:bodyPr/>
          <a:lstStyle>
            <a:lvl1pPr>
              <a:defRPr/>
            </a:lvl1pPr>
          </a:lstStyle>
          <a:p>
            <a:pPr>
              <a:defRPr/>
            </a:pPr>
            <a:fld id="{EC264377-044E-4148-96AF-A09986DA2EA0}" type="slidenum">
              <a:rPr lang="en-US" altLang="en-US"/>
              <a:pPr>
                <a:defRPr/>
              </a:pPr>
              <a:t>‹#›</a:t>
            </a:fld>
            <a:endParaRPr lang="en-US" altLang="en-US"/>
          </a:p>
        </p:txBody>
      </p:sp>
    </p:spTree>
    <p:extLst>
      <p:ext uri="{BB962C8B-B14F-4D97-AF65-F5344CB8AC3E}">
        <p14:creationId xmlns:p14="http://schemas.microsoft.com/office/powerpoint/2010/main" val="44095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AB6A47-6360-BB34-F2B1-43A56E8EF9D4}"/>
              </a:ext>
            </a:extLst>
          </p:cNvPr>
          <p:cNvSpPr>
            <a:spLocks noGrp="1" noChangeArrowheads="1"/>
          </p:cNvSpPr>
          <p:nvPr>
            <p:ph type="dt" sz="half" idx="10"/>
          </p:nvPr>
        </p:nvSpPr>
        <p:spPr>
          <a:ln/>
        </p:spPr>
        <p:txBody>
          <a:bodyPr/>
          <a:lstStyle>
            <a:lvl1pPr>
              <a:defRPr/>
            </a:lvl1pPr>
          </a:lstStyle>
          <a:p>
            <a:pPr>
              <a:defRPr/>
            </a:pPr>
            <a:r>
              <a:rPr lang="en-US"/>
              <a:t>September 11, 2018 - EMD 2017/2018 Food Safety Awards of Excellence </a:t>
            </a:r>
          </a:p>
        </p:txBody>
      </p:sp>
      <p:sp>
        <p:nvSpPr>
          <p:cNvPr id="6" name="Rectangle 5">
            <a:extLst>
              <a:ext uri="{FF2B5EF4-FFF2-40B4-BE49-F238E27FC236}">
                <a16:creationId xmlns:a16="http://schemas.microsoft.com/office/drawing/2014/main" id="{9F1DCC69-A5C7-0591-234B-95A4371E145A}"/>
              </a:ext>
            </a:extLst>
          </p:cNvPr>
          <p:cNvSpPr>
            <a:spLocks noGrp="1" noChangeArrowheads="1"/>
          </p:cNvSpPr>
          <p:nvPr>
            <p:ph type="ftr" sz="quarter" idx="11"/>
          </p:nvPr>
        </p:nvSpPr>
        <p:spPr>
          <a:ln/>
        </p:spPr>
        <p:txBody>
          <a:bodyPr/>
          <a:lstStyle>
            <a:lvl1pPr>
              <a:defRPr/>
            </a:lvl1pPr>
          </a:lstStyle>
          <a:p>
            <a:pPr>
              <a:defRPr/>
            </a:pPr>
            <a:r>
              <a:rPr lang="en-US"/>
              <a:t>EMD 2010-11 Food Safety Awards of Excellence</a:t>
            </a:r>
          </a:p>
        </p:txBody>
      </p:sp>
      <p:sp>
        <p:nvSpPr>
          <p:cNvPr id="7" name="Rectangle 6">
            <a:extLst>
              <a:ext uri="{FF2B5EF4-FFF2-40B4-BE49-F238E27FC236}">
                <a16:creationId xmlns:a16="http://schemas.microsoft.com/office/drawing/2014/main" id="{2BD4C69C-E83D-7D63-B7C2-A3790C5A3CE5}"/>
              </a:ext>
            </a:extLst>
          </p:cNvPr>
          <p:cNvSpPr>
            <a:spLocks noGrp="1" noChangeArrowheads="1"/>
          </p:cNvSpPr>
          <p:nvPr>
            <p:ph type="sldNum" sz="quarter" idx="12"/>
          </p:nvPr>
        </p:nvSpPr>
        <p:spPr>
          <a:ln/>
        </p:spPr>
        <p:txBody>
          <a:bodyPr/>
          <a:lstStyle>
            <a:lvl1pPr>
              <a:defRPr/>
            </a:lvl1pPr>
          </a:lstStyle>
          <a:p>
            <a:pPr>
              <a:defRPr/>
            </a:pPr>
            <a:fld id="{6C1791A0-C17C-4502-9D2F-E2C330BE5639}" type="slidenum">
              <a:rPr lang="en-US" altLang="en-US"/>
              <a:pPr>
                <a:defRPr/>
              </a:pPr>
              <a:t>‹#›</a:t>
            </a:fld>
            <a:endParaRPr lang="en-US" altLang="en-US"/>
          </a:p>
        </p:txBody>
      </p:sp>
    </p:spTree>
    <p:extLst>
      <p:ext uri="{BB962C8B-B14F-4D97-AF65-F5344CB8AC3E}">
        <p14:creationId xmlns:p14="http://schemas.microsoft.com/office/powerpoint/2010/main" val="28905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8B0D8"/>
            </a:gs>
            <a:gs pos="2000">
              <a:srgbClr val="88B0D8"/>
            </a:gs>
            <a:gs pos="57001">
              <a:srgbClr val="E0F1F2"/>
            </a:gs>
            <a:gs pos="83000">
              <a:srgbClr val="E0F1F2"/>
            </a:gs>
            <a:gs pos="100000">
              <a:srgbClr val="EBF6F7"/>
            </a:gs>
          </a:gsLst>
          <a:lin ang="5400000"/>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5D588D-A167-A5C7-FF67-0452792978B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478D910-C219-3A59-CB53-B0AF6489CF7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865FBAE-B26E-C6DF-F9CF-E43059D76591}"/>
              </a:ext>
            </a:extLst>
          </p:cNvPr>
          <p:cNvSpPr>
            <a:spLocks noGrp="1" noChangeArrowheads="1"/>
          </p:cNvSpPr>
          <p:nvPr>
            <p:ph type="dt" sz="half" idx="2"/>
          </p:nvPr>
        </p:nvSpPr>
        <p:spPr bwMode="auto">
          <a:xfrm>
            <a:off x="457200" y="6400800"/>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r>
              <a:rPr lang="en-US"/>
              <a:t>September 11, 2018 - EMD 2017/2018 Food Safety Awards of Excellence </a:t>
            </a:r>
          </a:p>
        </p:txBody>
      </p:sp>
      <p:sp>
        <p:nvSpPr>
          <p:cNvPr id="1029" name="Rectangle 5">
            <a:extLst>
              <a:ext uri="{FF2B5EF4-FFF2-40B4-BE49-F238E27FC236}">
                <a16:creationId xmlns:a16="http://schemas.microsoft.com/office/drawing/2014/main" id="{29E9DF7D-49F6-91A8-66E5-9366878C81A6}"/>
              </a:ext>
            </a:extLst>
          </p:cNvPr>
          <p:cNvSpPr>
            <a:spLocks noGrp="1" noChangeArrowheads="1"/>
          </p:cNvSpPr>
          <p:nvPr>
            <p:ph type="ftr" sz="quarter" idx="3"/>
          </p:nvPr>
        </p:nvSpPr>
        <p:spPr bwMode="auto">
          <a:xfrm>
            <a:off x="2590800" y="6400800"/>
            <a:ext cx="43434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Arial" charset="0"/>
                <a:cs typeface="+mn-cs"/>
              </a:defRPr>
            </a:lvl1pPr>
          </a:lstStyle>
          <a:p>
            <a:pPr>
              <a:defRPr/>
            </a:pPr>
            <a:r>
              <a:rPr lang="en-US"/>
              <a:t>EMD 2010-11 Food Safety Awards of Excellence</a:t>
            </a:r>
          </a:p>
        </p:txBody>
      </p:sp>
      <p:sp>
        <p:nvSpPr>
          <p:cNvPr id="1030" name="Rectangle 6">
            <a:extLst>
              <a:ext uri="{FF2B5EF4-FFF2-40B4-BE49-F238E27FC236}">
                <a16:creationId xmlns:a16="http://schemas.microsoft.com/office/drawing/2014/main" id="{D77EB434-F7AC-6410-08C7-85C100E1A81F}"/>
              </a:ext>
            </a:extLst>
          </p:cNvPr>
          <p:cNvSpPr>
            <a:spLocks noGrp="1" noChangeArrowheads="1"/>
          </p:cNvSpPr>
          <p:nvPr>
            <p:ph type="sldNum" sz="quarter" idx="4"/>
          </p:nvPr>
        </p:nvSpPr>
        <p:spPr bwMode="auto">
          <a:xfrm>
            <a:off x="6553200" y="6400800"/>
            <a:ext cx="2133600" cy="307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C859E3B9-7885-460C-AFCF-D310872296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emd.saccounty.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emd.saccounty.gov/" TargetMode="External"/><Relationship Id="rId5" Type="http://schemas.openxmlformats.org/officeDocument/2006/relationships/hyperlink" Target="mailto:vanburenj@saccounty.gov"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AD8589-DDA9-C493-4FA5-E420B60B287D}"/>
              </a:ext>
            </a:extLst>
          </p:cNvPr>
          <p:cNvSpPr/>
          <p:nvPr/>
        </p:nvSpPr>
        <p:spPr>
          <a:xfrm>
            <a:off x="7162800" y="73025"/>
            <a:ext cx="19685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a:solidFill>
                  <a:schemeClr val="tx1"/>
                </a:solidFill>
              </a:rPr>
              <a:t>September 13, 2016</a:t>
            </a:r>
          </a:p>
        </p:txBody>
      </p:sp>
      <p:sp>
        <p:nvSpPr>
          <p:cNvPr id="12" name="Rectangle 6">
            <a:extLst>
              <a:ext uri="{FF2B5EF4-FFF2-40B4-BE49-F238E27FC236}">
                <a16:creationId xmlns:a16="http://schemas.microsoft.com/office/drawing/2014/main" id="{26B25E0A-C813-23D2-BDB8-68FEAB11CE2E}"/>
              </a:ext>
            </a:extLst>
          </p:cNvPr>
          <p:cNvSpPr>
            <a:spLocks noChangeArrowheads="1"/>
          </p:cNvSpPr>
          <p:nvPr/>
        </p:nvSpPr>
        <p:spPr bwMode="auto">
          <a:xfrm>
            <a:off x="0" y="0"/>
            <a:ext cx="9131300" cy="1001713"/>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5124" name="Group 13">
            <a:extLst>
              <a:ext uri="{FF2B5EF4-FFF2-40B4-BE49-F238E27FC236}">
                <a16:creationId xmlns:a16="http://schemas.microsoft.com/office/drawing/2014/main" id="{979BCE55-6E62-DC41-AAC2-3B53D87111FA}"/>
              </a:ext>
            </a:extLst>
          </p:cNvPr>
          <p:cNvGrpSpPr>
            <a:grpSpLocks/>
          </p:cNvGrpSpPr>
          <p:nvPr/>
        </p:nvGrpSpPr>
        <p:grpSpPr bwMode="auto">
          <a:xfrm>
            <a:off x="304800" y="188913"/>
            <a:ext cx="4217988" cy="1054100"/>
            <a:chOff x="304800" y="188690"/>
            <a:chExt cx="4217670" cy="1054005"/>
          </a:xfrm>
        </p:grpSpPr>
        <p:pic>
          <p:nvPicPr>
            <p:cNvPr id="5128" name="Picture 10" descr="http://inside.stationery.saccounty.net/Documents/Logo/sac_022765.png">
              <a:extLst>
                <a:ext uri="{FF2B5EF4-FFF2-40B4-BE49-F238E27FC236}">
                  <a16:creationId xmlns:a16="http://schemas.microsoft.com/office/drawing/2014/main" id="{6C047E7E-9836-F5D1-37E1-153698E73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0A8BA533-2A69-7D07-C9C4-ED8888B7F9CF}"/>
                </a:ext>
              </a:extLst>
            </p:cNvPr>
            <p:cNvSpPr/>
            <p:nvPr/>
          </p:nvSpPr>
          <p:spPr>
            <a:xfrm>
              <a:off x="304800" y="645849"/>
              <a:ext cx="4217670" cy="59684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sp>
        <p:nvSpPr>
          <p:cNvPr id="4101" name="TextBox 4">
            <a:extLst>
              <a:ext uri="{FF2B5EF4-FFF2-40B4-BE49-F238E27FC236}">
                <a16:creationId xmlns:a16="http://schemas.microsoft.com/office/drawing/2014/main" id="{343F75D2-0A3C-A921-3A82-B8ED7D79CF0B}"/>
              </a:ext>
            </a:extLst>
          </p:cNvPr>
          <p:cNvSpPr txBox="1">
            <a:spLocks noChangeArrowheads="1"/>
          </p:cNvSpPr>
          <p:nvPr/>
        </p:nvSpPr>
        <p:spPr bwMode="auto">
          <a:xfrm>
            <a:off x="-457200" y="2398713"/>
            <a:ext cx="5791200" cy="1755775"/>
          </a:xfrm>
          <a:prstGeom prst="rect">
            <a:avLst/>
          </a:prstGeom>
          <a:noFill/>
          <a:ln>
            <a:noFill/>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5400">
                <a:solidFill>
                  <a:srgbClr val="002060"/>
                </a:solidFill>
                <a:latin typeface="+mn-lt"/>
              </a:rPr>
              <a:t>CUPA </a:t>
            </a:r>
          </a:p>
          <a:p>
            <a:pPr algn="ctr">
              <a:spcBef>
                <a:spcPct val="0"/>
              </a:spcBef>
              <a:buFontTx/>
              <a:buNone/>
              <a:defRPr/>
            </a:pPr>
            <a:r>
              <a:rPr lang="en-US" altLang="en-US" sz="5400">
                <a:solidFill>
                  <a:srgbClr val="002060"/>
                </a:solidFill>
                <a:latin typeface="+mn-lt"/>
              </a:rPr>
              <a:t>Programs</a:t>
            </a:r>
          </a:p>
        </p:txBody>
      </p:sp>
      <p:pic>
        <p:nvPicPr>
          <p:cNvPr id="4102" name="Picture 5">
            <a:extLst>
              <a:ext uri="{FF2B5EF4-FFF2-40B4-BE49-F238E27FC236}">
                <a16:creationId xmlns:a16="http://schemas.microsoft.com/office/drawing/2014/main" id="{183032A7-7BEA-D517-0468-9A52253AE7EA}"/>
              </a:ext>
            </a:extLst>
          </p:cNvPr>
          <p:cNvPicPr>
            <a:picLocks noChangeAspect="1"/>
          </p:cNvPicPr>
          <p:nvPr/>
        </p:nvPicPr>
        <p:blipFill>
          <a:blip r:embed="rId4">
            <a:duotone>
              <a:prstClr val="black"/>
              <a:schemeClr val="accent2">
                <a:tint val="45000"/>
                <a:satMod val="400000"/>
              </a:schemeClr>
            </a:duotone>
          </a:blip>
          <a:srcRect/>
          <a:stretch>
            <a:fillRect/>
          </a:stretch>
        </p:blipFill>
        <p:spPr bwMode="auto">
          <a:xfrm>
            <a:off x="4694238" y="1752600"/>
            <a:ext cx="3760788" cy="4437063"/>
          </a:xfrm>
          <a:prstGeom prst="rect">
            <a:avLst/>
          </a:prstGeom>
          <a:noFill/>
          <a:ln>
            <a:noFill/>
          </a:ln>
        </p:spPr>
      </p:pic>
      <p:sp>
        <p:nvSpPr>
          <p:cNvPr id="7" name="TextBox 6">
            <a:extLst>
              <a:ext uri="{FF2B5EF4-FFF2-40B4-BE49-F238E27FC236}">
                <a16:creationId xmlns:a16="http://schemas.microsoft.com/office/drawing/2014/main" id="{F2A7761F-8F46-73E1-C84E-879E88C7FB1B}"/>
              </a:ext>
            </a:extLst>
          </p:cNvPr>
          <p:cNvSpPr txBox="1"/>
          <p:nvPr/>
        </p:nvSpPr>
        <p:spPr>
          <a:xfrm>
            <a:off x="808038" y="4154488"/>
            <a:ext cx="3154362" cy="369887"/>
          </a:xfrm>
          <a:prstGeom prst="rect">
            <a:avLst/>
          </a:prstGeom>
          <a:noFill/>
        </p:spPr>
        <p:txBody>
          <a:bodyPr>
            <a:spAutoFit/>
          </a:bodyPr>
          <a:lstStyle/>
          <a:p>
            <a:pPr algn="ctr">
              <a:defRPr/>
            </a:pPr>
            <a:r>
              <a:rPr lang="en-US">
                <a:solidFill>
                  <a:schemeClr val="accent4">
                    <a:lumMod val="95000"/>
                    <a:lumOff val="5000"/>
                  </a:schemeClr>
                </a:solidFill>
                <a:latin typeface="+mn-lt"/>
              </a:rPr>
              <a:t>2026 Fee Proposal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A9EA09-9CC0-8D2D-75AD-5B8530703538}"/>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627" name="Title 5">
            <a:extLst>
              <a:ext uri="{FF2B5EF4-FFF2-40B4-BE49-F238E27FC236}">
                <a16:creationId xmlns:a16="http://schemas.microsoft.com/office/drawing/2014/main" id="{183890D9-781B-C528-9F60-4A7AFB1B9742}"/>
              </a:ext>
            </a:extLst>
          </p:cNvPr>
          <p:cNvSpPr>
            <a:spLocks noGrp="1" noChangeArrowheads="1"/>
          </p:cNvSpPr>
          <p:nvPr>
            <p:ph type="title"/>
          </p:nvPr>
        </p:nvSpPr>
        <p:spPr>
          <a:xfrm>
            <a:off x="130175" y="1274763"/>
            <a:ext cx="8786813" cy="598487"/>
          </a:xfrm>
        </p:spPr>
        <p:txBody>
          <a:bodyPr/>
          <a:lstStyle/>
          <a:p>
            <a:r>
              <a:rPr lang="en-US" altLang="en-US" sz="3200" b="1"/>
              <a:t>27 CCR § 15220</a:t>
            </a:r>
            <a:br>
              <a:rPr lang="en-US" altLang="en-US" sz="3200" b="1"/>
            </a:br>
            <a:r>
              <a:rPr lang="en-US" altLang="en-US" sz="3200" b="1"/>
              <a:t>Fee Accountability Program</a:t>
            </a:r>
          </a:p>
        </p:txBody>
      </p:sp>
      <p:sp>
        <p:nvSpPr>
          <p:cNvPr id="10244" name="Content Placeholder 6">
            <a:extLst>
              <a:ext uri="{FF2B5EF4-FFF2-40B4-BE49-F238E27FC236}">
                <a16:creationId xmlns:a16="http://schemas.microsoft.com/office/drawing/2014/main" id="{61E62BAD-41D7-011A-D644-69849A2A2A4A}"/>
              </a:ext>
            </a:extLst>
          </p:cNvPr>
          <p:cNvSpPr>
            <a:spLocks noGrp="1" noChangeArrowheads="1"/>
          </p:cNvSpPr>
          <p:nvPr>
            <p:ph idx="1"/>
          </p:nvPr>
        </p:nvSpPr>
        <p:spPr>
          <a:xfrm>
            <a:off x="204788" y="2209800"/>
            <a:ext cx="8786812" cy="4114800"/>
          </a:xfrm>
        </p:spPr>
        <p:txBody>
          <a:bodyPr/>
          <a:lstStyle/>
          <a:p>
            <a:pPr marL="0" indent="0">
              <a:buFontTx/>
              <a:buNone/>
              <a:defRPr/>
            </a:pPr>
            <a:r>
              <a:rPr lang="en-US" altLang="en-US" sz="2400" u="sng"/>
              <a:t>The fee accountability program shall include at a minimum the following elements:</a:t>
            </a:r>
          </a:p>
          <a:p>
            <a:pPr>
              <a:buFont typeface="Arial" panose="020B0604020202020204" pitchFamily="34" charset="0"/>
              <a:buChar char="•"/>
              <a:defRPr/>
            </a:pPr>
            <a:r>
              <a:rPr lang="en-US" altLang="en-US" sz="2400"/>
              <a:t>Fee schedule, amount billed, and revenue collected</a:t>
            </a:r>
          </a:p>
          <a:p>
            <a:pPr>
              <a:buFont typeface="Arial" panose="020B0604020202020204" pitchFamily="34" charset="0"/>
              <a:buChar char="•"/>
              <a:defRPr/>
            </a:pPr>
            <a:r>
              <a:rPr lang="en-US" altLang="en-US" sz="2400"/>
              <a:t>Staff work hours required to implement the program</a:t>
            </a:r>
          </a:p>
          <a:p>
            <a:pPr>
              <a:buFont typeface="Arial" panose="020B0604020202020204" pitchFamily="34" charset="0"/>
              <a:buChar char="•"/>
              <a:defRPr/>
            </a:pPr>
            <a:r>
              <a:rPr lang="en-US" altLang="en-US" sz="2400"/>
              <a:t>Direct &amp; indirect program expenses (disposable equipment or administrative functions)</a:t>
            </a:r>
          </a:p>
          <a:p>
            <a:pPr>
              <a:buFont typeface="Arial" panose="020B0604020202020204" pitchFamily="34" charset="0"/>
              <a:buChar char="•"/>
              <a:defRPr/>
            </a:pPr>
            <a:r>
              <a:rPr lang="en-US" altLang="en-US" sz="2400"/>
              <a:t>Number of regulated facilities in each program element within the jurisdiction</a:t>
            </a:r>
          </a:p>
          <a:p>
            <a:pPr>
              <a:buFont typeface="Arial" panose="020B0604020202020204" pitchFamily="34" charset="0"/>
              <a:buChar char="•"/>
              <a:defRPr/>
            </a:pPr>
            <a:r>
              <a:rPr lang="en-US" altLang="en-US" sz="2400"/>
              <a:t>Quantity and range of services provided </a:t>
            </a:r>
          </a:p>
        </p:txBody>
      </p:sp>
      <p:sp>
        <p:nvSpPr>
          <p:cNvPr id="26629" name="Slide Number Placeholder 5">
            <a:extLst>
              <a:ext uri="{FF2B5EF4-FFF2-40B4-BE49-F238E27FC236}">
                <a16:creationId xmlns:a16="http://schemas.microsoft.com/office/drawing/2014/main" id="{3B5F639E-C6EE-B28A-86A6-81BD54EE76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30B164D-0549-45F8-BE63-67F7878BAAA4}" type="slidenum">
              <a:rPr lang="en-US" altLang="en-US" sz="1200" smtClean="0">
                <a:solidFill>
                  <a:schemeClr val="bg1"/>
                </a:solidFill>
              </a:rPr>
              <a:pPr>
                <a:spcBef>
                  <a:spcPct val="0"/>
                </a:spcBef>
                <a:buFontTx/>
                <a:buNone/>
              </a:pPr>
              <a:t>10</a:t>
            </a:fld>
            <a:endParaRPr lang="en-US" altLang="en-US" sz="1200">
              <a:solidFill>
                <a:schemeClr val="bg1"/>
              </a:solidFill>
            </a:endParaRPr>
          </a:p>
        </p:txBody>
      </p:sp>
      <p:grpSp>
        <p:nvGrpSpPr>
          <p:cNvPr id="26630" name="Group 16">
            <a:extLst>
              <a:ext uri="{FF2B5EF4-FFF2-40B4-BE49-F238E27FC236}">
                <a16:creationId xmlns:a16="http://schemas.microsoft.com/office/drawing/2014/main" id="{9D7C7AD7-E336-B990-FDED-C363E36756A0}"/>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D1217A18-C167-5CA6-0338-EDB85E8E29BE}"/>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26632" name="Group 23">
              <a:extLst>
                <a:ext uri="{FF2B5EF4-FFF2-40B4-BE49-F238E27FC236}">
                  <a16:creationId xmlns:a16="http://schemas.microsoft.com/office/drawing/2014/main" id="{C1C0227D-C9D6-A7E2-E90F-DD6A5D3227A2}"/>
                </a:ext>
              </a:extLst>
            </p:cNvPr>
            <p:cNvGrpSpPr>
              <a:grpSpLocks/>
            </p:cNvGrpSpPr>
            <p:nvPr/>
          </p:nvGrpSpPr>
          <p:grpSpPr bwMode="auto">
            <a:xfrm>
              <a:off x="304800" y="188690"/>
              <a:ext cx="4217988" cy="1054005"/>
              <a:chOff x="304800" y="188690"/>
              <a:chExt cx="4217988" cy="1054005"/>
            </a:xfrm>
          </p:grpSpPr>
          <p:pic>
            <p:nvPicPr>
              <p:cNvPr id="26633" name="Picture 10" descr="http://inside.stationery.saccounty.net/Documents/Logo/sac_022765.png">
                <a:extLst>
                  <a:ext uri="{FF2B5EF4-FFF2-40B4-BE49-F238E27FC236}">
                    <a16:creationId xmlns:a16="http://schemas.microsoft.com/office/drawing/2014/main" id="{E1C1E0BE-7DE7-57ED-ED8A-FBA0D815B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DEFBF758-5230-DC89-64D8-CCAF0BEA05A2}"/>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9F8B912-BEBC-CAA0-5C8D-C36EC355A985}"/>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itle 2">
            <a:extLst>
              <a:ext uri="{FF2B5EF4-FFF2-40B4-BE49-F238E27FC236}">
                <a16:creationId xmlns:a16="http://schemas.microsoft.com/office/drawing/2014/main" id="{F3385814-C36D-D686-755B-45575F7AF471}"/>
              </a:ext>
            </a:extLst>
          </p:cNvPr>
          <p:cNvSpPr>
            <a:spLocks noGrp="1"/>
          </p:cNvSpPr>
          <p:nvPr>
            <p:ph type="title"/>
          </p:nvPr>
        </p:nvSpPr>
        <p:spPr>
          <a:xfrm>
            <a:off x="76200" y="1077913"/>
            <a:ext cx="8229600" cy="598487"/>
          </a:xfrm>
        </p:spPr>
        <p:txBody>
          <a:bodyPr/>
          <a:lstStyle/>
          <a:p>
            <a:pPr algn="l">
              <a:defRPr/>
            </a:pPr>
            <a:r>
              <a:rPr lang="en-US" sz="3200" u="sng">
                <a:effectLst>
                  <a:outerShdw blurRad="38100" dist="38100" dir="2700000" algn="tl">
                    <a:srgbClr val="000000">
                      <a:alpha val="43137"/>
                    </a:srgbClr>
                  </a:outerShdw>
                </a:effectLst>
                <a:latin typeface="+mn-lt"/>
              </a:rPr>
              <a:t>Proposed Fee Changes</a:t>
            </a:r>
            <a:endParaRPr lang="en-US" sz="1600" u="sng">
              <a:effectLst>
                <a:outerShdw blurRad="38100" dist="38100" dir="2700000" algn="tl">
                  <a:srgbClr val="000000">
                    <a:alpha val="43137"/>
                  </a:srgbClr>
                </a:outerShdw>
              </a:effectLst>
              <a:latin typeface="+mn-lt"/>
            </a:endParaRPr>
          </a:p>
        </p:txBody>
      </p:sp>
      <p:sp>
        <p:nvSpPr>
          <p:cNvPr id="34820" name="Slide Number Placeholder 5">
            <a:extLst>
              <a:ext uri="{FF2B5EF4-FFF2-40B4-BE49-F238E27FC236}">
                <a16:creationId xmlns:a16="http://schemas.microsoft.com/office/drawing/2014/main" id="{445AE8FE-367A-11BA-53CD-19190F3A33A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EA3CAC-A32D-4B62-8FFE-200481FA7AA0}" type="slidenum">
              <a:rPr lang="en-US" altLang="en-US" sz="1200" smtClean="0">
                <a:solidFill>
                  <a:schemeClr val="bg1"/>
                </a:solidFill>
              </a:rPr>
              <a:pPr>
                <a:spcBef>
                  <a:spcPct val="0"/>
                </a:spcBef>
                <a:buFontTx/>
                <a:buNone/>
              </a:pPr>
              <a:t>11</a:t>
            </a:fld>
            <a:endParaRPr lang="en-US" altLang="en-US" sz="1200">
              <a:solidFill>
                <a:schemeClr val="bg1"/>
              </a:solidFill>
            </a:endParaRPr>
          </a:p>
        </p:txBody>
      </p:sp>
      <p:sp>
        <p:nvSpPr>
          <p:cNvPr id="2" name="Rectangle 1">
            <a:extLst>
              <a:ext uri="{FF2B5EF4-FFF2-40B4-BE49-F238E27FC236}">
                <a16:creationId xmlns:a16="http://schemas.microsoft.com/office/drawing/2014/main" id="{9CCC6D0E-C5C7-214F-21F2-806F8A7174E2}"/>
              </a:ext>
            </a:extLst>
          </p:cNvPr>
          <p:cNvSpPr/>
          <p:nvPr/>
        </p:nvSpPr>
        <p:spPr>
          <a:xfrm>
            <a:off x="471488" y="1930400"/>
            <a:ext cx="8153400" cy="3517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4822" name="Group 16">
            <a:extLst>
              <a:ext uri="{FF2B5EF4-FFF2-40B4-BE49-F238E27FC236}">
                <a16:creationId xmlns:a16="http://schemas.microsoft.com/office/drawing/2014/main" id="{B9561248-E891-5B61-C40D-51267EC8F6A3}"/>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AECF4FBE-EDB4-3589-6157-C8B81480E813}"/>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34825" name="Group 23">
              <a:extLst>
                <a:ext uri="{FF2B5EF4-FFF2-40B4-BE49-F238E27FC236}">
                  <a16:creationId xmlns:a16="http://schemas.microsoft.com/office/drawing/2014/main" id="{588F8F27-AB81-1763-13C9-C42DDF287132}"/>
                </a:ext>
              </a:extLst>
            </p:cNvPr>
            <p:cNvGrpSpPr>
              <a:grpSpLocks/>
            </p:cNvGrpSpPr>
            <p:nvPr/>
          </p:nvGrpSpPr>
          <p:grpSpPr bwMode="auto">
            <a:xfrm>
              <a:off x="304800" y="188690"/>
              <a:ext cx="4217988" cy="1054005"/>
              <a:chOff x="304800" y="188690"/>
              <a:chExt cx="4217988" cy="1054005"/>
            </a:xfrm>
          </p:grpSpPr>
          <p:pic>
            <p:nvPicPr>
              <p:cNvPr id="34826" name="Picture 10" descr="http://inside.stationery.saccounty.net/Documents/Logo/sac_022765.png">
                <a:extLst>
                  <a:ext uri="{FF2B5EF4-FFF2-40B4-BE49-F238E27FC236}">
                    <a16:creationId xmlns:a16="http://schemas.microsoft.com/office/drawing/2014/main" id="{A4325720-B9BC-D201-6A68-5B3886E01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0256A04B-8FE7-6DD9-5089-12FA61C5335D}"/>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
        <p:nvSpPr>
          <p:cNvPr id="37895" name="Content Placeholder 3">
            <a:extLst>
              <a:ext uri="{FF2B5EF4-FFF2-40B4-BE49-F238E27FC236}">
                <a16:creationId xmlns:a16="http://schemas.microsoft.com/office/drawing/2014/main" id="{4C8431C1-0DFC-2E33-58F5-11ED01358FD3}"/>
              </a:ext>
            </a:extLst>
          </p:cNvPr>
          <p:cNvSpPr>
            <a:spLocks noGrp="1"/>
          </p:cNvSpPr>
          <p:nvPr>
            <p:ph idx="1"/>
          </p:nvPr>
        </p:nvSpPr>
        <p:spPr>
          <a:xfrm>
            <a:off x="457200" y="1722438"/>
            <a:ext cx="8229600" cy="4525962"/>
          </a:xfrm>
        </p:spPr>
        <p:txBody>
          <a:bodyPr/>
          <a:lstStyle/>
          <a:p>
            <a:pPr>
              <a:defRPr/>
            </a:pPr>
            <a:r>
              <a:rPr lang="en-US" altLang="en-US" sz="2400">
                <a:cs typeface="Arial"/>
              </a:rPr>
              <a:t>Fees are either a 1 year or 2 year phase-in</a:t>
            </a:r>
          </a:p>
          <a:p>
            <a:pPr lvl="1">
              <a:defRPr/>
            </a:pPr>
            <a:r>
              <a:rPr lang="en-US" altLang="en-US" sz="2000"/>
              <a:t>10% of all CUPA program subcategories will be affected by the fee increase (7 out of 72)</a:t>
            </a:r>
            <a:endParaRPr lang="en-US" altLang="en-US" sz="2000">
              <a:cs typeface="Arial"/>
            </a:endParaRPr>
          </a:p>
          <a:p>
            <a:pPr>
              <a:defRPr/>
            </a:pPr>
            <a:endParaRPr lang="en-US" sz="2400">
              <a:cs typeface="Arial"/>
            </a:endParaRPr>
          </a:p>
          <a:p>
            <a:pPr>
              <a:defRPr/>
            </a:pPr>
            <a:r>
              <a:rPr lang="en-US" sz="2400">
                <a:cs typeface="Arial"/>
              </a:rPr>
              <a:t>Two new proposed fees</a:t>
            </a:r>
          </a:p>
          <a:p>
            <a:pPr lvl="1">
              <a:defRPr/>
            </a:pPr>
            <a:r>
              <a:rPr lang="en-US" sz="2000">
                <a:cs typeface="Arial"/>
              </a:rPr>
              <a:t>UST – Vapor, Pressure, Hydrostatic (VPH) Surcharge</a:t>
            </a:r>
          </a:p>
          <a:p>
            <a:pPr lvl="1">
              <a:defRPr/>
            </a:pPr>
            <a:r>
              <a:rPr lang="en-US" sz="2000">
                <a:cs typeface="Arial"/>
              </a:rPr>
              <a:t>Administrative Processing Fee for Permit Payment Plans</a:t>
            </a:r>
          </a:p>
          <a:p>
            <a:pPr>
              <a:defRPr/>
            </a:pPr>
            <a:endParaRPr lang="en-US" sz="2400">
              <a:cs typeface="Arial"/>
            </a:endParaRPr>
          </a:p>
          <a:p>
            <a:pPr>
              <a:defRPr/>
            </a:pPr>
            <a:r>
              <a:rPr lang="en-US" sz="2400">
                <a:cs typeface="Arial"/>
              </a:rPr>
              <a:t>Fees may increase annually pursuant to the US Western Region Consumer Price Index</a:t>
            </a:r>
          </a:p>
          <a:p>
            <a:pPr marL="0" indent="0">
              <a:buNone/>
              <a:defRPr/>
            </a:pPr>
            <a:endParaRPr lang="en-US" altLang="en-US">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E92F9E-067D-2955-E759-4DBE275DECA3}"/>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07" name="Title 5">
            <a:extLst>
              <a:ext uri="{FF2B5EF4-FFF2-40B4-BE49-F238E27FC236}">
                <a16:creationId xmlns:a16="http://schemas.microsoft.com/office/drawing/2014/main" id="{9FC7C5B4-1300-EA4B-DE49-5E5DAFBF68B5}"/>
              </a:ext>
            </a:extLst>
          </p:cNvPr>
          <p:cNvSpPr>
            <a:spLocks noGrp="1"/>
          </p:cNvSpPr>
          <p:nvPr>
            <p:ph type="title"/>
          </p:nvPr>
        </p:nvSpPr>
        <p:spPr>
          <a:xfrm>
            <a:off x="25400" y="1154113"/>
            <a:ext cx="9105900" cy="598487"/>
          </a:xfrm>
        </p:spPr>
        <p:txBody>
          <a:bodyPr/>
          <a:lstStyle/>
          <a:p>
            <a:r>
              <a:rPr lang="en-US" altLang="en-US" sz="3200" u="sng"/>
              <a:t>Hazardous Material Business Plan Program (HMP)</a:t>
            </a:r>
            <a:endParaRPr lang="en-US" altLang="en-US" sz="3200"/>
          </a:p>
        </p:txBody>
      </p:sp>
      <p:sp>
        <p:nvSpPr>
          <p:cNvPr id="6148" name="Content Placeholder 6">
            <a:extLst>
              <a:ext uri="{FF2B5EF4-FFF2-40B4-BE49-F238E27FC236}">
                <a16:creationId xmlns:a16="http://schemas.microsoft.com/office/drawing/2014/main" id="{369D3F1B-03C6-18D0-6DB7-53F93A5AE477}"/>
              </a:ext>
            </a:extLst>
          </p:cNvPr>
          <p:cNvSpPr>
            <a:spLocks noGrp="1" noChangeArrowheads="1"/>
          </p:cNvSpPr>
          <p:nvPr>
            <p:ph idx="1"/>
          </p:nvPr>
        </p:nvSpPr>
        <p:spPr>
          <a:xfrm>
            <a:off x="204788" y="2005013"/>
            <a:ext cx="8786812" cy="4700587"/>
          </a:xfrm>
        </p:spPr>
        <p:txBody>
          <a:bodyPr/>
          <a:lstStyle/>
          <a:p>
            <a:pPr marL="0" indent="0" algn="ctr">
              <a:buFontTx/>
              <a:buNone/>
              <a:defRPr/>
            </a:pPr>
            <a:r>
              <a:rPr lang="en-US" sz="2000" i="1" dirty="0"/>
              <a:t>H&amp;SC Chapter 6.95 &amp; Title 19 CCR</a:t>
            </a:r>
            <a:endParaRPr lang="en-US" sz="2000" dirty="0"/>
          </a:p>
          <a:p>
            <a:pPr>
              <a:defRPr/>
            </a:pPr>
            <a:r>
              <a:rPr lang="en-US" sz="2400" dirty="0"/>
              <a:t>Facilities storing reportable quantities of Hazardous Materials</a:t>
            </a:r>
            <a:endParaRPr lang="en-US" sz="2400" dirty="0">
              <a:cs typeface="Arial"/>
            </a:endParaRPr>
          </a:p>
          <a:p>
            <a:pPr>
              <a:defRPr/>
            </a:pPr>
            <a:r>
              <a:rPr lang="en-US" sz="2400" dirty="0"/>
              <a:t>Dedicated business plan review team</a:t>
            </a:r>
            <a:endParaRPr lang="en-US" sz="2400" dirty="0">
              <a:cs typeface="Arial"/>
            </a:endParaRPr>
          </a:p>
          <a:p>
            <a:pPr>
              <a:defRPr/>
            </a:pPr>
            <a:r>
              <a:rPr lang="en-US" sz="2400" dirty="0"/>
              <a:t>Inspected every three years</a:t>
            </a:r>
            <a:endParaRPr lang="en-US" sz="2400" dirty="0">
              <a:cs typeface="Arial"/>
            </a:endParaRPr>
          </a:p>
          <a:p>
            <a:pPr>
              <a:defRPr/>
            </a:pPr>
            <a:r>
              <a:rPr lang="en-US" sz="2400" dirty="0"/>
              <a:t>HMBP workshops</a:t>
            </a:r>
            <a:endParaRPr lang="en-US" sz="2400" dirty="0">
              <a:cs typeface="Arial"/>
            </a:endParaRPr>
          </a:p>
          <a:p>
            <a:pPr lvl="1">
              <a:defRPr/>
            </a:pPr>
            <a:r>
              <a:rPr lang="en-US" sz="2000" dirty="0"/>
              <a:t>Call to schedule (916) 875-8550</a:t>
            </a:r>
            <a:endParaRPr lang="en-US" sz="2000" dirty="0">
              <a:cs typeface="Arial"/>
            </a:endParaRPr>
          </a:p>
          <a:p>
            <a:pPr>
              <a:defRPr/>
            </a:pPr>
            <a:r>
              <a:rPr lang="en-US" sz="2400" dirty="0"/>
              <a:t>CA Environmental Reporting System (CERS) 	      </a:t>
            </a:r>
            <a:r>
              <a:rPr lang="en-US" sz="2000" dirty="0"/>
              <a:t>Hotline 916-875-2377</a:t>
            </a:r>
            <a:endParaRPr lang="en-US" sz="2000" dirty="0">
              <a:cs typeface="Arial"/>
            </a:endParaRPr>
          </a:p>
          <a:p>
            <a:pPr>
              <a:defRPr/>
            </a:pPr>
            <a:endParaRPr lang="en-US" sz="1600"/>
          </a:p>
        </p:txBody>
      </p:sp>
      <p:sp>
        <p:nvSpPr>
          <p:cNvPr id="12" name="Rectangle 11">
            <a:extLst>
              <a:ext uri="{FF2B5EF4-FFF2-40B4-BE49-F238E27FC236}">
                <a16:creationId xmlns:a16="http://schemas.microsoft.com/office/drawing/2014/main" id="{AC2B5660-2B7B-C0D8-4909-7567AA5A1A50}"/>
              </a:ext>
            </a:extLst>
          </p:cNvPr>
          <p:cNvSpPr/>
          <p:nvPr/>
        </p:nvSpPr>
        <p:spPr>
          <a:xfrm>
            <a:off x="0" y="64135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b="1"/>
              <a:t>Specialized Programs = Specialized Staff</a:t>
            </a:r>
            <a:endParaRPr lang="en-US"/>
          </a:p>
        </p:txBody>
      </p:sp>
      <p:sp>
        <p:nvSpPr>
          <p:cNvPr id="21510" name="Slide Number Placeholder 5">
            <a:extLst>
              <a:ext uri="{FF2B5EF4-FFF2-40B4-BE49-F238E27FC236}">
                <a16:creationId xmlns:a16="http://schemas.microsoft.com/office/drawing/2014/main" id="{3111DF96-31B7-6E7C-D986-50BA94ACCBB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713CFD-A8AE-4F59-89B7-3D367DFFA78F}" type="slidenum">
              <a:rPr lang="en-US" altLang="en-US" sz="1200">
                <a:solidFill>
                  <a:schemeClr val="bg1"/>
                </a:solidFill>
              </a:rPr>
              <a:pPr>
                <a:spcBef>
                  <a:spcPct val="0"/>
                </a:spcBef>
                <a:buFontTx/>
                <a:buNone/>
              </a:pPr>
              <a:t>12</a:t>
            </a:fld>
            <a:endParaRPr lang="en-US" altLang="en-US" sz="1200">
              <a:solidFill>
                <a:schemeClr val="bg1"/>
              </a:solidFill>
            </a:endParaRPr>
          </a:p>
        </p:txBody>
      </p:sp>
      <p:grpSp>
        <p:nvGrpSpPr>
          <p:cNvPr id="21511" name="Group 16">
            <a:extLst>
              <a:ext uri="{FF2B5EF4-FFF2-40B4-BE49-F238E27FC236}">
                <a16:creationId xmlns:a16="http://schemas.microsoft.com/office/drawing/2014/main" id="{09C55DC5-1ED6-DC37-C6F9-77FB9FB83E09}"/>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325631CF-74CB-34A1-32B1-DB00B7CB8694}"/>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21514" name="Group 23">
              <a:extLst>
                <a:ext uri="{FF2B5EF4-FFF2-40B4-BE49-F238E27FC236}">
                  <a16:creationId xmlns:a16="http://schemas.microsoft.com/office/drawing/2014/main" id="{D74FB849-FE70-1C81-D79F-8ABFD4C5271B}"/>
                </a:ext>
              </a:extLst>
            </p:cNvPr>
            <p:cNvGrpSpPr>
              <a:grpSpLocks/>
            </p:cNvGrpSpPr>
            <p:nvPr/>
          </p:nvGrpSpPr>
          <p:grpSpPr bwMode="auto">
            <a:xfrm>
              <a:off x="304800" y="188690"/>
              <a:ext cx="4217988" cy="1054005"/>
              <a:chOff x="304800" y="188690"/>
              <a:chExt cx="4217988" cy="1054005"/>
            </a:xfrm>
          </p:grpSpPr>
          <p:pic>
            <p:nvPicPr>
              <p:cNvPr id="21515" name="Picture 10" descr="http://inside.stationery.saccounty.net/Documents/Logo/sac_022765.png">
                <a:extLst>
                  <a:ext uri="{FF2B5EF4-FFF2-40B4-BE49-F238E27FC236}">
                    <a16:creationId xmlns:a16="http://schemas.microsoft.com/office/drawing/2014/main" id="{2AC89D6C-F2CB-D0B7-1FFB-6BD9D6A15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B7D1C6C7-7478-F01D-E923-1E6C63E34A6B}"/>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pic>
        <p:nvPicPr>
          <p:cNvPr id="21512" name="Picture 1">
            <a:extLst>
              <a:ext uri="{FF2B5EF4-FFF2-40B4-BE49-F238E27FC236}">
                <a16:creationId xmlns:a16="http://schemas.microsoft.com/office/drawing/2014/main" id="{721673E7-0695-417F-71DC-E859B9F9CD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772025"/>
            <a:ext cx="2349500"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19F4AC8-7B78-BEF3-440A-FDE31EAE3920}"/>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555" name="Title 5">
            <a:extLst>
              <a:ext uri="{FF2B5EF4-FFF2-40B4-BE49-F238E27FC236}">
                <a16:creationId xmlns:a16="http://schemas.microsoft.com/office/drawing/2014/main" id="{67CE567A-BA10-5090-20A4-D2D81BF20F18}"/>
              </a:ext>
            </a:extLst>
          </p:cNvPr>
          <p:cNvSpPr>
            <a:spLocks noGrp="1"/>
          </p:cNvSpPr>
          <p:nvPr>
            <p:ph type="title"/>
          </p:nvPr>
        </p:nvSpPr>
        <p:spPr>
          <a:xfrm>
            <a:off x="0" y="1230313"/>
            <a:ext cx="9131300" cy="598487"/>
          </a:xfrm>
        </p:spPr>
        <p:txBody>
          <a:bodyPr/>
          <a:lstStyle/>
          <a:p>
            <a:r>
              <a:rPr lang="en-US" altLang="en-US" sz="3200" u="sng"/>
              <a:t>Hazardous Waste Management (HW) &amp; Tiered Permitting</a:t>
            </a:r>
            <a:endParaRPr lang="en-US" altLang="en-US" sz="2800"/>
          </a:p>
        </p:txBody>
      </p:sp>
      <p:sp>
        <p:nvSpPr>
          <p:cNvPr id="6148" name="Content Placeholder 6">
            <a:extLst>
              <a:ext uri="{FF2B5EF4-FFF2-40B4-BE49-F238E27FC236}">
                <a16:creationId xmlns:a16="http://schemas.microsoft.com/office/drawing/2014/main" id="{0164DF3D-635F-298B-009D-B5C1276A88EE}"/>
              </a:ext>
            </a:extLst>
          </p:cNvPr>
          <p:cNvSpPr>
            <a:spLocks noGrp="1" noChangeArrowheads="1"/>
          </p:cNvSpPr>
          <p:nvPr>
            <p:ph idx="1"/>
          </p:nvPr>
        </p:nvSpPr>
        <p:spPr>
          <a:xfrm>
            <a:off x="204788" y="2157413"/>
            <a:ext cx="8710612" cy="4700587"/>
          </a:xfrm>
        </p:spPr>
        <p:txBody>
          <a:bodyPr/>
          <a:lstStyle/>
          <a:p>
            <a:pPr marL="0" indent="0" algn="ctr">
              <a:buFontTx/>
              <a:buNone/>
              <a:defRPr/>
            </a:pPr>
            <a:r>
              <a:rPr lang="en-US" sz="2000"/>
              <a:t> H&amp;SC Chapter 6.5 &amp; Title 22 CCR pursuant to 40 CFR part 262</a:t>
            </a:r>
          </a:p>
          <a:p>
            <a:pPr>
              <a:defRPr/>
            </a:pPr>
            <a:r>
              <a:rPr lang="en-US" sz="2400"/>
              <a:t>Facilities that generate/treat hazardous waste onsite</a:t>
            </a:r>
          </a:p>
          <a:p>
            <a:pPr>
              <a:defRPr/>
            </a:pPr>
            <a:r>
              <a:rPr lang="en-US" sz="2400"/>
              <a:t>Activity specific, risk based permitting program</a:t>
            </a:r>
          </a:p>
          <a:p>
            <a:pPr>
              <a:defRPr/>
            </a:pPr>
            <a:r>
              <a:rPr lang="en-US" sz="2400"/>
              <a:t>Complex regulations</a:t>
            </a:r>
          </a:p>
          <a:p>
            <a:pPr>
              <a:defRPr/>
            </a:pPr>
            <a:r>
              <a:rPr lang="en-US" sz="2400"/>
              <a:t>Extensive document review</a:t>
            </a:r>
          </a:p>
          <a:p>
            <a:pPr>
              <a:defRPr/>
            </a:pPr>
            <a:r>
              <a:rPr lang="en-US" sz="2400"/>
              <a:t>Inspected every three years</a:t>
            </a:r>
          </a:p>
          <a:p>
            <a:pPr marL="0" indent="0">
              <a:buFontTx/>
              <a:buNone/>
              <a:defRPr/>
            </a:pPr>
            <a:endParaRPr lang="en-US" sz="2000"/>
          </a:p>
          <a:p>
            <a:pPr marL="0" indent="0">
              <a:buFontTx/>
              <a:buNone/>
              <a:defRPr/>
            </a:pPr>
            <a:endParaRPr lang="en-US" sz="2000"/>
          </a:p>
          <a:p>
            <a:pPr marL="0" indent="0">
              <a:buFontTx/>
              <a:buNone/>
              <a:defRPr/>
            </a:pPr>
            <a:endParaRPr lang="en-US" sz="2000"/>
          </a:p>
          <a:p>
            <a:pPr marL="0" indent="0">
              <a:buFontTx/>
              <a:buNone/>
              <a:defRPr/>
            </a:pPr>
            <a:endParaRPr lang="en-US" altLang="en-US" sz="2200"/>
          </a:p>
        </p:txBody>
      </p:sp>
      <p:sp>
        <p:nvSpPr>
          <p:cNvPr id="12" name="Rectangle 11">
            <a:extLst>
              <a:ext uri="{FF2B5EF4-FFF2-40B4-BE49-F238E27FC236}">
                <a16:creationId xmlns:a16="http://schemas.microsoft.com/office/drawing/2014/main" id="{B5AB8605-0AC8-E94E-8656-492F224FF05C}"/>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b="1"/>
              <a:t>Specialized Programs = Specialized Staff</a:t>
            </a:r>
            <a:endParaRPr lang="en-US"/>
          </a:p>
        </p:txBody>
      </p:sp>
      <p:sp>
        <p:nvSpPr>
          <p:cNvPr id="23558" name="Slide Number Placeholder 5">
            <a:extLst>
              <a:ext uri="{FF2B5EF4-FFF2-40B4-BE49-F238E27FC236}">
                <a16:creationId xmlns:a16="http://schemas.microsoft.com/office/drawing/2014/main" id="{C2E71831-FA72-7D3B-5B84-D1E6C56EFD1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1D2AF1-CF5F-4941-AFE9-7E3693AE46A3}" type="slidenum">
              <a:rPr lang="en-US" altLang="en-US" sz="1200">
                <a:solidFill>
                  <a:schemeClr val="bg1"/>
                </a:solidFill>
              </a:rPr>
              <a:pPr>
                <a:spcBef>
                  <a:spcPct val="0"/>
                </a:spcBef>
                <a:buFontTx/>
                <a:buNone/>
              </a:pPr>
              <a:t>13</a:t>
            </a:fld>
            <a:endParaRPr lang="en-US" altLang="en-US" sz="1200">
              <a:solidFill>
                <a:schemeClr val="bg1"/>
              </a:solidFill>
            </a:endParaRPr>
          </a:p>
        </p:txBody>
      </p:sp>
      <p:grpSp>
        <p:nvGrpSpPr>
          <p:cNvPr id="23559" name="Group 16">
            <a:extLst>
              <a:ext uri="{FF2B5EF4-FFF2-40B4-BE49-F238E27FC236}">
                <a16:creationId xmlns:a16="http://schemas.microsoft.com/office/drawing/2014/main" id="{8CA72C23-F1D7-7FAE-3F82-E2F52ACD0E8E}"/>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59869CCA-69EC-5C56-15E5-F88A15D60258}"/>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23562" name="Group 23">
              <a:extLst>
                <a:ext uri="{FF2B5EF4-FFF2-40B4-BE49-F238E27FC236}">
                  <a16:creationId xmlns:a16="http://schemas.microsoft.com/office/drawing/2014/main" id="{DCF330B7-1C6D-1F93-F6B4-3BF363085C68}"/>
                </a:ext>
              </a:extLst>
            </p:cNvPr>
            <p:cNvGrpSpPr>
              <a:grpSpLocks/>
            </p:cNvGrpSpPr>
            <p:nvPr/>
          </p:nvGrpSpPr>
          <p:grpSpPr bwMode="auto">
            <a:xfrm>
              <a:off x="304800" y="188690"/>
              <a:ext cx="4217988" cy="1054005"/>
              <a:chOff x="304800" y="188690"/>
              <a:chExt cx="4217988" cy="1054005"/>
            </a:xfrm>
          </p:grpSpPr>
          <p:pic>
            <p:nvPicPr>
              <p:cNvPr id="23563" name="Picture 10" descr="http://inside.stationery.saccounty.net/Documents/Logo/sac_022765.png">
                <a:extLst>
                  <a:ext uri="{FF2B5EF4-FFF2-40B4-BE49-F238E27FC236}">
                    <a16:creationId xmlns:a16="http://schemas.microsoft.com/office/drawing/2014/main" id="{0A72413C-F938-3C0F-60E1-9BBE898F5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B5DA8D90-2E40-CA68-FD5F-81EFB9FBD8B5}"/>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pic>
        <p:nvPicPr>
          <p:cNvPr id="23560" name="Picture 1">
            <a:extLst>
              <a:ext uri="{FF2B5EF4-FFF2-40B4-BE49-F238E27FC236}">
                <a16:creationId xmlns:a16="http://schemas.microsoft.com/office/drawing/2014/main" id="{608AF478-DFB0-405D-2566-C4D40308AB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3429000"/>
            <a:ext cx="3217862"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F42D873-D2A2-519F-63B7-F19A88F82434}"/>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b="1"/>
              <a:t>Specialized Programs = Specialized Staff</a:t>
            </a:r>
            <a:endParaRPr lang="en-US"/>
          </a:p>
        </p:txBody>
      </p:sp>
      <p:sp>
        <p:nvSpPr>
          <p:cNvPr id="17411" name="Title 5">
            <a:extLst>
              <a:ext uri="{FF2B5EF4-FFF2-40B4-BE49-F238E27FC236}">
                <a16:creationId xmlns:a16="http://schemas.microsoft.com/office/drawing/2014/main" id="{B513BF2B-EAA8-4F8A-AFF0-69CCCACC6FDB}"/>
              </a:ext>
            </a:extLst>
          </p:cNvPr>
          <p:cNvSpPr>
            <a:spLocks noGrp="1"/>
          </p:cNvSpPr>
          <p:nvPr>
            <p:ph type="title"/>
          </p:nvPr>
        </p:nvSpPr>
        <p:spPr>
          <a:xfrm>
            <a:off x="228600" y="1049338"/>
            <a:ext cx="8610600" cy="598487"/>
          </a:xfrm>
        </p:spPr>
        <p:txBody>
          <a:bodyPr/>
          <a:lstStyle/>
          <a:p>
            <a:r>
              <a:rPr lang="en-US" altLang="en-US" sz="3200"/>
              <a:t>​</a:t>
            </a:r>
            <a:r>
              <a:rPr lang="en-US" altLang="en-US" sz="3200" u="sng"/>
              <a:t>Aboveground Petroleum Storage Act (ASPA)</a:t>
            </a:r>
          </a:p>
        </p:txBody>
      </p:sp>
      <p:sp>
        <p:nvSpPr>
          <p:cNvPr id="6148" name="Content Placeholder 6">
            <a:extLst>
              <a:ext uri="{FF2B5EF4-FFF2-40B4-BE49-F238E27FC236}">
                <a16:creationId xmlns:a16="http://schemas.microsoft.com/office/drawing/2014/main" id="{8F747C8C-AD5A-64A4-8AB1-014BBE03BF0D}"/>
              </a:ext>
            </a:extLst>
          </p:cNvPr>
          <p:cNvSpPr>
            <a:spLocks noGrp="1" noChangeArrowheads="1"/>
          </p:cNvSpPr>
          <p:nvPr>
            <p:ph idx="1"/>
          </p:nvPr>
        </p:nvSpPr>
        <p:spPr>
          <a:xfrm>
            <a:off x="204788" y="1624013"/>
            <a:ext cx="8634412" cy="4700587"/>
          </a:xfrm>
        </p:spPr>
        <p:txBody>
          <a:bodyPr/>
          <a:lstStyle/>
          <a:p>
            <a:pPr marL="0" indent="0" algn="ctr">
              <a:buFontTx/>
              <a:buNone/>
              <a:defRPr/>
            </a:pPr>
            <a:r>
              <a:rPr lang="en-US" sz="2000" i="1"/>
              <a:t>H&amp;SC Chapter 6.67 pursuant to 40 CFR 112.7</a:t>
            </a:r>
            <a:endParaRPr lang="en-US" altLang="en-US" sz="2400" i="1"/>
          </a:p>
          <a:p>
            <a:pPr>
              <a:defRPr/>
            </a:pPr>
            <a:r>
              <a:rPr lang="en-US" sz="2000"/>
              <a:t>Facilities storing petroleum in quantities greater than 1,320 gallons</a:t>
            </a:r>
          </a:p>
          <a:p>
            <a:pPr>
              <a:defRPr/>
            </a:pPr>
            <a:r>
              <a:rPr lang="en-US" sz="2000"/>
              <a:t>In-depth review of the Spill Prevention Control and Countermeasures Plan (SPCC) and compliance with industry standards</a:t>
            </a:r>
          </a:p>
          <a:p>
            <a:pPr>
              <a:defRPr/>
            </a:pPr>
            <a:r>
              <a:rPr lang="en-US" sz="2000"/>
              <a:t>Trained Inspectors (Steel Tank Institute SP001 Certified)</a:t>
            </a:r>
          </a:p>
          <a:p>
            <a:pPr>
              <a:defRPr/>
            </a:pPr>
            <a:r>
              <a:rPr lang="en-US" sz="2000"/>
              <a:t>Facilities inspected/verified every three years</a:t>
            </a:r>
          </a:p>
        </p:txBody>
      </p:sp>
      <p:sp>
        <p:nvSpPr>
          <p:cNvPr id="17413" name="Slide Number Placeholder 5">
            <a:extLst>
              <a:ext uri="{FF2B5EF4-FFF2-40B4-BE49-F238E27FC236}">
                <a16:creationId xmlns:a16="http://schemas.microsoft.com/office/drawing/2014/main" id="{28614A7F-F6F4-17F2-1628-524B8EC4EE0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196FF1-1CA7-4F5B-AD03-715AB0BD4252}" type="slidenum">
              <a:rPr lang="en-US" altLang="en-US" sz="1200">
                <a:solidFill>
                  <a:schemeClr val="bg1"/>
                </a:solidFill>
              </a:rPr>
              <a:pPr>
                <a:spcBef>
                  <a:spcPct val="0"/>
                </a:spcBef>
                <a:buFontTx/>
                <a:buNone/>
              </a:pPr>
              <a:t>14</a:t>
            </a:fld>
            <a:endParaRPr lang="en-US" altLang="en-US" sz="1200">
              <a:solidFill>
                <a:schemeClr val="bg1"/>
              </a:solidFill>
            </a:endParaRPr>
          </a:p>
        </p:txBody>
      </p:sp>
      <p:grpSp>
        <p:nvGrpSpPr>
          <p:cNvPr id="17414" name="Group 16">
            <a:extLst>
              <a:ext uri="{FF2B5EF4-FFF2-40B4-BE49-F238E27FC236}">
                <a16:creationId xmlns:a16="http://schemas.microsoft.com/office/drawing/2014/main" id="{1475B38B-57D5-9406-7C28-E7308BD43333}"/>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327514A2-826D-6843-1538-6647CBDDD7E8}"/>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17418" name="Group 23">
              <a:extLst>
                <a:ext uri="{FF2B5EF4-FFF2-40B4-BE49-F238E27FC236}">
                  <a16:creationId xmlns:a16="http://schemas.microsoft.com/office/drawing/2014/main" id="{EAD09016-9617-1E46-71CB-7D199C922A6F}"/>
                </a:ext>
              </a:extLst>
            </p:cNvPr>
            <p:cNvGrpSpPr>
              <a:grpSpLocks/>
            </p:cNvGrpSpPr>
            <p:nvPr/>
          </p:nvGrpSpPr>
          <p:grpSpPr bwMode="auto">
            <a:xfrm>
              <a:off x="304800" y="188690"/>
              <a:ext cx="4217988" cy="1054005"/>
              <a:chOff x="304800" y="188690"/>
              <a:chExt cx="4217988" cy="1054005"/>
            </a:xfrm>
          </p:grpSpPr>
          <p:pic>
            <p:nvPicPr>
              <p:cNvPr id="17419" name="Picture 10" descr="http://inside.stationery.saccounty.net/Documents/Logo/sac_022765.png">
                <a:extLst>
                  <a:ext uri="{FF2B5EF4-FFF2-40B4-BE49-F238E27FC236}">
                    <a16:creationId xmlns:a16="http://schemas.microsoft.com/office/drawing/2014/main" id="{35553D0D-D890-8E02-A734-6CF276AFF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3F632395-493C-9396-6488-EEEEA202235F}"/>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pic>
        <p:nvPicPr>
          <p:cNvPr id="17415" name="Picture 1">
            <a:extLst>
              <a:ext uri="{FF2B5EF4-FFF2-40B4-BE49-F238E27FC236}">
                <a16:creationId xmlns:a16="http://schemas.microsoft.com/office/drawing/2014/main" id="{C2F86B82-537C-B28F-03CE-435102416B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4800"/>
            <a:ext cx="42370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3">
            <a:extLst>
              <a:ext uri="{FF2B5EF4-FFF2-40B4-BE49-F238E27FC236}">
                <a16:creationId xmlns:a16="http://schemas.microsoft.com/office/drawing/2014/main" id="{2FF49F1E-5B88-44CF-3AFF-DC4C7510F1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6075" y="4114800"/>
            <a:ext cx="36925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71D92A5-D212-8D3F-AC48-23493DF9A273}"/>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531" name="Title 5">
            <a:extLst>
              <a:ext uri="{FF2B5EF4-FFF2-40B4-BE49-F238E27FC236}">
                <a16:creationId xmlns:a16="http://schemas.microsoft.com/office/drawing/2014/main" id="{48E42521-399E-D034-F0F6-57AC842CCC11}"/>
              </a:ext>
            </a:extLst>
          </p:cNvPr>
          <p:cNvSpPr>
            <a:spLocks noGrp="1" noChangeArrowheads="1"/>
          </p:cNvSpPr>
          <p:nvPr>
            <p:ph type="title"/>
          </p:nvPr>
        </p:nvSpPr>
        <p:spPr>
          <a:xfrm>
            <a:off x="228600" y="1049338"/>
            <a:ext cx="8229600" cy="598487"/>
          </a:xfrm>
        </p:spPr>
        <p:txBody>
          <a:bodyPr/>
          <a:lstStyle/>
          <a:p>
            <a:r>
              <a:rPr lang="en-US" altLang="en-US" sz="3200" u="sng"/>
              <a:t>Underground Storage Tanks (UST)</a:t>
            </a:r>
            <a:endParaRPr lang="en-US" altLang="en-US" sz="3200"/>
          </a:p>
        </p:txBody>
      </p:sp>
      <p:sp>
        <p:nvSpPr>
          <p:cNvPr id="13" name="Rectangle 12">
            <a:extLst>
              <a:ext uri="{FF2B5EF4-FFF2-40B4-BE49-F238E27FC236}">
                <a16:creationId xmlns:a16="http://schemas.microsoft.com/office/drawing/2014/main" id="{5E1AC9C8-B721-E288-C653-8B3BD339434A}"/>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b="1"/>
              <a:t>Specialized Programs = Specialized Staff</a:t>
            </a:r>
            <a:endParaRPr lang="en-US"/>
          </a:p>
        </p:txBody>
      </p:sp>
      <p:sp>
        <p:nvSpPr>
          <p:cNvPr id="6148" name="Content Placeholder 6">
            <a:extLst>
              <a:ext uri="{FF2B5EF4-FFF2-40B4-BE49-F238E27FC236}">
                <a16:creationId xmlns:a16="http://schemas.microsoft.com/office/drawing/2014/main" id="{D042F232-69C4-259B-7AC3-371D9C535CBB}"/>
              </a:ext>
            </a:extLst>
          </p:cNvPr>
          <p:cNvSpPr>
            <a:spLocks noGrp="1" noChangeArrowheads="1"/>
          </p:cNvSpPr>
          <p:nvPr>
            <p:ph idx="1"/>
          </p:nvPr>
        </p:nvSpPr>
        <p:spPr>
          <a:xfrm>
            <a:off x="0" y="1647825"/>
            <a:ext cx="6019800" cy="4700588"/>
          </a:xfrm>
        </p:spPr>
        <p:txBody>
          <a:bodyPr/>
          <a:lstStyle/>
          <a:p>
            <a:pPr marL="0" indent="0" algn="ctr">
              <a:buFontTx/>
              <a:buNone/>
              <a:defRPr/>
            </a:pPr>
            <a:r>
              <a:rPr lang="en-US" sz="2000" i="1" dirty="0"/>
              <a:t> H&amp;SC Chapter 6.7, Title 23 CCR</a:t>
            </a:r>
          </a:p>
          <a:p>
            <a:pPr>
              <a:defRPr/>
            </a:pPr>
            <a:r>
              <a:rPr lang="en-US" sz="2400" dirty="0"/>
              <a:t>Facilities that store hazardous materials in underground tanks</a:t>
            </a:r>
            <a:endParaRPr lang="en-US" sz="2400" dirty="0">
              <a:cs typeface="Arial"/>
            </a:endParaRPr>
          </a:p>
          <a:p>
            <a:pPr>
              <a:defRPr/>
            </a:pPr>
            <a:r>
              <a:rPr lang="en-US" sz="2400" dirty="0"/>
              <a:t>International Code Council (ICC) Certified - Continuous education</a:t>
            </a:r>
            <a:endParaRPr lang="en-US" sz="2400" dirty="0">
              <a:cs typeface="Arial"/>
            </a:endParaRPr>
          </a:p>
          <a:p>
            <a:pPr>
              <a:defRPr/>
            </a:pPr>
            <a:r>
              <a:rPr lang="en-US" sz="2400" dirty="0"/>
              <a:t>Construction - New installation, repairs, &amp; upgrades</a:t>
            </a:r>
            <a:endParaRPr lang="en-US" sz="2400" dirty="0">
              <a:cs typeface="Arial"/>
            </a:endParaRPr>
          </a:p>
          <a:p>
            <a:pPr>
              <a:defRPr/>
            </a:pPr>
            <a:r>
              <a:rPr lang="en-US" sz="2400" dirty="0"/>
              <a:t>Removal - Initial &amp; ongoing monitoring</a:t>
            </a:r>
            <a:endParaRPr lang="en-US" sz="2400" dirty="0">
              <a:cs typeface="Arial"/>
            </a:endParaRPr>
          </a:p>
          <a:p>
            <a:pPr>
              <a:defRPr/>
            </a:pPr>
            <a:r>
              <a:rPr lang="en-US" sz="2400" dirty="0"/>
              <a:t>Annual inspection</a:t>
            </a:r>
            <a:endParaRPr lang="en-US" sz="2400" dirty="0">
              <a:cs typeface="Arial"/>
            </a:endParaRPr>
          </a:p>
          <a:p>
            <a:pPr>
              <a:defRPr/>
            </a:pPr>
            <a:r>
              <a:rPr lang="en-US" sz="2400" dirty="0"/>
              <a:t>UST CERS Submittal Workshops</a:t>
            </a:r>
            <a:endParaRPr lang="en-US" sz="2400" dirty="0">
              <a:cs typeface="Arial"/>
            </a:endParaRPr>
          </a:p>
          <a:p>
            <a:pPr lvl="1">
              <a:defRPr/>
            </a:pPr>
            <a:r>
              <a:rPr lang="en-US" sz="2000" dirty="0"/>
              <a:t>Call to schedule 916-875-8550</a:t>
            </a:r>
            <a:endParaRPr lang="en-US" sz="2000" dirty="0">
              <a:cs typeface="Arial"/>
            </a:endParaRPr>
          </a:p>
          <a:p>
            <a:pPr>
              <a:defRPr/>
            </a:pPr>
            <a:endParaRPr lang="en-US" sz="2400"/>
          </a:p>
          <a:p>
            <a:pPr>
              <a:defRPr/>
            </a:pPr>
            <a:endParaRPr lang="en-US" sz="2400"/>
          </a:p>
          <a:p>
            <a:pPr marL="457200" lvl="1" indent="0">
              <a:buFontTx/>
              <a:buNone/>
              <a:defRPr/>
            </a:pPr>
            <a:endParaRPr lang="en-US" sz="2000"/>
          </a:p>
          <a:p>
            <a:pPr lvl="1">
              <a:defRPr/>
            </a:pPr>
            <a:endParaRPr lang="en-US" sz="1600"/>
          </a:p>
          <a:p>
            <a:pPr marL="0" indent="0">
              <a:buFontTx/>
              <a:buNone/>
              <a:defRPr/>
            </a:pPr>
            <a:endParaRPr lang="en-US" altLang="en-US" sz="2200"/>
          </a:p>
        </p:txBody>
      </p:sp>
      <p:sp>
        <p:nvSpPr>
          <p:cNvPr id="22534" name="Slide Number Placeholder 5">
            <a:extLst>
              <a:ext uri="{FF2B5EF4-FFF2-40B4-BE49-F238E27FC236}">
                <a16:creationId xmlns:a16="http://schemas.microsoft.com/office/drawing/2014/main" id="{7718C72B-1DD2-E9F9-1566-6C62C4414E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59002A-45CE-4095-9CAE-EBB55296B86B}" type="slidenum">
              <a:rPr lang="en-US" altLang="en-US" sz="1200" smtClean="0">
                <a:solidFill>
                  <a:schemeClr val="bg1"/>
                </a:solidFill>
              </a:rPr>
              <a:pPr>
                <a:spcBef>
                  <a:spcPct val="0"/>
                </a:spcBef>
                <a:buFontTx/>
                <a:buNone/>
              </a:pPr>
              <a:t>15</a:t>
            </a:fld>
            <a:endParaRPr lang="en-US" altLang="en-US" sz="1200">
              <a:solidFill>
                <a:schemeClr val="bg1"/>
              </a:solidFill>
            </a:endParaRPr>
          </a:p>
        </p:txBody>
      </p:sp>
      <p:grpSp>
        <p:nvGrpSpPr>
          <p:cNvPr id="22535" name="Group 16">
            <a:extLst>
              <a:ext uri="{FF2B5EF4-FFF2-40B4-BE49-F238E27FC236}">
                <a16:creationId xmlns:a16="http://schemas.microsoft.com/office/drawing/2014/main" id="{6F222DEA-E34F-C9BA-7A72-5B18627D5329}"/>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EEE5023D-7F77-27FF-9988-43DA3D72E7FC}"/>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22539" name="Group 23">
              <a:extLst>
                <a:ext uri="{FF2B5EF4-FFF2-40B4-BE49-F238E27FC236}">
                  <a16:creationId xmlns:a16="http://schemas.microsoft.com/office/drawing/2014/main" id="{4E3F56B3-1689-A452-BA6A-286B0C1EB31A}"/>
                </a:ext>
              </a:extLst>
            </p:cNvPr>
            <p:cNvGrpSpPr>
              <a:grpSpLocks/>
            </p:cNvGrpSpPr>
            <p:nvPr/>
          </p:nvGrpSpPr>
          <p:grpSpPr bwMode="auto">
            <a:xfrm>
              <a:off x="304800" y="188690"/>
              <a:ext cx="4217988" cy="1054005"/>
              <a:chOff x="304800" y="188690"/>
              <a:chExt cx="4217988" cy="1054005"/>
            </a:xfrm>
          </p:grpSpPr>
          <p:pic>
            <p:nvPicPr>
              <p:cNvPr id="22540" name="Picture 10" descr="http://inside.stationery.saccounty.net/Documents/Logo/sac_022765.png">
                <a:extLst>
                  <a:ext uri="{FF2B5EF4-FFF2-40B4-BE49-F238E27FC236}">
                    <a16:creationId xmlns:a16="http://schemas.microsoft.com/office/drawing/2014/main" id="{D35FCECB-1F46-A009-14D8-FBD2EBFE0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7C5A38EC-D7E0-CE54-5E6A-FD4CEC8AEBC4}"/>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pic>
        <p:nvPicPr>
          <p:cNvPr id="22536" name="Picture 1">
            <a:extLst>
              <a:ext uri="{FF2B5EF4-FFF2-40B4-BE49-F238E27FC236}">
                <a16:creationId xmlns:a16="http://schemas.microsoft.com/office/drawing/2014/main" id="{FD8F535E-1258-3FF7-F9C3-B10D7056EA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2638" y="2154238"/>
            <a:ext cx="3176587"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
            <a:extLst>
              <a:ext uri="{FF2B5EF4-FFF2-40B4-BE49-F238E27FC236}">
                <a16:creationId xmlns:a16="http://schemas.microsoft.com/office/drawing/2014/main" id="{4B6CE5BE-B01A-4FD0-1D42-4E8A936C65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243388"/>
            <a:ext cx="317182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F7100F1-A669-3C33-22F8-FA0EA13822E1}"/>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itle 5">
            <a:extLst>
              <a:ext uri="{FF2B5EF4-FFF2-40B4-BE49-F238E27FC236}">
                <a16:creationId xmlns:a16="http://schemas.microsoft.com/office/drawing/2014/main" id="{734B0EFE-25CF-7E48-D03E-21975800B05E}"/>
              </a:ext>
            </a:extLst>
          </p:cNvPr>
          <p:cNvSpPr>
            <a:spLocks noGrp="1"/>
          </p:cNvSpPr>
          <p:nvPr>
            <p:ph type="title"/>
          </p:nvPr>
        </p:nvSpPr>
        <p:spPr>
          <a:xfrm>
            <a:off x="228600" y="1163638"/>
            <a:ext cx="8229600" cy="598487"/>
          </a:xfrm>
        </p:spPr>
        <p:txBody>
          <a:bodyPr/>
          <a:lstStyle/>
          <a:p>
            <a:pPr algn="l">
              <a:defRPr/>
            </a:pPr>
            <a:r>
              <a:rPr lang="en-US" sz="3200" u="sng">
                <a:latin typeface="+mn-lt"/>
              </a:rPr>
              <a:t>Why is a Fee Adjustment Needed?</a:t>
            </a:r>
          </a:p>
        </p:txBody>
      </p:sp>
      <p:sp>
        <p:nvSpPr>
          <p:cNvPr id="23556" name="Content Placeholder 6">
            <a:extLst>
              <a:ext uri="{FF2B5EF4-FFF2-40B4-BE49-F238E27FC236}">
                <a16:creationId xmlns:a16="http://schemas.microsoft.com/office/drawing/2014/main" id="{B3A3B70A-57C2-0F1D-84CD-A5546D42EA02}"/>
              </a:ext>
            </a:extLst>
          </p:cNvPr>
          <p:cNvSpPr>
            <a:spLocks noGrp="1" noChangeArrowheads="1"/>
          </p:cNvSpPr>
          <p:nvPr>
            <p:ph idx="1"/>
          </p:nvPr>
        </p:nvSpPr>
        <p:spPr>
          <a:xfrm>
            <a:off x="312738" y="1911350"/>
            <a:ext cx="8818562" cy="4525963"/>
          </a:xfrm>
        </p:spPr>
        <p:txBody>
          <a:bodyPr/>
          <a:lstStyle/>
          <a:p>
            <a:pPr>
              <a:defRPr/>
            </a:pPr>
            <a:r>
              <a:rPr lang="en-US" altLang="en-US" sz="2400"/>
              <a:t>EMD receives no General Funds (100% fee funded)</a:t>
            </a:r>
            <a:endParaRPr lang="en-US"/>
          </a:p>
          <a:p>
            <a:pPr>
              <a:defRPr/>
            </a:pPr>
            <a:r>
              <a:rPr lang="en-US" altLang="en-US" sz="2400"/>
              <a:t>Required fee accountability program per Title 27 of CCR</a:t>
            </a:r>
            <a:endParaRPr lang="en-US" altLang="en-US" sz="2400">
              <a:cs typeface="Arial"/>
            </a:endParaRPr>
          </a:p>
          <a:p>
            <a:pPr lvl="1">
              <a:defRPr/>
            </a:pPr>
            <a:r>
              <a:rPr lang="en-US" altLang="en-US" sz="2000"/>
              <a:t>§ 15220. Fee Accountability Program.</a:t>
            </a:r>
            <a:endParaRPr lang="en-US" altLang="en-US" sz="2000">
              <a:cs typeface="Arial"/>
            </a:endParaRPr>
          </a:p>
          <a:p>
            <a:pPr marL="457200" lvl="1" indent="0">
              <a:buFontTx/>
              <a:buNone/>
              <a:defRPr/>
            </a:pPr>
            <a:r>
              <a:rPr lang="en-US" altLang="en-US" sz="2000"/>
              <a:t>(a) Each CUPA shall implement a fee accountability program designed to encourage efficient and cost-effective operation of the program for which the single fee and surcharge are assessed.</a:t>
            </a:r>
          </a:p>
        </p:txBody>
      </p:sp>
      <p:sp>
        <p:nvSpPr>
          <p:cNvPr id="24581" name="Slide Number Placeholder 5">
            <a:extLst>
              <a:ext uri="{FF2B5EF4-FFF2-40B4-BE49-F238E27FC236}">
                <a16:creationId xmlns:a16="http://schemas.microsoft.com/office/drawing/2014/main" id="{8E79BC25-FB59-42E5-35EE-650DE1A904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5FF024-0C4E-4288-90BE-93B5E6063690}" type="slidenum">
              <a:rPr lang="en-US" altLang="en-US" sz="1200" smtClean="0">
                <a:solidFill>
                  <a:schemeClr val="bg1"/>
                </a:solidFill>
              </a:rPr>
              <a:pPr>
                <a:spcBef>
                  <a:spcPct val="0"/>
                </a:spcBef>
                <a:buFontTx/>
                <a:buNone/>
              </a:pPr>
              <a:t>16</a:t>
            </a:fld>
            <a:endParaRPr lang="en-US" altLang="en-US" sz="1200">
              <a:solidFill>
                <a:schemeClr val="bg1"/>
              </a:solidFill>
            </a:endParaRPr>
          </a:p>
        </p:txBody>
      </p:sp>
      <p:grpSp>
        <p:nvGrpSpPr>
          <p:cNvPr id="24582" name="Group 16">
            <a:extLst>
              <a:ext uri="{FF2B5EF4-FFF2-40B4-BE49-F238E27FC236}">
                <a16:creationId xmlns:a16="http://schemas.microsoft.com/office/drawing/2014/main" id="{F3B23619-4480-E23F-0E2D-EE9EE8722B24}"/>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66FB78DB-1F3D-3A48-90D8-E9FECFD12030}"/>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24584" name="Group 23">
              <a:extLst>
                <a:ext uri="{FF2B5EF4-FFF2-40B4-BE49-F238E27FC236}">
                  <a16:creationId xmlns:a16="http://schemas.microsoft.com/office/drawing/2014/main" id="{29987107-A700-0DEC-E8C7-0BAFA788439D}"/>
                </a:ext>
              </a:extLst>
            </p:cNvPr>
            <p:cNvGrpSpPr>
              <a:grpSpLocks/>
            </p:cNvGrpSpPr>
            <p:nvPr/>
          </p:nvGrpSpPr>
          <p:grpSpPr bwMode="auto">
            <a:xfrm>
              <a:off x="304800" y="188690"/>
              <a:ext cx="4217988" cy="1054005"/>
              <a:chOff x="304800" y="188690"/>
              <a:chExt cx="4217988" cy="1054005"/>
            </a:xfrm>
          </p:grpSpPr>
          <p:pic>
            <p:nvPicPr>
              <p:cNvPr id="24585" name="Picture 10" descr="http://inside.stationery.saccounty.net/Documents/Logo/sac_022765.png">
                <a:extLst>
                  <a:ext uri="{FF2B5EF4-FFF2-40B4-BE49-F238E27FC236}">
                    <a16:creationId xmlns:a16="http://schemas.microsoft.com/office/drawing/2014/main" id="{7E3C5357-1551-9C04-DFB3-35A9C57937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0B04B456-7DF3-572F-01ED-66C56E37661F}"/>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60F88EF-9833-D5A7-EF78-2EA7E527E110}"/>
              </a:ext>
            </a:extLst>
          </p:cNvPr>
          <p:cNvSpPr>
            <a:spLocks noGrp="1" noChangeArrowheads="1"/>
          </p:cNvSpPr>
          <p:nvPr>
            <p:ph type="title"/>
          </p:nvPr>
        </p:nvSpPr>
        <p:spPr>
          <a:xfrm>
            <a:off x="457200" y="377825"/>
            <a:ext cx="8229600" cy="1143000"/>
          </a:xfrm>
        </p:spPr>
        <p:txBody>
          <a:bodyPr/>
          <a:lstStyle/>
          <a:p>
            <a:r>
              <a:rPr lang="en-US" altLang="en-US" sz="3600" b="1"/>
              <a:t>Sacramento County CUPA (HMP)</a:t>
            </a:r>
            <a:br>
              <a:rPr lang="en-US" altLang="en-US" sz="3600" b="1"/>
            </a:br>
            <a:r>
              <a:rPr lang="en-US" altLang="en-US" sz="2400" b="1"/>
              <a:t>Proposed Two Year Phase-In Plan</a:t>
            </a:r>
            <a:endParaRPr lang="en-US" altLang="en-US" sz="3600"/>
          </a:p>
        </p:txBody>
      </p:sp>
      <p:sp>
        <p:nvSpPr>
          <p:cNvPr id="38915" name="Slide Number Placeholder 4">
            <a:extLst>
              <a:ext uri="{FF2B5EF4-FFF2-40B4-BE49-F238E27FC236}">
                <a16:creationId xmlns:a16="http://schemas.microsoft.com/office/drawing/2014/main" id="{20E5C43B-1666-C205-E19C-929BA0B14C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F88C13-5904-4EB5-9799-4A1E2BD97114}" type="slidenum">
              <a:rPr lang="en-US" altLang="en-US" sz="1200" smtClean="0"/>
              <a:pPr>
                <a:spcBef>
                  <a:spcPct val="0"/>
                </a:spcBef>
                <a:buFontTx/>
                <a:buNone/>
              </a:pPr>
              <a:t>17</a:t>
            </a:fld>
            <a:endParaRPr lang="en-US" altLang="en-US" sz="1200"/>
          </a:p>
        </p:txBody>
      </p:sp>
      <p:graphicFrame>
        <p:nvGraphicFramePr>
          <p:cNvPr id="6" name="Content Placeholder 5">
            <a:extLst>
              <a:ext uri="{FF2B5EF4-FFF2-40B4-BE49-F238E27FC236}">
                <a16:creationId xmlns:a16="http://schemas.microsoft.com/office/drawing/2014/main" id="{3C1057D6-C933-32EE-E88F-46A29ACC4F31}"/>
              </a:ext>
            </a:extLst>
          </p:cNvPr>
          <p:cNvGraphicFramePr>
            <a:graphicFrameLocks noGrp="1"/>
          </p:cNvGraphicFramePr>
          <p:nvPr>
            <p:ph idx="1"/>
            <p:extLst>
              <p:ext uri="{D42A27DB-BD31-4B8C-83A1-F6EECF244321}">
                <p14:modId xmlns:p14="http://schemas.microsoft.com/office/powerpoint/2010/main" val="3036091900"/>
              </p:ext>
            </p:extLst>
          </p:nvPr>
        </p:nvGraphicFramePr>
        <p:xfrm>
          <a:off x="248846" y="2074069"/>
          <a:ext cx="8766170" cy="1354931"/>
        </p:xfrm>
        <a:graphic>
          <a:graphicData uri="http://schemas.openxmlformats.org/drawingml/2006/table">
            <a:tbl>
              <a:tblPr firstRow="1" bandRow="1">
                <a:tableStyleId>{93296810-A885-4BE3-A3E7-6D5BEEA58F35}</a:tableStyleId>
              </a:tblPr>
              <a:tblGrid>
                <a:gridCol w="4165215">
                  <a:extLst>
                    <a:ext uri="{9D8B030D-6E8A-4147-A177-3AD203B41FA5}">
                      <a16:colId xmlns:a16="http://schemas.microsoft.com/office/drawing/2014/main" val="20000"/>
                    </a:ext>
                  </a:extLst>
                </a:gridCol>
                <a:gridCol w="1852032">
                  <a:extLst>
                    <a:ext uri="{9D8B030D-6E8A-4147-A177-3AD203B41FA5}">
                      <a16:colId xmlns:a16="http://schemas.microsoft.com/office/drawing/2014/main" val="20001"/>
                    </a:ext>
                  </a:extLst>
                </a:gridCol>
                <a:gridCol w="1445606">
                  <a:extLst>
                    <a:ext uri="{9D8B030D-6E8A-4147-A177-3AD203B41FA5}">
                      <a16:colId xmlns:a16="http://schemas.microsoft.com/office/drawing/2014/main" val="20002"/>
                    </a:ext>
                  </a:extLst>
                </a:gridCol>
                <a:gridCol w="1303317">
                  <a:extLst>
                    <a:ext uri="{9D8B030D-6E8A-4147-A177-3AD203B41FA5}">
                      <a16:colId xmlns:a16="http://schemas.microsoft.com/office/drawing/2014/main" val="20003"/>
                    </a:ext>
                  </a:extLst>
                </a:gridCol>
              </a:tblGrid>
              <a:tr h="669131">
                <a:tc>
                  <a:txBody>
                    <a:bodyPr/>
                    <a:lstStyle/>
                    <a:p>
                      <a:pPr algn="ctr"/>
                      <a:r>
                        <a:rPr lang="en-US" sz="1800" baseline="0"/>
                        <a:t>Description</a:t>
                      </a:r>
                      <a:endParaRPr lang="en-US" sz="1800"/>
                    </a:p>
                  </a:txBody>
                  <a:tcPr marT="45732" marB="45732" anchor="ctr"/>
                </a:tc>
                <a:tc>
                  <a:txBody>
                    <a:bodyPr/>
                    <a:lstStyle/>
                    <a:p>
                      <a:pPr algn="ctr"/>
                      <a:r>
                        <a:rPr lang="en-US" sz="1800"/>
                        <a:t>Current (2025)</a:t>
                      </a:r>
                      <a:r>
                        <a:rPr lang="en-US" sz="1800" baseline="0"/>
                        <a:t> Fee</a:t>
                      </a:r>
                      <a:endParaRPr lang="en-US" sz="1800"/>
                    </a:p>
                  </a:txBody>
                  <a:tcPr marT="45732" marB="45732" anchor="ctr"/>
                </a:tc>
                <a:tc>
                  <a:txBody>
                    <a:bodyPr/>
                    <a:lstStyle/>
                    <a:p>
                      <a:pPr algn="ctr"/>
                      <a:r>
                        <a:rPr lang="en-US" sz="1800"/>
                        <a:t>Effective July 2026</a:t>
                      </a:r>
                    </a:p>
                  </a:txBody>
                  <a:tcPr marT="45732" marB="45732" anchor="ctr"/>
                </a:tc>
                <a:tc>
                  <a:txBody>
                    <a:bodyPr/>
                    <a:lstStyle/>
                    <a:p>
                      <a:pPr algn="ctr"/>
                      <a:r>
                        <a:rPr lang="en-US" sz="1800"/>
                        <a:t>Effective July 2027</a:t>
                      </a:r>
                    </a:p>
                  </a:txBody>
                  <a:tcPr marT="45732" marB="45732" anchor="ctr"/>
                </a:tc>
                <a:extLst>
                  <a:ext uri="{0D108BD9-81ED-4DB2-BD59-A6C34878D82A}">
                    <a16:rowId xmlns:a16="http://schemas.microsoft.com/office/drawing/2014/main" val="10000"/>
                  </a:ext>
                </a:extLst>
              </a:tr>
              <a:tr h="685800">
                <a:tc>
                  <a:txBody>
                    <a:bodyPr/>
                    <a:lstStyle/>
                    <a:p>
                      <a:pPr algn="l"/>
                      <a:r>
                        <a:rPr lang="en-US" sz="1600"/>
                        <a:t>Hazardous Materials in Reportable Quantity – Hazardous Waste Only </a:t>
                      </a:r>
                      <a:endParaRPr lang="en-US"/>
                    </a:p>
                  </a:txBody>
                  <a:tcPr marT="45732" marB="45732" anchor="ctr"/>
                </a:tc>
                <a:tc>
                  <a:txBody>
                    <a:bodyPr/>
                    <a:lstStyle/>
                    <a:p>
                      <a:pPr algn="ctr"/>
                      <a:r>
                        <a:rPr lang="en-US" sz="1800"/>
                        <a:t>$405</a:t>
                      </a:r>
                    </a:p>
                  </a:txBody>
                  <a:tcPr marT="45732" marB="45732" anchor="ctr"/>
                </a:tc>
                <a:tc>
                  <a:txBody>
                    <a:bodyPr/>
                    <a:lstStyle/>
                    <a:p>
                      <a:pPr algn="ctr"/>
                      <a:r>
                        <a:rPr lang="en-US" sz="1800"/>
                        <a:t>$473</a:t>
                      </a:r>
                    </a:p>
                  </a:txBody>
                  <a:tcPr marT="45732" marB="45732" anchor="ctr"/>
                </a:tc>
                <a:tc>
                  <a:txBody>
                    <a:bodyPr/>
                    <a:lstStyle/>
                    <a:p>
                      <a:pPr algn="ctr"/>
                      <a:r>
                        <a:rPr lang="en-US" sz="1800"/>
                        <a:t>$538</a:t>
                      </a:r>
                    </a:p>
                  </a:txBody>
                  <a:tcPr marT="45732" marB="45732"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76385-EC34-2C1A-4D38-AF6DEAE9FFCE}"/>
            </a:ext>
          </a:extLst>
        </p:cNvPr>
        <p:cNvGrpSpPr/>
        <p:nvPr/>
      </p:nvGrpSpPr>
      <p:grpSpPr>
        <a:xfrm>
          <a:off x="0" y="0"/>
          <a:ext cx="0" cy="0"/>
          <a:chOff x="0" y="0"/>
          <a:chExt cx="0" cy="0"/>
        </a:xfrm>
      </p:grpSpPr>
      <p:sp>
        <p:nvSpPr>
          <p:cNvPr id="38914" name="Title 1">
            <a:extLst>
              <a:ext uri="{FF2B5EF4-FFF2-40B4-BE49-F238E27FC236}">
                <a16:creationId xmlns:a16="http://schemas.microsoft.com/office/drawing/2014/main" id="{57854862-6395-3B11-4FAD-E0C9D9AE9FD8}"/>
              </a:ext>
            </a:extLst>
          </p:cNvPr>
          <p:cNvSpPr>
            <a:spLocks noGrp="1" noChangeArrowheads="1"/>
          </p:cNvSpPr>
          <p:nvPr>
            <p:ph type="title"/>
          </p:nvPr>
        </p:nvSpPr>
        <p:spPr>
          <a:xfrm>
            <a:off x="457200" y="377825"/>
            <a:ext cx="8229600" cy="1143000"/>
          </a:xfrm>
        </p:spPr>
        <p:txBody>
          <a:bodyPr/>
          <a:lstStyle/>
          <a:p>
            <a:r>
              <a:rPr lang="en-US" altLang="en-US" sz="3600" b="1"/>
              <a:t>Sacramento County CUPA (HW)</a:t>
            </a:r>
            <a:br>
              <a:rPr lang="en-US" altLang="en-US" sz="3600" b="1"/>
            </a:br>
            <a:r>
              <a:rPr lang="en-US" altLang="en-US" sz="2400" b="1"/>
              <a:t>Proposed One Year Phase-In Plan</a:t>
            </a:r>
            <a:endParaRPr lang="en-US" altLang="en-US" sz="3600"/>
          </a:p>
        </p:txBody>
      </p:sp>
      <p:sp>
        <p:nvSpPr>
          <p:cNvPr id="38915" name="Slide Number Placeholder 4">
            <a:extLst>
              <a:ext uri="{FF2B5EF4-FFF2-40B4-BE49-F238E27FC236}">
                <a16:creationId xmlns:a16="http://schemas.microsoft.com/office/drawing/2014/main" id="{D3B477BF-F1C1-E0C6-B5C8-DB008CB023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F88C13-5904-4EB5-9799-4A1E2BD97114}" type="slidenum">
              <a:rPr lang="en-US" altLang="en-US" sz="1200" smtClean="0"/>
              <a:pPr>
                <a:spcBef>
                  <a:spcPct val="0"/>
                </a:spcBef>
                <a:buFontTx/>
                <a:buNone/>
              </a:pPr>
              <a:t>18</a:t>
            </a:fld>
            <a:endParaRPr lang="en-US" altLang="en-US" sz="1200"/>
          </a:p>
        </p:txBody>
      </p:sp>
      <p:graphicFrame>
        <p:nvGraphicFramePr>
          <p:cNvPr id="6" name="Content Placeholder 5">
            <a:extLst>
              <a:ext uri="{FF2B5EF4-FFF2-40B4-BE49-F238E27FC236}">
                <a16:creationId xmlns:a16="http://schemas.microsoft.com/office/drawing/2014/main" id="{16B6A451-5DDB-8493-21E0-3B7A6FC08539}"/>
              </a:ext>
            </a:extLst>
          </p:cNvPr>
          <p:cNvGraphicFramePr>
            <a:graphicFrameLocks noGrp="1"/>
          </p:cNvGraphicFramePr>
          <p:nvPr>
            <p:ph idx="1"/>
            <p:extLst>
              <p:ext uri="{D42A27DB-BD31-4B8C-83A1-F6EECF244321}">
                <p14:modId xmlns:p14="http://schemas.microsoft.com/office/powerpoint/2010/main" val="361423140"/>
              </p:ext>
            </p:extLst>
          </p:nvPr>
        </p:nvGraphicFramePr>
        <p:xfrm>
          <a:off x="269701" y="2162086"/>
          <a:ext cx="8604597" cy="1415881"/>
        </p:xfrm>
        <a:graphic>
          <a:graphicData uri="http://schemas.openxmlformats.org/drawingml/2006/table">
            <a:tbl>
              <a:tblPr firstRow="1" bandRow="1">
                <a:tableStyleId>{93296810-A885-4BE3-A3E7-6D5BEEA58F35}</a:tableStyleId>
              </a:tblPr>
              <a:tblGrid>
                <a:gridCol w="4802452">
                  <a:extLst>
                    <a:ext uri="{9D8B030D-6E8A-4147-A177-3AD203B41FA5}">
                      <a16:colId xmlns:a16="http://schemas.microsoft.com/office/drawing/2014/main" val="20000"/>
                    </a:ext>
                  </a:extLst>
                </a:gridCol>
                <a:gridCol w="2135375">
                  <a:extLst>
                    <a:ext uri="{9D8B030D-6E8A-4147-A177-3AD203B41FA5}">
                      <a16:colId xmlns:a16="http://schemas.microsoft.com/office/drawing/2014/main" val="20001"/>
                    </a:ext>
                  </a:extLst>
                </a:gridCol>
                <a:gridCol w="1666770">
                  <a:extLst>
                    <a:ext uri="{9D8B030D-6E8A-4147-A177-3AD203B41FA5}">
                      <a16:colId xmlns:a16="http://schemas.microsoft.com/office/drawing/2014/main" val="20002"/>
                    </a:ext>
                  </a:extLst>
                </a:gridCol>
              </a:tblGrid>
              <a:tr h="699231">
                <a:tc>
                  <a:txBody>
                    <a:bodyPr/>
                    <a:lstStyle/>
                    <a:p>
                      <a:pPr algn="ctr"/>
                      <a:r>
                        <a:rPr lang="en-US" sz="1800" baseline="0"/>
                        <a:t>Description</a:t>
                      </a:r>
                      <a:endParaRPr lang="en-US" sz="1800"/>
                    </a:p>
                  </a:txBody>
                  <a:tcPr marT="45732" marB="45732" anchor="ctr"/>
                </a:tc>
                <a:tc>
                  <a:txBody>
                    <a:bodyPr/>
                    <a:lstStyle/>
                    <a:p>
                      <a:pPr algn="ctr"/>
                      <a:r>
                        <a:rPr lang="en-US" sz="1800"/>
                        <a:t>Current (2025)</a:t>
                      </a:r>
                      <a:r>
                        <a:rPr lang="en-US" sz="1800" baseline="0"/>
                        <a:t> Fee</a:t>
                      </a:r>
                      <a:endParaRPr lang="en-US" sz="1800"/>
                    </a:p>
                  </a:txBody>
                  <a:tcPr marT="45732" marB="45732" anchor="ctr"/>
                </a:tc>
                <a:tc>
                  <a:txBody>
                    <a:bodyPr/>
                    <a:lstStyle/>
                    <a:p>
                      <a:pPr algn="ctr"/>
                      <a:r>
                        <a:rPr lang="en-US" sz="1800"/>
                        <a:t>Effective July 2026</a:t>
                      </a:r>
                    </a:p>
                  </a:txBody>
                  <a:tcPr marT="45732" marB="45732" anchor="ctr"/>
                </a:tc>
                <a:extLst>
                  <a:ext uri="{0D108BD9-81ED-4DB2-BD59-A6C34878D82A}">
                    <a16:rowId xmlns:a16="http://schemas.microsoft.com/office/drawing/2014/main" val="10000"/>
                  </a:ext>
                </a:extLst>
              </a:tr>
              <a:tr h="716650">
                <a:tc>
                  <a:txBody>
                    <a:bodyPr/>
                    <a:lstStyle/>
                    <a:p>
                      <a:pPr algn="l"/>
                      <a:r>
                        <a:rPr lang="en-US" sz="1600"/>
                        <a:t>Hazardous Waste Generator Fee - &lt; 55 Gallons</a:t>
                      </a:r>
                      <a:endParaRPr lang="en-US"/>
                    </a:p>
                  </a:txBody>
                  <a:tcPr marT="45732" marB="45732" anchor="ctr"/>
                </a:tc>
                <a:tc>
                  <a:txBody>
                    <a:bodyPr/>
                    <a:lstStyle/>
                    <a:p>
                      <a:pPr algn="ctr"/>
                      <a:r>
                        <a:rPr lang="en-US" sz="1800"/>
                        <a:t>$375</a:t>
                      </a:r>
                    </a:p>
                  </a:txBody>
                  <a:tcPr marT="45732" marB="45732" anchor="ctr"/>
                </a:tc>
                <a:tc>
                  <a:txBody>
                    <a:bodyPr/>
                    <a:lstStyle/>
                    <a:p>
                      <a:pPr algn="ctr"/>
                      <a:r>
                        <a:rPr lang="en-US" sz="1800"/>
                        <a:t>$413</a:t>
                      </a:r>
                    </a:p>
                  </a:txBody>
                  <a:tcPr marT="45732" marB="4573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555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67201-6EA5-0353-D912-D86D0E6DC830}"/>
            </a:ext>
          </a:extLst>
        </p:cNvPr>
        <p:cNvGrpSpPr/>
        <p:nvPr/>
      </p:nvGrpSpPr>
      <p:grpSpPr>
        <a:xfrm>
          <a:off x="0" y="0"/>
          <a:ext cx="0" cy="0"/>
          <a:chOff x="0" y="0"/>
          <a:chExt cx="0" cy="0"/>
        </a:xfrm>
      </p:grpSpPr>
      <p:sp>
        <p:nvSpPr>
          <p:cNvPr id="38914" name="Title 1">
            <a:extLst>
              <a:ext uri="{FF2B5EF4-FFF2-40B4-BE49-F238E27FC236}">
                <a16:creationId xmlns:a16="http://schemas.microsoft.com/office/drawing/2014/main" id="{9B3E8FA2-72DA-7E65-3414-416D0035FA76}"/>
              </a:ext>
            </a:extLst>
          </p:cNvPr>
          <p:cNvSpPr>
            <a:spLocks noGrp="1" noChangeArrowheads="1"/>
          </p:cNvSpPr>
          <p:nvPr>
            <p:ph type="title"/>
          </p:nvPr>
        </p:nvSpPr>
        <p:spPr>
          <a:xfrm>
            <a:off x="457200" y="377825"/>
            <a:ext cx="8229600" cy="1143000"/>
          </a:xfrm>
        </p:spPr>
        <p:txBody>
          <a:bodyPr/>
          <a:lstStyle/>
          <a:p>
            <a:r>
              <a:rPr lang="en-US" altLang="en-US" sz="3600" b="1"/>
              <a:t>Sacramento County CUPA (APSA)</a:t>
            </a:r>
            <a:br>
              <a:rPr lang="en-US" altLang="en-US" sz="3600" b="1"/>
            </a:br>
            <a:r>
              <a:rPr lang="en-US" altLang="en-US" sz="2400" b="1"/>
              <a:t>Proposed Two Year Phase-In Plan</a:t>
            </a:r>
            <a:endParaRPr lang="en-US" altLang="en-US" sz="3600"/>
          </a:p>
        </p:txBody>
      </p:sp>
      <p:sp>
        <p:nvSpPr>
          <p:cNvPr id="38915" name="Slide Number Placeholder 4">
            <a:extLst>
              <a:ext uri="{FF2B5EF4-FFF2-40B4-BE49-F238E27FC236}">
                <a16:creationId xmlns:a16="http://schemas.microsoft.com/office/drawing/2014/main" id="{8E4FB9D4-69A4-03FA-92E2-068EF194CF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F88C13-5904-4EB5-9799-4A1E2BD97114}" type="slidenum">
              <a:rPr lang="en-US" altLang="en-US" sz="1200" smtClean="0"/>
              <a:pPr>
                <a:spcBef>
                  <a:spcPct val="0"/>
                </a:spcBef>
                <a:buFontTx/>
                <a:buNone/>
              </a:pPr>
              <a:t>19</a:t>
            </a:fld>
            <a:endParaRPr lang="en-US" altLang="en-US" sz="1200"/>
          </a:p>
        </p:txBody>
      </p:sp>
      <p:graphicFrame>
        <p:nvGraphicFramePr>
          <p:cNvPr id="6" name="Content Placeholder 5">
            <a:extLst>
              <a:ext uri="{FF2B5EF4-FFF2-40B4-BE49-F238E27FC236}">
                <a16:creationId xmlns:a16="http://schemas.microsoft.com/office/drawing/2014/main" id="{61E66E9A-588A-3F23-AF0B-D0BAEAE21C28}"/>
              </a:ext>
            </a:extLst>
          </p:cNvPr>
          <p:cNvGraphicFramePr>
            <a:graphicFrameLocks noGrp="1"/>
          </p:cNvGraphicFramePr>
          <p:nvPr>
            <p:ph idx="1"/>
            <p:extLst>
              <p:ext uri="{D42A27DB-BD31-4B8C-83A1-F6EECF244321}">
                <p14:modId xmlns:p14="http://schemas.microsoft.com/office/powerpoint/2010/main" val="1784057793"/>
              </p:ext>
            </p:extLst>
          </p:nvPr>
        </p:nvGraphicFramePr>
        <p:xfrm>
          <a:off x="248846" y="2074069"/>
          <a:ext cx="8766170" cy="1354931"/>
        </p:xfrm>
        <a:graphic>
          <a:graphicData uri="http://schemas.openxmlformats.org/drawingml/2006/table">
            <a:tbl>
              <a:tblPr firstRow="1" bandRow="1">
                <a:tableStyleId>{93296810-A885-4BE3-A3E7-6D5BEEA58F35}</a:tableStyleId>
              </a:tblPr>
              <a:tblGrid>
                <a:gridCol w="4165215">
                  <a:extLst>
                    <a:ext uri="{9D8B030D-6E8A-4147-A177-3AD203B41FA5}">
                      <a16:colId xmlns:a16="http://schemas.microsoft.com/office/drawing/2014/main" val="20000"/>
                    </a:ext>
                  </a:extLst>
                </a:gridCol>
                <a:gridCol w="1852032">
                  <a:extLst>
                    <a:ext uri="{9D8B030D-6E8A-4147-A177-3AD203B41FA5}">
                      <a16:colId xmlns:a16="http://schemas.microsoft.com/office/drawing/2014/main" val="20001"/>
                    </a:ext>
                  </a:extLst>
                </a:gridCol>
                <a:gridCol w="1445606">
                  <a:extLst>
                    <a:ext uri="{9D8B030D-6E8A-4147-A177-3AD203B41FA5}">
                      <a16:colId xmlns:a16="http://schemas.microsoft.com/office/drawing/2014/main" val="20002"/>
                    </a:ext>
                  </a:extLst>
                </a:gridCol>
                <a:gridCol w="1303317">
                  <a:extLst>
                    <a:ext uri="{9D8B030D-6E8A-4147-A177-3AD203B41FA5}">
                      <a16:colId xmlns:a16="http://schemas.microsoft.com/office/drawing/2014/main" val="20003"/>
                    </a:ext>
                  </a:extLst>
                </a:gridCol>
              </a:tblGrid>
              <a:tr h="669131">
                <a:tc>
                  <a:txBody>
                    <a:bodyPr/>
                    <a:lstStyle/>
                    <a:p>
                      <a:pPr algn="ctr"/>
                      <a:r>
                        <a:rPr lang="en-US" sz="1800" baseline="0"/>
                        <a:t>Description</a:t>
                      </a:r>
                      <a:endParaRPr lang="en-US" sz="1800"/>
                    </a:p>
                  </a:txBody>
                  <a:tcPr marT="45732" marB="45732" anchor="ctr"/>
                </a:tc>
                <a:tc>
                  <a:txBody>
                    <a:bodyPr/>
                    <a:lstStyle/>
                    <a:p>
                      <a:pPr algn="ctr"/>
                      <a:r>
                        <a:rPr lang="en-US" sz="1800"/>
                        <a:t>Current (2025)</a:t>
                      </a:r>
                      <a:r>
                        <a:rPr lang="en-US" sz="1800" baseline="0"/>
                        <a:t> Fee</a:t>
                      </a:r>
                      <a:endParaRPr lang="en-US" sz="1800"/>
                    </a:p>
                  </a:txBody>
                  <a:tcPr marT="45732" marB="45732" anchor="ctr"/>
                </a:tc>
                <a:tc>
                  <a:txBody>
                    <a:bodyPr/>
                    <a:lstStyle/>
                    <a:p>
                      <a:pPr algn="ctr"/>
                      <a:r>
                        <a:rPr lang="en-US" sz="1800"/>
                        <a:t>Effective July 2026</a:t>
                      </a:r>
                    </a:p>
                  </a:txBody>
                  <a:tcPr marT="45732" marB="45732" anchor="ctr"/>
                </a:tc>
                <a:tc>
                  <a:txBody>
                    <a:bodyPr/>
                    <a:lstStyle/>
                    <a:p>
                      <a:pPr algn="ctr"/>
                      <a:r>
                        <a:rPr lang="en-US" sz="1800"/>
                        <a:t>Effective July 2027</a:t>
                      </a:r>
                    </a:p>
                  </a:txBody>
                  <a:tcPr marT="45732" marB="45732" anchor="ctr"/>
                </a:tc>
                <a:extLst>
                  <a:ext uri="{0D108BD9-81ED-4DB2-BD59-A6C34878D82A}">
                    <a16:rowId xmlns:a16="http://schemas.microsoft.com/office/drawing/2014/main" val="10000"/>
                  </a:ext>
                </a:extLst>
              </a:tr>
              <a:tr h="685800">
                <a:tc>
                  <a:txBody>
                    <a:bodyPr/>
                    <a:lstStyle/>
                    <a:p>
                      <a:pPr algn="l"/>
                      <a:r>
                        <a:rPr lang="en-US" sz="1600"/>
                        <a:t>Aboveground Storage Tank: 1,320 to &lt; 10,000 Gallons</a:t>
                      </a:r>
                      <a:endParaRPr lang="en-US"/>
                    </a:p>
                  </a:txBody>
                  <a:tcPr marT="45732" marB="45732" anchor="ctr"/>
                </a:tc>
                <a:tc>
                  <a:txBody>
                    <a:bodyPr/>
                    <a:lstStyle/>
                    <a:p>
                      <a:pPr algn="ctr"/>
                      <a:r>
                        <a:rPr lang="en-US" sz="1800"/>
                        <a:t>$422</a:t>
                      </a:r>
                    </a:p>
                  </a:txBody>
                  <a:tcPr marT="45732" marB="45732" anchor="ctr"/>
                </a:tc>
                <a:tc>
                  <a:txBody>
                    <a:bodyPr/>
                    <a:lstStyle/>
                    <a:p>
                      <a:pPr algn="ctr"/>
                      <a:r>
                        <a:rPr lang="en-US" sz="1800"/>
                        <a:t>$546</a:t>
                      </a:r>
                    </a:p>
                  </a:txBody>
                  <a:tcPr marT="45732" marB="45732" anchor="ctr"/>
                </a:tc>
                <a:tc>
                  <a:txBody>
                    <a:bodyPr/>
                    <a:lstStyle/>
                    <a:p>
                      <a:pPr algn="ctr"/>
                      <a:r>
                        <a:rPr lang="en-US" sz="1800"/>
                        <a:t>$667</a:t>
                      </a:r>
                    </a:p>
                  </a:txBody>
                  <a:tcPr marT="45732" marB="4573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664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C056020-897B-A5F1-DF2A-652B37768108}"/>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1" name="Content Placeholder 6">
            <a:extLst>
              <a:ext uri="{FF2B5EF4-FFF2-40B4-BE49-F238E27FC236}">
                <a16:creationId xmlns:a16="http://schemas.microsoft.com/office/drawing/2014/main" id="{516CD835-3816-E90F-6426-0703DA49A80F}"/>
              </a:ext>
            </a:extLst>
          </p:cNvPr>
          <p:cNvSpPr>
            <a:spLocks noGrp="1" noChangeArrowheads="1"/>
          </p:cNvSpPr>
          <p:nvPr>
            <p:ph idx="1"/>
          </p:nvPr>
        </p:nvSpPr>
        <p:spPr>
          <a:xfrm>
            <a:off x="609600" y="1647825"/>
            <a:ext cx="4495800" cy="4735513"/>
          </a:xfrm>
        </p:spPr>
        <p:txBody>
          <a:bodyPr/>
          <a:lstStyle/>
          <a:p>
            <a:pPr marL="0" indent="0">
              <a:buFontTx/>
              <a:buNone/>
            </a:pPr>
            <a:r>
              <a:rPr lang="en-US" altLang="en-US" sz="2200"/>
              <a:t>​</a:t>
            </a:r>
            <a:r>
              <a:rPr lang="en-US" altLang="en-US" sz="2800"/>
              <a:t>The mission of the Sacramento County Environmental Management Department (EMD) is to protect public health and the environment by ensuring compliance with environmental regulations.</a:t>
            </a:r>
          </a:p>
          <a:p>
            <a:pPr marL="0" indent="0">
              <a:buFontTx/>
              <a:buNone/>
            </a:pPr>
            <a:endParaRPr lang="en-US" altLang="en-US" sz="2800"/>
          </a:p>
          <a:p>
            <a:pPr marL="0" indent="0">
              <a:buFontTx/>
              <a:buNone/>
            </a:pPr>
            <a:endParaRPr lang="en-US" altLang="en-US" sz="2400"/>
          </a:p>
        </p:txBody>
      </p:sp>
      <p:sp>
        <p:nvSpPr>
          <p:cNvPr id="7172" name="Slide Number Placeholder 5">
            <a:extLst>
              <a:ext uri="{FF2B5EF4-FFF2-40B4-BE49-F238E27FC236}">
                <a16:creationId xmlns:a16="http://schemas.microsoft.com/office/drawing/2014/main" id="{CBFC7132-D26E-4764-03B8-A02E7FA143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926432-E18E-4F47-9A48-2D2A94C18976}" type="slidenum">
              <a:rPr lang="en-US" altLang="en-US" sz="1200" smtClean="0">
                <a:solidFill>
                  <a:schemeClr val="bg1"/>
                </a:solidFill>
              </a:rPr>
              <a:pPr>
                <a:spcBef>
                  <a:spcPct val="0"/>
                </a:spcBef>
                <a:buFontTx/>
                <a:buNone/>
              </a:pPr>
              <a:t>2</a:t>
            </a:fld>
            <a:endParaRPr lang="en-US" altLang="en-US" sz="1200">
              <a:solidFill>
                <a:schemeClr val="bg1"/>
              </a:solidFill>
            </a:endParaRPr>
          </a:p>
        </p:txBody>
      </p:sp>
      <p:grpSp>
        <p:nvGrpSpPr>
          <p:cNvPr id="7173" name="Group 16">
            <a:extLst>
              <a:ext uri="{FF2B5EF4-FFF2-40B4-BE49-F238E27FC236}">
                <a16:creationId xmlns:a16="http://schemas.microsoft.com/office/drawing/2014/main" id="{E5B7AB5C-0229-70E5-0A32-27F7FC090D46}"/>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7E0C5AE1-D406-1961-B8F8-5C96D6187C3B}"/>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7176" name="Group 23">
              <a:extLst>
                <a:ext uri="{FF2B5EF4-FFF2-40B4-BE49-F238E27FC236}">
                  <a16:creationId xmlns:a16="http://schemas.microsoft.com/office/drawing/2014/main" id="{B385AA29-9D24-5FD8-A116-8B47F642AB46}"/>
                </a:ext>
              </a:extLst>
            </p:cNvPr>
            <p:cNvGrpSpPr>
              <a:grpSpLocks/>
            </p:cNvGrpSpPr>
            <p:nvPr/>
          </p:nvGrpSpPr>
          <p:grpSpPr bwMode="auto">
            <a:xfrm>
              <a:off x="304800" y="188690"/>
              <a:ext cx="4217988" cy="1054005"/>
              <a:chOff x="304800" y="188690"/>
              <a:chExt cx="4217988" cy="1054005"/>
            </a:xfrm>
          </p:grpSpPr>
          <p:pic>
            <p:nvPicPr>
              <p:cNvPr id="7177" name="Picture 10" descr="http://inside.stationery.saccounty.net/Documents/Logo/sac_022765.png">
                <a:extLst>
                  <a:ext uri="{FF2B5EF4-FFF2-40B4-BE49-F238E27FC236}">
                    <a16:creationId xmlns:a16="http://schemas.microsoft.com/office/drawing/2014/main" id="{360A0B39-FBF9-D7D0-BD65-989A9CF04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E94D47A9-92CB-7CB2-1B01-A64A270CD757}"/>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pic>
        <p:nvPicPr>
          <p:cNvPr id="7174" name="Picture 1">
            <a:extLst>
              <a:ext uri="{FF2B5EF4-FFF2-40B4-BE49-F238E27FC236}">
                <a16:creationId xmlns:a16="http://schemas.microsoft.com/office/drawing/2014/main" id="{81D2DC1C-EDF7-CE12-9220-C6D598808E04}"/>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38800" y="2058988"/>
            <a:ext cx="27416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6B04E-5DA3-AF7C-9553-F26031581F14}"/>
            </a:ext>
          </a:extLst>
        </p:cNvPr>
        <p:cNvGrpSpPr/>
        <p:nvPr/>
      </p:nvGrpSpPr>
      <p:grpSpPr>
        <a:xfrm>
          <a:off x="0" y="0"/>
          <a:ext cx="0" cy="0"/>
          <a:chOff x="0" y="0"/>
          <a:chExt cx="0" cy="0"/>
        </a:xfrm>
      </p:grpSpPr>
      <p:sp>
        <p:nvSpPr>
          <p:cNvPr id="38914" name="Title 1">
            <a:extLst>
              <a:ext uri="{FF2B5EF4-FFF2-40B4-BE49-F238E27FC236}">
                <a16:creationId xmlns:a16="http://schemas.microsoft.com/office/drawing/2014/main" id="{BAADCB8E-EC2B-CB83-01EE-21578F50A4CA}"/>
              </a:ext>
            </a:extLst>
          </p:cNvPr>
          <p:cNvSpPr>
            <a:spLocks noGrp="1" noChangeArrowheads="1"/>
          </p:cNvSpPr>
          <p:nvPr>
            <p:ph type="title"/>
          </p:nvPr>
        </p:nvSpPr>
        <p:spPr>
          <a:xfrm>
            <a:off x="457200" y="377825"/>
            <a:ext cx="8229600" cy="1143000"/>
          </a:xfrm>
        </p:spPr>
        <p:txBody>
          <a:bodyPr/>
          <a:lstStyle/>
          <a:p>
            <a:r>
              <a:rPr lang="en-US" altLang="en-US" sz="3600" b="1"/>
              <a:t>Sacramento County CUPA (UST)</a:t>
            </a:r>
            <a:br>
              <a:rPr lang="en-US" altLang="en-US" sz="3600" b="1"/>
            </a:br>
            <a:r>
              <a:rPr lang="en-US" altLang="en-US" sz="2400" b="1"/>
              <a:t>Proposed One Year Phase-In Plan</a:t>
            </a:r>
            <a:endParaRPr lang="en-US" altLang="en-US" sz="3600"/>
          </a:p>
        </p:txBody>
      </p:sp>
      <p:sp>
        <p:nvSpPr>
          <p:cNvPr id="38915" name="Slide Number Placeholder 4">
            <a:extLst>
              <a:ext uri="{FF2B5EF4-FFF2-40B4-BE49-F238E27FC236}">
                <a16:creationId xmlns:a16="http://schemas.microsoft.com/office/drawing/2014/main" id="{C2C624F0-02D5-B7E5-C8F9-5C0149F09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F88C13-5904-4EB5-9799-4A1E2BD97114}" type="slidenum">
              <a:rPr lang="en-US" altLang="en-US" sz="1200" smtClean="0"/>
              <a:pPr>
                <a:spcBef>
                  <a:spcPct val="0"/>
                </a:spcBef>
                <a:buFontTx/>
                <a:buNone/>
              </a:pPr>
              <a:t>20</a:t>
            </a:fld>
            <a:endParaRPr lang="en-US" altLang="en-US" sz="1200"/>
          </a:p>
        </p:txBody>
      </p:sp>
      <p:graphicFrame>
        <p:nvGraphicFramePr>
          <p:cNvPr id="6" name="Content Placeholder 5">
            <a:extLst>
              <a:ext uri="{FF2B5EF4-FFF2-40B4-BE49-F238E27FC236}">
                <a16:creationId xmlns:a16="http://schemas.microsoft.com/office/drawing/2014/main" id="{E57E01FB-4E69-937B-BD11-EEB8058D2259}"/>
              </a:ext>
            </a:extLst>
          </p:cNvPr>
          <p:cNvGraphicFramePr>
            <a:graphicFrameLocks noGrp="1"/>
          </p:cNvGraphicFramePr>
          <p:nvPr>
            <p:ph idx="1"/>
            <p:extLst>
              <p:ext uri="{D42A27DB-BD31-4B8C-83A1-F6EECF244321}">
                <p14:modId xmlns:p14="http://schemas.microsoft.com/office/powerpoint/2010/main" val="2726237498"/>
              </p:ext>
            </p:extLst>
          </p:nvPr>
        </p:nvGraphicFramePr>
        <p:xfrm>
          <a:off x="283029" y="1799507"/>
          <a:ext cx="8604597" cy="2097376"/>
        </p:xfrm>
        <a:graphic>
          <a:graphicData uri="http://schemas.openxmlformats.org/drawingml/2006/table">
            <a:tbl>
              <a:tblPr firstRow="1" bandRow="1">
                <a:tableStyleId>{93296810-A885-4BE3-A3E7-6D5BEEA58F35}</a:tableStyleId>
              </a:tblPr>
              <a:tblGrid>
                <a:gridCol w="4802452">
                  <a:extLst>
                    <a:ext uri="{9D8B030D-6E8A-4147-A177-3AD203B41FA5}">
                      <a16:colId xmlns:a16="http://schemas.microsoft.com/office/drawing/2014/main" val="20000"/>
                    </a:ext>
                  </a:extLst>
                </a:gridCol>
                <a:gridCol w="2135375">
                  <a:extLst>
                    <a:ext uri="{9D8B030D-6E8A-4147-A177-3AD203B41FA5}">
                      <a16:colId xmlns:a16="http://schemas.microsoft.com/office/drawing/2014/main" val="20001"/>
                    </a:ext>
                  </a:extLst>
                </a:gridCol>
                <a:gridCol w="1666770">
                  <a:extLst>
                    <a:ext uri="{9D8B030D-6E8A-4147-A177-3AD203B41FA5}">
                      <a16:colId xmlns:a16="http://schemas.microsoft.com/office/drawing/2014/main" val="20002"/>
                    </a:ext>
                  </a:extLst>
                </a:gridCol>
              </a:tblGrid>
              <a:tr h="687704">
                <a:tc>
                  <a:txBody>
                    <a:bodyPr/>
                    <a:lstStyle/>
                    <a:p>
                      <a:pPr algn="ctr"/>
                      <a:r>
                        <a:rPr lang="en-US" sz="1800" baseline="0"/>
                        <a:t>Description</a:t>
                      </a:r>
                      <a:endParaRPr lang="en-US" sz="1800"/>
                    </a:p>
                  </a:txBody>
                  <a:tcPr marT="45732" marB="45732" anchor="ctr"/>
                </a:tc>
                <a:tc>
                  <a:txBody>
                    <a:bodyPr/>
                    <a:lstStyle/>
                    <a:p>
                      <a:pPr algn="ctr"/>
                      <a:r>
                        <a:rPr lang="en-US" sz="1800"/>
                        <a:t>Current (2025)</a:t>
                      </a:r>
                      <a:r>
                        <a:rPr lang="en-US" sz="1800" baseline="0"/>
                        <a:t> Fee</a:t>
                      </a:r>
                      <a:endParaRPr lang="en-US" sz="1800"/>
                    </a:p>
                  </a:txBody>
                  <a:tcPr marT="45732" marB="45732" anchor="ctr"/>
                </a:tc>
                <a:tc>
                  <a:txBody>
                    <a:bodyPr/>
                    <a:lstStyle/>
                    <a:p>
                      <a:pPr algn="ctr"/>
                      <a:r>
                        <a:rPr lang="en-US" sz="1800"/>
                        <a:t>Effective July 2026</a:t>
                      </a:r>
                    </a:p>
                  </a:txBody>
                  <a:tcPr marT="45732" marB="45732" anchor="ctr"/>
                </a:tc>
                <a:extLst>
                  <a:ext uri="{0D108BD9-81ED-4DB2-BD59-A6C34878D82A}">
                    <a16:rowId xmlns:a16="http://schemas.microsoft.com/office/drawing/2014/main" val="10000"/>
                  </a:ext>
                </a:extLst>
              </a:tr>
              <a:tr h="704836">
                <a:tc>
                  <a:txBody>
                    <a:bodyPr/>
                    <a:lstStyle/>
                    <a:p>
                      <a:pPr algn="l"/>
                      <a:r>
                        <a:rPr lang="en-US" sz="1600"/>
                        <a:t>Underground Storage Tank Fee – 1 Tank</a:t>
                      </a:r>
                      <a:endParaRPr lang="en-US"/>
                    </a:p>
                  </a:txBody>
                  <a:tcPr marT="45732" marB="45732" anchor="ctr"/>
                </a:tc>
                <a:tc>
                  <a:txBody>
                    <a:bodyPr/>
                    <a:lstStyle/>
                    <a:p>
                      <a:pPr algn="ctr"/>
                      <a:r>
                        <a:rPr lang="en-US" sz="1800"/>
                        <a:t>$2,283</a:t>
                      </a:r>
                    </a:p>
                  </a:txBody>
                  <a:tcPr marT="45732" marB="45732" anchor="ctr"/>
                </a:tc>
                <a:tc>
                  <a:txBody>
                    <a:bodyPr/>
                    <a:lstStyle/>
                    <a:p>
                      <a:pPr algn="ctr"/>
                      <a:r>
                        <a:rPr lang="en-US" sz="1800"/>
                        <a:t>$2,441</a:t>
                      </a:r>
                    </a:p>
                  </a:txBody>
                  <a:tcPr marT="45732" marB="45732" anchor="ctr"/>
                </a:tc>
                <a:extLst>
                  <a:ext uri="{0D108BD9-81ED-4DB2-BD59-A6C34878D82A}">
                    <a16:rowId xmlns:a16="http://schemas.microsoft.com/office/drawing/2014/main" val="10001"/>
                  </a:ext>
                </a:extLst>
              </a:tr>
              <a:tr h="704836">
                <a:tc>
                  <a:txBody>
                    <a:bodyPr/>
                    <a:lstStyle/>
                    <a:p>
                      <a:pPr marL="0" marR="0" lvl="0" indent="0" algn="l" rtl="0" eaLnBrk="1" fontAlgn="auto" latinLnBrk="0" hangingPunct="1">
                        <a:lnSpc>
                          <a:spcPct val="100000"/>
                        </a:lnSpc>
                        <a:spcBef>
                          <a:spcPts val="0"/>
                        </a:spcBef>
                        <a:spcAft>
                          <a:spcPts val="0"/>
                        </a:spcAft>
                        <a:buClrTx/>
                        <a:buSzTx/>
                        <a:buFontTx/>
                        <a:buNone/>
                      </a:pPr>
                      <a:r>
                        <a:rPr lang="en-US" sz="1600"/>
                        <a:t>Underground Storage Tank Fee – 2 Tanks</a:t>
                      </a:r>
                      <a:endParaRPr lang="en-US"/>
                    </a:p>
                  </a:txBody>
                  <a:tcPr marT="45732" marB="45732" anchor="ctr"/>
                </a:tc>
                <a:tc>
                  <a:txBody>
                    <a:bodyPr/>
                    <a:lstStyle/>
                    <a:p>
                      <a:pPr algn="ctr"/>
                      <a:r>
                        <a:rPr lang="en-US" sz="1800"/>
                        <a:t>$2,493</a:t>
                      </a:r>
                    </a:p>
                  </a:txBody>
                  <a:tcPr marT="45732" marB="45732" anchor="ctr"/>
                </a:tc>
                <a:tc>
                  <a:txBody>
                    <a:bodyPr/>
                    <a:lstStyle/>
                    <a:p>
                      <a:pPr algn="ctr"/>
                      <a:r>
                        <a:rPr lang="en-US" sz="1800"/>
                        <a:t>$2,648</a:t>
                      </a:r>
                    </a:p>
                  </a:txBody>
                  <a:tcPr marT="45732" marB="45732"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42371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2D3E-E87D-E309-3401-57CB93E53706}"/>
            </a:ext>
          </a:extLst>
        </p:cNvPr>
        <p:cNvGrpSpPr/>
        <p:nvPr/>
      </p:nvGrpSpPr>
      <p:grpSpPr>
        <a:xfrm>
          <a:off x="0" y="0"/>
          <a:ext cx="0" cy="0"/>
          <a:chOff x="0" y="0"/>
          <a:chExt cx="0" cy="0"/>
        </a:xfrm>
      </p:grpSpPr>
      <p:sp>
        <p:nvSpPr>
          <p:cNvPr id="38914" name="Title 1">
            <a:extLst>
              <a:ext uri="{FF2B5EF4-FFF2-40B4-BE49-F238E27FC236}">
                <a16:creationId xmlns:a16="http://schemas.microsoft.com/office/drawing/2014/main" id="{F7FE5FEC-11FA-8E03-A1AC-27BA084F3999}"/>
              </a:ext>
            </a:extLst>
          </p:cNvPr>
          <p:cNvSpPr>
            <a:spLocks noGrp="1" noChangeArrowheads="1"/>
          </p:cNvSpPr>
          <p:nvPr>
            <p:ph type="title"/>
          </p:nvPr>
        </p:nvSpPr>
        <p:spPr>
          <a:xfrm>
            <a:off x="457200" y="377825"/>
            <a:ext cx="8229600" cy="1143000"/>
          </a:xfrm>
        </p:spPr>
        <p:txBody>
          <a:bodyPr/>
          <a:lstStyle/>
          <a:p>
            <a:r>
              <a:rPr lang="en-US" altLang="en-US" sz="3600" b="1"/>
              <a:t>Sacramento County CUPA (UST)</a:t>
            </a:r>
            <a:br>
              <a:rPr lang="en-US" altLang="en-US" sz="3600" b="1"/>
            </a:br>
            <a:r>
              <a:rPr lang="en-US" altLang="en-US" sz="2400" b="1"/>
              <a:t>Proposed Three Year Phase-In Plan</a:t>
            </a:r>
            <a:endParaRPr lang="en-US" altLang="en-US" sz="3600"/>
          </a:p>
        </p:txBody>
      </p:sp>
      <p:sp>
        <p:nvSpPr>
          <p:cNvPr id="38915" name="Slide Number Placeholder 4">
            <a:extLst>
              <a:ext uri="{FF2B5EF4-FFF2-40B4-BE49-F238E27FC236}">
                <a16:creationId xmlns:a16="http://schemas.microsoft.com/office/drawing/2014/main" id="{2B7219F3-6644-EFDF-35D4-2D96EB9335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F88C13-5904-4EB5-9799-4A1E2BD97114}" type="slidenum">
              <a:rPr lang="en-US" altLang="en-US" sz="1200" smtClean="0"/>
              <a:pPr>
                <a:spcBef>
                  <a:spcPct val="0"/>
                </a:spcBef>
                <a:buFontTx/>
                <a:buNone/>
              </a:pPr>
              <a:t>21</a:t>
            </a:fld>
            <a:endParaRPr lang="en-US" altLang="en-US" sz="1200"/>
          </a:p>
        </p:txBody>
      </p:sp>
      <p:graphicFrame>
        <p:nvGraphicFramePr>
          <p:cNvPr id="6" name="Content Placeholder 5">
            <a:extLst>
              <a:ext uri="{FF2B5EF4-FFF2-40B4-BE49-F238E27FC236}">
                <a16:creationId xmlns:a16="http://schemas.microsoft.com/office/drawing/2014/main" id="{C629DFC9-22A7-E4F7-8390-64C66C9F100B}"/>
              </a:ext>
            </a:extLst>
          </p:cNvPr>
          <p:cNvGraphicFramePr>
            <a:graphicFrameLocks noGrp="1"/>
          </p:cNvGraphicFramePr>
          <p:nvPr>
            <p:ph idx="1"/>
            <p:extLst>
              <p:ext uri="{D42A27DB-BD31-4B8C-83A1-F6EECF244321}">
                <p14:modId xmlns:p14="http://schemas.microsoft.com/office/powerpoint/2010/main" val="3748678845"/>
              </p:ext>
            </p:extLst>
          </p:nvPr>
        </p:nvGraphicFramePr>
        <p:xfrm>
          <a:off x="283029" y="1799506"/>
          <a:ext cx="8655872" cy="2114467"/>
        </p:xfrm>
        <a:graphic>
          <a:graphicData uri="http://schemas.openxmlformats.org/drawingml/2006/table">
            <a:tbl>
              <a:tblPr firstRow="1" bandRow="1">
                <a:tableStyleId>{93296810-A885-4BE3-A3E7-6D5BEEA58F35}</a:tableStyleId>
              </a:tblPr>
              <a:tblGrid>
                <a:gridCol w="3323296">
                  <a:extLst>
                    <a:ext uri="{9D8B030D-6E8A-4147-A177-3AD203B41FA5}">
                      <a16:colId xmlns:a16="http://schemas.microsoft.com/office/drawing/2014/main" val="20000"/>
                    </a:ext>
                  </a:extLst>
                </a:gridCol>
                <a:gridCol w="1375873">
                  <a:extLst>
                    <a:ext uri="{9D8B030D-6E8A-4147-A177-3AD203B41FA5}">
                      <a16:colId xmlns:a16="http://schemas.microsoft.com/office/drawing/2014/main" val="20001"/>
                    </a:ext>
                  </a:extLst>
                </a:gridCol>
                <a:gridCol w="1418602">
                  <a:extLst>
                    <a:ext uri="{9D8B030D-6E8A-4147-A177-3AD203B41FA5}">
                      <a16:colId xmlns:a16="http://schemas.microsoft.com/office/drawing/2014/main" val="20002"/>
                    </a:ext>
                  </a:extLst>
                </a:gridCol>
                <a:gridCol w="1239140">
                  <a:extLst>
                    <a:ext uri="{9D8B030D-6E8A-4147-A177-3AD203B41FA5}">
                      <a16:colId xmlns:a16="http://schemas.microsoft.com/office/drawing/2014/main" val="600496580"/>
                    </a:ext>
                  </a:extLst>
                </a:gridCol>
                <a:gridCol w="1298961">
                  <a:extLst>
                    <a:ext uri="{9D8B030D-6E8A-4147-A177-3AD203B41FA5}">
                      <a16:colId xmlns:a16="http://schemas.microsoft.com/office/drawing/2014/main" val="2020545087"/>
                    </a:ext>
                  </a:extLst>
                </a:gridCol>
              </a:tblGrid>
              <a:tr h="1327412">
                <a:tc>
                  <a:txBody>
                    <a:bodyPr/>
                    <a:lstStyle/>
                    <a:p>
                      <a:pPr algn="ctr"/>
                      <a:r>
                        <a:rPr lang="en-US" sz="1800" baseline="0"/>
                        <a:t>Description</a:t>
                      </a:r>
                      <a:endParaRPr lang="en-US" sz="1800"/>
                    </a:p>
                  </a:txBody>
                  <a:tcPr marT="45732" marB="45732" anchor="ctr"/>
                </a:tc>
                <a:tc>
                  <a:txBody>
                    <a:bodyPr/>
                    <a:lstStyle/>
                    <a:p>
                      <a:pPr algn="ctr"/>
                      <a:r>
                        <a:rPr lang="en-US" sz="1800"/>
                        <a:t>Current (2025)</a:t>
                      </a:r>
                      <a:r>
                        <a:rPr lang="en-US" sz="1800" baseline="0"/>
                        <a:t> Fee</a:t>
                      </a:r>
                      <a:endParaRPr lang="en-US" sz="1800"/>
                    </a:p>
                  </a:txBody>
                  <a:tcPr marT="45732" marB="45732" anchor="ctr"/>
                </a:tc>
                <a:tc>
                  <a:txBody>
                    <a:bodyPr/>
                    <a:lstStyle/>
                    <a:p>
                      <a:pPr algn="ctr"/>
                      <a:r>
                        <a:rPr lang="en-US" sz="1800"/>
                        <a:t>Effective July 2026</a:t>
                      </a:r>
                    </a:p>
                  </a:txBody>
                  <a:tcPr marT="45732" marB="457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Effective July 2027</a:t>
                      </a:r>
                    </a:p>
                    <a:p>
                      <a:pPr algn="ctr"/>
                      <a:endParaRPr lang="en-US" sz="1800"/>
                    </a:p>
                  </a:txBody>
                  <a:tcPr marT="45732" marB="457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Effective July 2028</a:t>
                      </a:r>
                    </a:p>
                    <a:p>
                      <a:pPr algn="ctr"/>
                      <a:endParaRPr lang="en-US" sz="1800"/>
                    </a:p>
                  </a:txBody>
                  <a:tcPr marT="45732" marB="45732" anchor="ctr"/>
                </a:tc>
                <a:extLst>
                  <a:ext uri="{0D108BD9-81ED-4DB2-BD59-A6C34878D82A}">
                    <a16:rowId xmlns:a16="http://schemas.microsoft.com/office/drawing/2014/main" val="10000"/>
                  </a:ext>
                </a:extLst>
              </a:tr>
              <a:tr h="787055">
                <a:tc>
                  <a:txBody>
                    <a:bodyPr/>
                    <a:lstStyle/>
                    <a:p>
                      <a:pPr algn="l"/>
                      <a:r>
                        <a:rPr lang="en-US" sz="1600"/>
                        <a:t>Underground Storage Tank – VPH Surcharge</a:t>
                      </a:r>
                      <a:endParaRPr lang="en-US"/>
                    </a:p>
                  </a:txBody>
                  <a:tcPr marT="45732" marB="45732" anchor="ctr"/>
                </a:tc>
                <a:tc>
                  <a:txBody>
                    <a:bodyPr/>
                    <a:lstStyle/>
                    <a:p>
                      <a:pPr algn="ctr"/>
                      <a:r>
                        <a:rPr lang="en-US" sz="1800"/>
                        <a:t>New Fee</a:t>
                      </a:r>
                    </a:p>
                  </a:txBody>
                  <a:tcPr marT="45732" marB="45732" anchor="ctr"/>
                </a:tc>
                <a:tc>
                  <a:txBody>
                    <a:bodyPr/>
                    <a:lstStyle/>
                    <a:p>
                      <a:pPr algn="ctr"/>
                      <a:r>
                        <a:rPr lang="en-US" sz="1800"/>
                        <a:t>$299</a:t>
                      </a:r>
                    </a:p>
                  </a:txBody>
                  <a:tcPr marT="45732" marB="45732" anchor="ctr"/>
                </a:tc>
                <a:tc>
                  <a:txBody>
                    <a:bodyPr/>
                    <a:lstStyle/>
                    <a:p>
                      <a:pPr algn="ctr"/>
                      <a:r>
                        <a:rPr lang="en-US" sz="1800"/>
                        <a:t>$456</a:t>
                      </a:r>
                    </a:p>
                  </a:txBody>
                  <a:tcPr marT="45732" marB="45732" anchor="ctr"/>
                </a:tc>
                <a:tc>
                  <a:txBody>
                    <a:bodyPr/>
                    <a:lstStyle/>
                    <a:p>
                      <a:pPr algn="ctr"/>
                      <a:r>
                        <a:rPr lang="en-US" sz="1800"/>
                        <a:t>$683</a:t>
                      </a:r>
                    </a:p>
                  </a:txBody>
                  <a:tcPr marT="45732" marB="4573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41865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4A22B-AED1-043B-E63C-5678BB332776}"/>
            </a:ext>
          </a:extLst>
        </p:cNvPr>
        <p:cNvGrpSpPr/>
        <p:nvPr/>
      </p:nvGrpSpPr>
      <p:grpSpPr>
        <a:xfrm>
          <a:off x="0" y="0"/>
          <a:ext cx="0" cy="0"/>
          <a:chOff x="0" y="0"/>
          <a:chExt cx="0" cy="0"/>
        </a:xfrm>
      </p:grpSpPr>
      <p:sp>
        <p:nvSpPr>
          <p:cNvPr id="41986" name="Date Placeholder 2">
            <a:extLst>
              <a:ext uri="{FF2B5EF4-FFF2-40B4-BE49-F238E27FC236}">
                <a16:creationId xmlns:a16="http://schemas.microsoft.com/office/drawing/2014/main" id="{9395D9B4-335E-8537-4FD4-835475E0B7AC}"/>
              </a:ext>
            </a:extLst>
          </p:cNvPr>
          <p:cNvSpPr>
            <a:spLocks noGrp="1" noChangeArrowheads="1"/>
          </p:cNvSpPr>
          <p:nvPr>
            <p:ph type="dt" sz="quarter" idx="2"/>
          </p:nvPr>
        </p:nvSpPr>
        <p:spPr>
          <a:xfrm>
            <a:off x="244908" y="6232524"/>
            <a:ext cx="3641292" cy="3206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r>
              <a:rPr lang="en-US" altLang="en-US" sz="1400">
                <a:cs typeface="Arial" panose="020B0604020202020204" pitchFamily="34" charset="0"/>
              </a:rPr>
              <a:t>Fees Proposed to be effective July 2026</a:t>
            </a:r>
          </a:p>
        </p:txBody>
      </p:sp>
      <p:sp>
        <p:nvSpPr>
          <p:cNvPr id="4" name="Footer Placeholder 3">
            <a:extLst>
              <a:ext uri="{FF2B5EF4-FFF2-40B4-BE49-F238E27FC236}">
                <a16:creationId xmlns:a16="http://schemas.microsoft.com/office/drawing/2014/main" id="{1E6DF3F1-05A9-5051-0204-85F6582F13BA}"/>
              </a:ext>
            </a:extLst>
          </p:cNvPr>
          <p:cNvSpPr>
            <a:spLocks noGrp="1"/>
          </p:cNvSpPr>
          <p:nvPr>
            <p:ph type="ftr" sz="quarter" idx="10"/>
          </p:nvPr>
        </p:nvSpPr>
        <p:spPr>
          <a:xfrm>
            <a:off x="2743200" y="6311900"/>
            <a:ext cx="6756400" cy="457200"/>
          </a:xfrm>
        </p:spPr>
        <p:txBody>
          <a:bodyPr/>
          <a:lstStyle/>
          <a:p>
            <a:pPr>
              <a:defRPr/>
            </a:pPr>
            <a:r>
              <a:rPr lang="en-US" altLang="en-US">
                <a:latin typeface="Tahoma" panose="020B0604030504040204" pitchFamily="34" charset="0"/>
                <a:cs typeface="Tahoma" panose="020B0604030504040204" pitchFamily="34" charset="0"/>
              </a:rPr>
              <a:t>Sacramento County Environmental Management Department</a:t>
            </a:r>
            <a:endParaRPr lang="en-US"/>
          </a:p>
        </p:txBody>
      </p:sp>
      <p:sp>
        <p:nvSpPr>
          <p:cNvPr id="41988" name="Content Placeholder 1">
            <a:extLst>
              <a:ext uri="{FF2B5EF4-FFF2-40B4-BE49-F238E27FC236}">
                <a16:creationId xmlns:a16="http://schemas.microsoft.com/office/drawing/2014/main" id="{548FA2FF-9B5B-175C-596B-843848764D6C}"/>
              </a:ext>
            </a:extLst>
          </p:cNvPr>
          <p:cNvSpPr>
            <a:spLocks noGrp="1" noChangeArrowheads="1"/>
          </p:cNvSpPr>
          <p:nvPr>
            <p:ph idx="1"/>
          </p:nvPr>
        </p:nvSpPr>
        <p:spPr/>
        <p:txBody>
          <a:bodyPr/>
          <a:lstStyle/>
          <a:p>
            <a:endParaRPr lang="en-US" altLang="en-US"/>
          </a:p>
        </p:txBody>
      </p:sp>
      <p:graphicFrame>
        <p:nvGraphicFramePr>
          <p:cNvPr id="2" name="Content Placeholder 7">
            <a:extLst>
              <a:ext uri="{FF2B5EF4-FFF2-40B4-BE49-F238E27FC236}">
                <a16:creationId xmlns:a16="http://schemas.microsoft.com/office/drawing/2014/main" id="{F2E47AF4-A63E-7DF4-3624-2C6D60A5447C}"/>
              </a:ext>
            </a:extLst>
          </p:cNvPr>
          <p:cNvGraphicFramePr>
            <a:graphicFrameLocks/>
          </p:cNvGraphicFramePr>
          <p:nvPr>
            <p:extLst>
              <p:ext uri="{D42A27DB-BD31-4B8C-83A1-F6EECF244321}">
                <p14:modId xmlns:p14="http://schemas.microsoft.com/office/powerpoint/2010/main" val="548744569"/>
              </p:ext>
            </p:extLst>
          </p:nvPr>
        </p:nvGraphicFramePr>
        <p:xfrm>
          <a:off x="207963" y="471488"/>
          <a:ext cx="8585200" cy="5656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5000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2">
            <a:extLst>
              <a:ext uri="{FF2B5EF4-FFF2-40B4-BE49-F238E27FC236}">
                <a16:creationId xmlns:a16="http://schemas.microsoft.com/office/drawing/2014/main" id="{1F3DCB27-5799-85B8-C0E5-068C95CD3945}"/>
              </a:ext>
            </a:extLst>
          </p:cNvPr>
          <p:cNvSpPr>
            <a:spLocks noGrp="1" noChangeArrowheads="1"/>
          </p:cNvSpPr>
          <p:nvPr>
            <p:ph type="dt" sz="quarter" idx="2"/>
          </p:nvPr>
        </p:nvSpPr>
        <p:spPr>
          <a:xfrm>
            <a:off x="244908" y="6232524"/>
            <a:ext cx="3641292" cy="3206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r>
              <a:rPr lang="en-US" altLang="en-US" sz="1400">
                <a:cs typeface="Arial" panose="020B0604020202020204" pitchFamily="34" charset="0"/>
              </a:rPr>
              <a:t>Fees Proposed to be effective July 2026</a:t>
            </a:r>
          </a:p>
        </p:txBody>
      </p:sp>
      <p:sp>
        <p:nvSpPr>
          <p:cNvPr id="4" name="Footer Placeholder 3">
            <a:extLst>
              <a:ext uri="{FF2B5EF4-FFF2-40B4-BE49-F238E27FC236}">
                <a16:creationId xmlns:a16="http://schemas.microsoft.com/office/drawing/2014/main" id="{04FAD236-3415-E43C-2ECE-54A1A77A6B68}"/>
              </a:ext>
            </a:extLst>
          </p:cNvPr>
          <p:cNvSpPr>
            <a:spLocks noGrp="1"/>
          </p:cNvSpPr>
          <p:nvPr>
            <p:ph type="ftr" sz="quarter" idx="10"/>
          </p:nvPr>
        </p:nvSpPr>
        <p:spPr>
          <a:xfrm>
            <a:off x="2743200" y="6311900"/>
            <a:ext cx="6756400" cy="457200"/>
          </a:xfrm>
        </p:spPr>
        <p:txBody>
          <a:bodyPr/>
          <a:lstStyle/>
          <a:p>
            <a:pPr>
              <a:defRPr/>
            </a:pPr>
            <a:r>
              <a:rPr lang="en-US" altLang="en-US">
                <a:latin typeface="Tahoma" panose="020B0604030504040204" pitchFamily="34" charset="0"/>
                <a:cs typeface="Tahoma" panose="020B0604030504040204" pitchFamily="34" charset="0"/>
              </a:rPr>
              <a:t>Sacramento County Environmental Management Department</a:t>
            </a:r>
            <a:endParaRPr lang="en-US"/>
          </a:p>
        </p:txBody>
      </p:sp>
      <p:sp>
        <p:nvSpPr>
          <p:cNvPr id="41988" name="Content Placeholder 1">
            <a:extLst>
              <a:ext uri="{FF2B5EF4-FFF2-40B4-BE49-F238E27FC236}">
                <a16:creationId xmlns:a16="http://schemas.microsoft.com/office/drawing/2014/main" id="{F5685E99-4AC2-6168-881B-56B30D82AEAA}"/>
              </a:ext>
            </a:extLst>
          </p:cNvPr>
          <p:cNvSpPr>
            <a:spLocks noGrp="1" noChangeArrowheads="1"/>
          </p:cNvSpPr>
          <p:nvPr>
            <p:ph idx="1"/>
          </p:nvPr>
        </p:nvSpPr>
        <p:spPr/>
        <p:txBody>
          <a:bodyPr/>
          <a:lstStyle/>
          <a:p>
            <a:endParaRPr lang="en-US" altLang="en-US"/>
          </a:p>
        </p:txBody>
      </p:sp>
      <p:graphicFrame>
        <p:nvGraphicFramePr>
          <p:cNvPr id="2" name="Content Placeholder 7">
            <a:extLst>
              <a:ext uri="{FF2B5EF4-FFF2-40B4-BE49-F238E27FC236}">
                <a16:creationId xmlns:a16="http://schemas.microsoft.com/office/drawing/2014/main" id="{CC9EFF94-6AD9-C9DA-B7FF-C2B24CF279D6}"/>
              </a:ext>
            </a:extLst>
          </p:cNvPr>
          <p:cNvGraphicFramePr>
            <a:graphicFrameLocks/>
          </p:cNvGraphicFramePr>
          <p:nvPr>
            <p:extLst>
              <p:ext uri="{D42A27DB-BD31-4B8C-83A1-F6EECF244321}">
                <p14:modId xmlns:p14="http://schemas.microsoft.com/office/powerpoint/2010/main" val="129991890"/>
              </p:ext>
            </p:extLst>
          </p:nvPr>
        </p:nvGraphicFramePr>
        <p:xfrm>
          <a:off x="207963" y="471488"/>
          <a:ext cx="8585200" cy="56562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B077B-E6D0-6745-266B-1B2F64108A86}"/>
            </a:ext>
          </a:extLst>
        </p:cNvPr>
        <p:cNvGrpSpPr/>
        <p:nvPr/>
      </p:nvGrpSpPr>
      <p:grpSpPr>
        <a:xfrm>
          <a:off x="0" y="0"/>
          <a:ext cx="0" cy="0"/>
          <a:chOff x="0" y="0"/>
          <a:chExt cx="0" cy="0"/>
        </a:xfrm>
      </p:grpSpPr>
      <p:sp>
        <p:nvSpPr>
          <p:cNvPr id="41986" name="Date Placeholder 2">
            <a:extLst>
              <a:ext uri="{FF2B5EF4-FFF2-40B4-BE49-F238E27FC236}">
                <a16:creationId xmlns:a16="http://schemas.microsoft.com/office/drawing/2014/main" id="{FEAFA82C-B5D4-1E10-5421-A903AA277083}"/>
              </a:ext>
            </a:extLst>
          </p:cNvPr>
          <p:cNvSpPr>
            <a:spLocks noGrp="1" noChangeArrowheads="1"/>
          </p:cNvSpPr>
          <p:nvPr>
            <p:ph type="dt" sz="quarter" idx="2"/>
          </p:nvPr>
        </p:nvSpPr>
        <p:spPr>
          <a:xfrm>
            <a:off x="244908" y="6232524"/>
            <a:ext cx="3641292" cy="3206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r>
              <a:rPr lang="en-US" altLang="en-US" sz="1400">
                <a:cs typeface="Arial" panose="020B0604020202020204" pitchFamily="34" charset="0"/>
              </a:rPr>
              <a:t>Fees Proposed to be effective July 2026</a:t>
            </a:r>
          </a:p>
        </p:txBody>
      </p:sp>
      <p:sp>
        <p:nvSpPr>
          <p:cNvPr id="4" name="Footer Placeholder 3">
            <a:extLst>
              <a:ext uri="{FF2B5EF4-FFF2-40B4-BE49-F238E27FC236}">
                <a16:creationId xmlns:a16="http://schemas.microsoft.com/office/drawing/2014/main" id="{236CE05C-3779-F1D2-6D62-58561E8A1403}"/>
              </a:ext>
            </a:extLst>
          </p:cNvPr>
          <p:cNvSpPr>
            <a:spLocks noGrp="1"/>
          </p:cNvSpPr>
          <p:nvPr>
            <p:ph type="ftr" sz="quarter" idx="10"/>
          </p:nvPr>
        </p:nvSpPr>
        <p:spPr>
          <a:xfrm>
            <a:off x="2743200" y="6311900"/>
            <a:ext cx="6756400" cy="457200"/>
          </a:xfrm>
        </p:spPr>
        <p:txBody>
          <a:bodyPr/>
          <a:lstStyle/>
          <a:p>
            <a:pPr>
              <a:defRPr/>
            </a:pPr>
            <a:r>
              <a:rPr lang="en-US" altLang="en-US">
                <a:latin typeface="Tahoma" panose="020B0604030504040204" pitchFamily="34" charset="0"/>
                <a:cs typeface="Tahoma" panose="020B0604030504040204" pitchFamily="34" charset="0"/>
              </a:rPr>
              <a:t>Sacramento County Environmental Management Department</a:t>
            </a:r>
            <a:endParaRPr lang="en-US"/>
          </a:p>
        </p:txBody>
      </p:sp>
      <p:sp>
        <p:nvSpPr>
          <p:cNvPr id="41988" name="Content Placeholder 1">
            <a:extLst>
              <a:ext uri="{FF2B5EF4-FFF2-40B4-BE49-F238E27FC236}">
                <a16:creationId xmlns:a16="http://schemas.microsoft.com/office/drawing/2014/main" id="{4B020F63-1F72-0178-F5A6-0684CA2AB433}"/>
              </a:ext>
            </a:extLst>
          </p:cNvPr>
          <p:cNvSpPr>
            <a:spLocks noGrp="1" noChangeArrowheads="1"/>
          </p:cNvSpPr>
          <p:nvPr>
            <p:ph idx="1"/>
          </p:nvPr>
        </p:nvSpPr>
        <p:spPr/>
        <p:txBody>
          <a:bodyPr/>
          <a:lstStyle/>
          <a:p>
            <a:endParaRPr lang="en-US" altLang="en-US"/>
          </a:p>
        </p:txBody>
      </p:sp>
      <p:graphicFrame>
        <p:nvGraphicFramePr>
          <p:cNvPr id="2" name="Content Placeholder 7">
            <a:extLst>
              <a:ext uri="{FF2B5EF4-FFF2-40B4-BE49-F238E27FC236}">
                <a16:creationId xmlns:a16="http://schemas.microsoft.com/office/drawing/2014/main" id="{B03959C6-C264-4566-8011-14F3678A5485}"/>
              </a:ext>
            </a:extLst>
          </p:cNvPr>
          <p:cNvGraphicFramePr>
            <a:graphicFrameLocks/>
          </p:cNvGraphicFramePr>
          <p:nvPr>
            <p:extLst>
              <p:ext uri="{D42A27DB-BD31-4B8C-83A1-F6EECF244321}">
                <p14:modId xmlns:p14="http://schemas.microsoft.com/office/powerpoint/2010/main" val="957711405"/>
              </p:ext>
            </p:extLst>
          </p:nvPr>
        </p:nvGraphicFramePr>
        <p:xfrm>
          <a:off x="207963" y="471488"/>
          <a:ext cx="8585200" cy="5656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614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3B8B-94C8-36E7-81FA-2E9D4530FF12}"/>
            </a:ext>
          </a:extLst>
        </p:cNvPr>
        <p:cNvGrpSpPr/>
        <p:nvPr/>
      </p:nvGrpSpPr>
      <p:grpSpPr>
        <a:xfrm>
          <a:off x="0" y="0"/>
          <a:ext cx="0" cy="0"/>
          <a:chOff x="0" y="0"/>
          <a:chExt cx="0" cy="0"/>
        </a:xfrm>
      </p:grpSpPr>
      <p:sp>
        <p:nvSpPr>
          <p:cNvPr id="41986" name="Date Placeholder 2">
            <a:extLst>
              <a:ext uri="{FF2B5EF4-FFF2-40B4-BE49-F238E27FC236}">
                <a16:creationId xmlns:a16="http://schemas.microsoft.com/office/drawing/2014/main" id="{FD13328D-8357-5933-2079-43578120E6D5}"/>
              </a:ext>
            </a:extLst>
          </p:cNvPr>
          <p:cNvSpPr>
            <a:spLocks noGrp="1" noChangeArrowheads="1"/>
          </p:cNvSpPr>
          <p:nvPr>
            <p:ph type="dt" sz="quarter" idx="2"/>
          </p:nvPr>
        </p:nvSpPr>
        <p:spPr>
          <a:xfrm>
            <a:off x="244908" y="6232524"/>
            <a:ext cx="3641292" cy="3206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hangingPunct="0">
              <a:spcBef>
                <a:spcPct val="0"/>
              </a:spcBef>
              <a:buFontTx/>
              <a:buNone/>
            </a:pPr>
            <a:r>
              <a:rPr lang="en-US" altLang="en-US" sz="1400">
                <a:cs typeface="Arial" panose="020B0604020202020204" pitchFamily="34" charset="0"/>
              </a:rPr>
              <a:t>Fees Proposed to be effective July 2026</a:t>
            </a:r>
          </a:p>
        </p:txBody>
      </p:sp>
      <p:sp>
        <p:nvSpPr>
          <p:cNvPr id="4" name="Footer Placeholder 3">
            <a:extLst>
              <a:ext uri="{FF2B5EF4-FFF2-40B4-BE49-F238E27FC236}">
                <a16:creationId xmlns:a16="http://schemas.microsoft.com/office/drawing/2014/main" id="{F2876EDB-92D3-09E1-3D26-B7E9510B5540}"/>
              </a:ext>
            </a:extLst>
          </p:cNvPr>
          <p:cNvSpPr>
            <a:spLocks noGrp="1"/>
          </p:cNvSpPr>
          <p:nvPr>
            <p:ph type="ftr" sz="quarter" idx="10"/>
          </p:nvPr>
        </p:nvSpPr>
        <p:spPr>
          <a:xfrm>
            <a:off x="2743200" y="6311900"/>
            <a:ext cx="6756400" cy="457200"/>
          </a:xfrm>
        </p:spPr>
        <p:txBody>
          <a:bodyPr/>
          <a:lstStyle/>
          <a:p>
            <a:pPr>
              <a:defRPr/>
            </a:pPr>
            <a:r>
              <a:rPr lang="en-US" altLang="en-US">
                <a:latin typeface="Tahoma" panose="020B0604030504040204" pitchFamily="34" charset="0"/>
                <a:cs typeface="Tahoma" panose="020B0604030504040204" pitchFamily="34" charset="0"/>
              </a:rPr>
              <a:t>Sacramento County Environmental Management Department</a:t>
            </a:r>
            <a:endParaRPr lang="en-US"/>
          </a:p>
        </p:txBody>
      </p:sp>
      <p:sp>
        <p:nvSpPr>
          <p:cNvPr id="41988" name="Content Placeholder 1">
            <a:extLst>
              <a:ext uri="{FF2B5EF4-FFF2-40B4-BE49-F238E27FC236}">
                <a16:creationId xmlns:a16="http://schemas.microsoft.com/office/drawing/2014/main" id="{C0E57449-4115-BF76-6E12-0AB41CA8E285}"/>
              </a:ext>
            </a:extLst>
          </p:cNvPr>
          <p:cNvSpPr>
            <a:spLocks noGrp="1" noChangeArrowheads="1"/>
          </p:cNvSpPr>
          <p:nvPr>
            <p:ph idx="1"/>
          </p:nvPr>
        </p:nvSpPr>
        <p:spPr/>
        <p:txBody>
          <a:bodyPr/>
          <a:lstStyle/>
          <a:p>
            <a:endParaRPr lang="en-US" altLang="en-US"/>
          </a:p>
        </p:txBody>
      </p:sp>
      <p:graphicFrame>
        <p:nvGraphicFramePr>
          <p:cNvPr id="2" name="Content Placeholder 7">
            <a:extLst>
              <a:ext uri="{FF2B5EF4-FFF2-40B4-BE49-F238E27FC236}">
                <a16:creationId xmlns:a16="http://schemas.microsoft.com/office/drawing/2014/main" id="{384D11B5-CC5F-5EFB-08CC-236CFAD33381}"/>
              </a:ext>
            </a:extLst>
          </p:cNvPr>
          <p:cNvGraphicFramePr>
            <a:graphicFrameLocks/>
          </p:cNvGraphicFramePr>
          <p:nvPr>
            <p:extLst>
              <p:ext uri="{D42A27DB-BD31-4B8C-83A1-F6EECF244321}">
                <p14:modId xmlns:p14="http://schemas.microsoft.com/office/powerpoint/2010/main" val="2734296169"/>
              </p:ext>
            </p:extLst>
          </p:nvPr>
        </p:nvGraphicFramePr>
        <p:xfrm>
          <a:off x="207963" y="471488"/>
          <a:ext cx="8585200" cy="5656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8464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391D35-688B-5112-5F17-6A8A816D8932}"/>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itle 2">
            <a:extLst>
              <a:ext uri="{FF2B5EF4-FFF2-40B4-BE49-F238E27FC236}">
                <a16:creationId xmlns:a16="http://schemas.microsoft.com/office/drawing/2014/main" id="{058C7B72-8B47-CADF-98CA-7256D0CBAEBB}"/>
              </a:ext>
            </a:extLst>
          </p:cNvPr>
          <p:cNvSpPr>
            <a:spLocks noGrp="1"/>
          </p:cNvSpPr>
          <p:nvPr>
            <p:ph type="title"/>
          </p:nvPr>
        </p:nvSpPr>
        <p:spPr>
          <a:xfrm>
            <a:off x="450850" y="1335088"/>
            <a:ext cx="8229600" cy="598487"/>
          </a:xfrm>
        </p:spPr>
        <p:txBody>
          <a:bodyPr/>
          <a:lstStyle/>
          <a:p>
            <a:pPr>
              <a:defRPr/>
            </a:pPr>
            <a:r>
              <a:rPr lang="en-US" sz="3200" u="sng">
                <a:effectLst>
                  <a:outerShdw blurRad="38100" dist="38100" dir="2700000" algn="tl">
                    <a:srgbClr val="000000">
                      <a:alpha val="43137"/>
                    </a:srgbClr>
                  </a:outerShdw>
                </a:effectLst>
                <a:latin typeface="+mn-lt"/>
              </a:rPr>
              <a:t>Summary and Additional Notes</a:t>
            </a:r>
          </a:p>
        </p:txBody>
      </p:sp>
      <p:sp>
        <p:nvSpPr>
          <p:cNvPr id="49156" name="Slide Number Placeholder 5">
            <a:extLst>
              <a:ext uri="{FF2B5EF4-FFF2-40B4-BE49-F238E27FC236}">
                <a16:creationId xmlns:a16="http://schemas.microsoft.com/office/drawing/2014/main" id="{5E5D0E71-B6AC-67EF-216A-D5D8FFCE4D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50D0CA-189F-4394-BE1C-58F693D8CBB7}" type="slidenum">
              <a:rPr lang="en-US" altLang="en-US" sz="1200" smtClean="0">
                <a:solidFill>
                  <a:schemeClr val="bg1"/>
                </a:solidFill>
              </a:rPr>
              <a:pPr>
                <a:spcBef>
                  <a:spcPct val="0"/>
                </a:spcBef>
                <a:buFontTx/>
                <a:buNone/>
              </a:pPr>
              <a:t>26</a:t>
            </a:fld>
            <a:endParaRPr lang="en-US" altLang="en-US" sz="1200">
              <a:solidFill>
                <a:schemeClr val="bg1"/>
              </a:solidFill>
            </a:endParaRPr>
          </a:p>
        </p:txBody>
      </p:sp>
      <p:grpSp>
        <p:nvGrpSpPr>
          <p:cNvPr id="49157" name="Group 16">
            <a:extLst>
              <a:ext uri="{FF2B5EF4-FFF2-40B4-BE49-F238E27FC236}">
                <a16:creationId xmlns:a16="http://schemas.microsoft.com/office/drawing/2014/main" id="{C04E98CF-3D0B-87CF-7C64-A16C90CA36D8}"/>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4F775077-587E-7EBE-CBC6-35D545D8B557}"/>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49161" name="Group 23">
              <a:extLst>
                <a:ext uri="{FF2B5EF4-FFF2-40B4-BE49-F238E27FC236}">
                  <a16:creationId xmlns:a16="http://schemas.microsoft.com/office/drawing/2014/main" id="{592609AB-B6C9-A7C6-5292-A60EF4D875E7}"/>
                </a:ext>
              </a:extLst>
            </p:cNvPr>
            <p:cNvGrpSpPr>
              <a:grpSpLocks/>
            </p:cNvGrpSpPr>
            <p:nvPr/>
          </p:nvGrpSpPr>
          <p:grpSpPr bwMode="auto">
            <a:xfrm>
              <a:off x="304800" y="188690"/>
              <a:ext cx="4217988" cy="1054005"/>
              <a:chOff x="304800" y="188690"/>
              <a:chExt cx="4217988" cy="1054005"/>
            </a:xfrm>
          </p:grpSpPr>
          <p:pic>
            <p:nvPicPr>
              <p:cNvPr id="49162" name="Picture 10" descr="http://inside.stationery.saccounty.net/Documents/Logo/sac_022765.png">
                <a:extLst>
                  <a:ext uri="{FF2B5EF4-FFF2-40B4-BE49-F238E27FC236}">
                    <a16:creationId xmlns:a16="http://schemas.microsoft.com/office/drawing/2014/main" id="{745FB1F0-0537-86CC-16FA-A38CE1B03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4879CD07-EC25-D4E9-F63F-1F13269B14FA}"/>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
        <p:nvSpPr>
          <p:cNvPr id="11" name="Rectangle 10">
            <a:extLst>
              <a:ext uri="{FF2B5EF4-FFF2-40B4-BE49-F238E27FC236}">
                <a16:creationId xmlns:a16="http://schemas.microsoft.com/office/drawing/2014/main" id="{BB371ABA-3A2B-75AF-22E7-6B56096F90E5}"/>
              </a:ext>
            </a:extLst>
          </p:cNvPr>
          <p:cNvSpPr/>
          <p:nvPr/>
        </p:nvSpPr>
        <p:spPr>
          <a:xfrm>
            <a:off x="485775" y="3962400"/>
            <a:ext cx="81724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ts val="600"/>
              </a:spcBef>
              <a:buFont typeface="Wingdings" panose="05000000000000000000" pitchFamily="2" charset="2"/>
              <a:buChar char="Ø"/>
              <a:defRPr/>
            </a:pPr>
            <a:endParaRPr lang="en-US">
              <a:solidFill>
                <a:schemeClr val="tx1"/>
              </a:solidFill>
            </a:endParaRPr>
          </a:p>
          <a:p>
            <a:pPr>
              <a:defRPr/>
            </a:pPr>
            <a:endParaRPr lang="en-US" sz="2000">
              <a:solidFill>
                <a:schemeClr val="tx1"/>
              </a:solidFill>
            </a:endParaRPr>
          </a:p>
          <a:p>
            <a:pPr>
              <a:defRPr/>
            </a:pPr>
            <a:endParaRPr lang="en-US" sz="2000">
              <a:solidFill>
                <a:schemeClr val="tx1"/>
              </a:solidFill>
            </a:endParaRPr>
          </a:p>
          <a:p>
            <a:pPr>
              <a:defRPr/>
            </a:pPr>
            <a:endParaRPr lang="en-US" sz="2000">
              <a:solidFill>
                <a:schemeClr val="tx1"/>
              </a:solidFill>
            </a:endParaRPr>
          </a:p>
        </p:txBody>
      </p:sp>
      <p:sp>
        <p:nvSpPr>
          <p:cNvPr id="77831" name="Content Placeholder 3">
            <a:extLst>
              <a:ext uri="{FF2B5EF4-FFF2-40B4-BE49-F238E27FC236}">
                <a16:creationId xmlns:a16="http://schemas.microsoft.com/office/drawing/2014/main" id="{B03906D9-DC44-ACEE-8B23-43F5D265BB26}"/>
              </a:ext>
            </a:extLst>
          </p:cNvPr>
          <p:cNvSpPr>
            <a:spLocks noGrp="1"/>
          </p:cNvSpPr>
          <p:nvPr>
            <p:ph idx="1"/>
          </p:nvPr>
        </p:nvSpPr>
        <p:spPr>
          <a:xfrm>
            <a:off x="457200" y="2057400"/>
            <a:ext cx="8229600" cy="4525963"/>
          </a:xfrm>
        </p:spPr>
        <p:txBody>
          <a:bodyPr/>
          <a:lstStyle/>
          <a:p>
            <a:pPr>
              <a:defRPr/>
            </a:pPr>
            <a:r>
              <a:rPr lang="en-US" altLang="en-US" sz="2800"/>
              <a:t>Phased in approach for ease in fee adjustments</a:t>
            </a:r>
          </a:p>
          <a:p>
            <a:pPr>
              <a:defRPr/>
            </a:pPr>
            <a:r>
              <a:rPr lang="en-US" sz="2800">
                <a:ea typeface="+mn-lt"/>
                <a:cs typeface="+mn-lt"/>
              </a:rPr>
              <a:t>Two new fees for UST-VPH and Payment Plan processing </a:t>
            </a:r>
          </a:p>
          <a:p>
            <a:pPr>
              <a:defRPr/>
            </a:pPr>
            <a:r>
              <a:rPr lang="en-US" sz="2800">
                <a:ea typeface="+mn-lt"/>
                <a:cs typeface="+mn-lt"/>
              </a:rPr>
              <a:t>Fees may increase annually pursuant to the US Western Region Consumer Price Index</a:t>
            </a:r>
            <a:endParaRPr lang="en-US" altLang="en-US" sz="2800">
              <a:cs typeface="Arial"/>
            </a:endParaRPr>
          </a:p>
          <a:p>
            <a:pPr>
              <a:defRPr/>
            </a:pPr>
            <a:r>
              <a:rPr lang="en-US" altLang="en-US" sz="2800"/>
              <a:t>Stay up to date with future outreach or compliance tools available to you:</a:t>
            </a:r>
            <a:endParaRPr lang="en-US"/>
          </a:p>
          <a:p>
            <a:pPr marL="1658620" indent="0">
              <a:buFontTx/>
              <a:buNone/>
              <a:defRPr/>
            </a:pPr>
            <a:r>
              <a:rPr lang="en-US" altLang="en-US" sz="2800">
                <a:hlinkClick r:id="rId4"/>
              </a:rPr>
              <a:t>www.emd.saccounty.gov</a:t>
            </a:r>
            <a:endParaRPr lang="en-US" altLang="en-US" sz="2800">
              <a:cs typeface="Arial"/>
            </a:endParaRPr>
          </a:p>
          <a:p>
            <a:pPr marL="0" indent="0">
              <a:buFontTx/>
              <a:buNone/>
              <a:defRPr/>
            </a:pPr>
            <a:endParaRPr lang="en-US" altLang="en-US" sz="2800"/>
          </a:p>
          <a:p>
            <a:pPr marL="0" indent="0">
              <a:buFontTx/>
              <a:buNone/>
              <a:defRPr/>
            </a:pPr>
            <a:endParaRPr lang="en-US" alt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0F278FD-844E-197C-B40A-0FA2914200A9}"/>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204" name="Slide Number Placeholder 5">
            <a:extLst>
              <a:ext uri="{FF2B5EF4-FFF2-40B4-BE49-F238E27FC236}">
                <a16:creationId xmlns:a16="http://schemas.microsoft.com/office/drawing/2014/main" id="{50405DF2-9C8C-47F0-348A-62DC78063B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D731E4-FF9E-42B2-A056-5B3B76F85FE7}" type="slidenum">
              <a:rPr lang="en-US" altLang="en-US" sz="1200" smtClean="0">
                <a:solidFill>
                  <a:schemeClr val="bg1"/>
                </a:solidFill>
              </a:rPr>
              <a:pPr>
                <a:spcBef>
                  <a:spcPct val="0"/>
                </a:spcBef>
                <a:buFontTx/>
                <a:buNone/>
              </a:pPr>
              <a:t>27</a:t>
            </a:fld>
            <a:endParaRPr lang="en-US" altLang="en-US" sz="1200">
              <a:solidFill>
                <a:schemeClr val="bg1"/>
              </a:solidFill>
            </a:endParaRPr>
          </a:p>
        </p:txBody>
      </p:sp>
      <p:grpSp>
        <p:nvGrpSpPr>
          <p:cNvPr id="51205" name="Group 16">
            <a:extLst>
              <a:ext uri="{FF2B5EF4-FFF2-40B4-BE49-F238E27FC236}">
                <a16:creationId xmlns:a16="http://schemas.microsoft.com/office/drawing/2014/main" id="{0A01F35B-383E-9223-B606-3FE2750BB54A}"/>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61F7BC2E-6E11-D59B-7860-8CE020B8D4F6}"/>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51220" name="Group 23">
              <a:extLst>
                <a:ext uri="{FF2B5EF4-FFF2-40B4-BE49-F238E27FC236}">
                  <a16:creationId xmlns:a16="http://schemas.microsoft.com/office/drawing/2014/main" id="{6585D639-6E6C-F7FE-D18A-73F9E580D246}"/>
                </a:ext>
              </a:extLst>
            </p:cNvPr>
            <p:cNvGrpSpPr>
              <a:grpSpLocks/>
            </p:cNvGrpSpPr>
            <p:nvPr/>
          </p:nvGrpSpPr>
          <p:grpSpPr bwMode="auto">
            <a:xfrm>
              <a:off x="304800" y="188690"/>
              <a:ext cx="4217988" cy="1054005"/>
              <a:chOff x="304800" y="188690"/>
              <a:chExt cx="4217988" cy="1054005"/>
            </a:xfrm>
          </p:grpSpPr>
          <p:pic>
            <p:nvPicPr>
              <p:cNvPr id="51221" name="Picture 10" descr="http://inside.stationery.saccounty.net/Documents/Logo/sac_022765.png">
                <a:extLst>
                  <a:ext uri="{FF2B5EF4-FFF2-40B4-BE49-F238E27FC236}">
                    <a16:creationId xmlns:a16="http://schemas.microsoft.com/office/drawing/2014/main" id="{4E27249D-80C9-30BA-FCA0-277FF4CE0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149B8080-C92E-0886-20AC-F9FB6F0CA8ED}"/>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
        <p:nvSpPr>
          <p:cNvPr id="11" name="Rectangle 10">
            <a:extLst>
              <a:ext uri="{FF2B5EF4-FFF2-40B4-BE49-F238E27FC236}">
                <a16:creationId xmlns:a16="http://schemas.microsoft.com/office/drawing/2014/main" id="{F829FB64-E025-9F7F-8BF2-C8775F559A7A}"/>
              </a:ext>
            </a:extLst>
          </p:cNvPr>
          <p:cNvSpPr/>
          <p:nvPr/>
        </p:nvSpPr>
        <p:spPr>
          <a:xfrm>
            <a:off x="485775" y="3962400"/>
            <a:ext cx="81724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ts val="600"/>
              </a:spcBef>
              <a:buFont typeface="Wingdings" panose="05000000000000000000" pitchFamily="2" charset="2"/>
              <a:buChar char="Ø"/>
              <a:defRPr/>
            </a:pPr>
            <a:endParaRPr lang="en-US">
              <a:solidFill>
                <a:schemeClr val="tx1"/>
              </a:solidFill>
            </a:endParaRPr>
          </a:p>
          <a:p>
            <a:pPr>
              <a:defRPr/>
            </a:pPr>
            <a:endParaRPr lang="en-US" sz="2000">
              <a:solidFill>
                <a:schemeClr val="tx1"/>
              </a:solidFill>
            </a:endParaRPr>
          </a:p>
          <a:p>
            <a:pPr>
              <a:defRPr/>
            </a:pPr>
            <a:endParaRPr lang="en-US" sz="2000">
              <a:solidFill>
                <a:schemeClr val="tx1"/>
              </a:solidFill>
            </a:endParaRPr>
          </a:p>
          <a:p>
            <a:pPr>
              <a:defRPr/>
            </a:pPr>
            <a:endParaRPr lang="en-US" sz="2000">
              <a:solidFill>
                <a:schemeClr val="tx1"/>
              </a:solidFill>
            </a:endParaRPr>
          </a:p>
        </p:txBody>
      </p:sp>
      <p:pic>
        <p:nvPicPr>
          <p:cNvPr id="7" name="Content Placeholder 4">
            <a:extLst>
              <a:ext uri="{FF2B5EF4-FFF2-40B4-BE49-F238E27FC236}">
                <a16:creationId xmlns:a16="http://schemas.microsoft.com/office/drawing/2014/main" id="{44839530-D2F9-8C32-68DD-AEC34D114C42}"/>
              </a:ext>
            </a:extLst>
          </p:cNvPr>
          <p:cNvPicPr>
            <a:picLocks noGrp="1" noChangeAspect="1"/>
          </p:cNvPicPr>
          <p:nvPr>
            <p:ph idx="1"/>
          </p:nvPr>
        </p:nvPicPr>
        <p:blipFill>
          <a:blip r:embed="rId4"/>
          <a:stretch>
            <a:fillRect/>
          </a:stretch>
        </p:blipFill>
        <p:spPr>
          <a:xfrm>
            <a:off x="1797834" y="1526696"/>
            <a:ext cx="5474826" cy="4797930"/>
          </a:xfrm>
        </p:spPr>
      </p:pic>
      <p:pic>
        <p:nvPicPr>
          <p:cNvPr id="9" name="Picture 8">
            <a:extLst>
              <a:ext uri="{FF2B5EF4-FFF2-40B4-BE49-F238E27FC236}">
                <a16:creationId xmlns:a16="http://schemas.microsoft.com/office/drawing/2014/main" id="{7FCC67F0-6FBB-A321-23FD-BE07DB8D7DD3}"/>
              </a:ext>
            </a:extLst>
          </p:cNvPr>
          <p:cNvPicPr>
            <a:picLocks noChangeAspect="1"/>
          </p:cNvPicPr>
          <p:nvPr/>
        </p:nvPicPr>
        <p:blipFill>
          <a:blip r:embed="rId5"/>
          <a:stretch>
            <a:fillRect/>
          </a:stretch>
        </p:blipFill>
        <p:spPr>
          <a:xfrm>
            <a:off x="1098162" y="1018333"/>
            <a:ext cx="7013829" cy="513951"/>
          </a:xfrm>
          <a:prstGeom prst="rect">
            <a:avLst/>
          </a:prstGeom>
        </p:spPr>
      </p:pic>
    </p:spTree>
    <p:extLst>
      <p:ext uri="{BB962C8B-B14F-4D97-AF65-F5344CB8AC3E}">
        <p14:creationId xmlns:p14="http://schemas.microsoft.com/office/powerpoint/2010/main" val="446136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0F278FD-844E-197C-B40A-0FA2914200A9}"/>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Title 2">
            <a:extLst>
              <a:ext uri="{FF2B5EF4-FFF2-40B4-BE49-F238E27FC236}">
                <a16:creationId xmlns:a16="http://schemas.microsoft.com/office/drawing/2014/main" id="{D7E38684-C240-6DB5-7074-FB7232092188}"/>
              </a:ext>
            </a:extLst>
          </p:cNvPr>
          <p:cNvSpPr>
            <a:spLocks noGrp="1"/>
          </p:cNvSpPr>
          <p:nvPr>
            <p:ph type="title"/>
          </p:nvPr>
        </p:nvSpPr>
        <p:spPr>
          <a:xfrm>
            <a:off x="450850" y="1335088"/>
            <a:ext cx="8229600" cy="598487"/>
          </a:xfrm>
        </p:spPr>
        <p:txBody>
          <a:bodyPr/>
          <a:lstStyle/>
          <a:p>
            <a:pPr algn="l">
              <a:defRPr/>
            </a:pPr>
            <a:r>
              <a:rPr lang="en-US" sz="3200" u="sng">
                <a:effectLst>
                  <a:outerShdw blurRad="38100" dist="38100" dir="2700000" algn="tl">
                    <a:srgbClr val="000000">
                      <a:alpha val="43137"/>
                    </a:srgbClr>
                  </a:outerShdw>
                </a:effectLst>
                <a:latin typeface="+mn-lt"/>
              </a:rPr>
              <a:t>Questions</a:t>
            </a:r>
          </a:p>
        </p:txBody>
      </p:sp>
      <p:sp>
        <p:nvSpPr>
          <p:cNvPr id="51204" name="Slide Number Placeholder 5">
            <a:extLst>
              <a:ext uri="{FF2B5EF4-FFF2-40B4-BE49-F238E27FC236}">
                <a16:creationId xmlns:a16="http://schemas.microsoft.com/office/drawing/2014/main" id="{50405DF2-9C8C-47F0-348A-62DC78063B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D731E4-FF9E-42B2-A056-5B3B76F85FE7}" type="slidenum">
              <a:rPr lang="en-US" altLang="en-US" sz="1200" smtClean="0">
                <a:solidFill>
                  <a:schemeClr val="bg1"/>
                </a:solidFill>
              </a:rPr>
              <a:pPr>
                <a:spcBef>
                  <a:spcPct val="0"/>
                </a:spcBef>
                <a:buFontTx/>
                <a:buNone/>
              </a:pPr>
              <a:t>28</a:t>
            </a:fld>
            <a:endParaRPr lang="en-US" altLang="en-US" sz="1200">
              <a:solidFill>
                <a:schemeClr val="bg1"/>
              </a:solidFill>
            </a:endParaRPr>
          </a:p>
        </p:txBody>
      </p:sp>
      <p:grpSp>
        <p:nvGrpSpPr>
          <p:cNvPr id="51205" name="Group 16">
            <a:extLst>
              <a:ext uri="{FF2B5EF4-FFF2-40B4-BE49-F238E27FC236}">
                <a16:creationId xmlns:a16="http://schemas.microsoft.com/office/drawing/2014/main" id="{0A01F35B-383E-9223-B606-3FE2750BB54A}"/>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61F7BC2E-6E11-D59B-7860-8CE020B8D4F6}"/>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51220" name="Group 23">
              <a:extLst>
                <a:ext uri="{FF2B5EF4-FFF2-40B4-BE49-F238E27FC236}">
                  <a16:creationId xmlns:a16="http://schemas.microsoft.com/office/drawing/2014/main" id="{6585D639-6E6C-F7FE-D18A-73F9E580D246}"/>
                </a:ext>
              </a:extLst>
            </p:cNvPr>
            <p:cNvGrpSpPr>
              <a:grpSpLocks/>
            </p:cNvGrpSpPr>
            <p:nvPr/>
          </p:nvGrpSpPr>
          <p:grpSpPr bwMode="auto">
            <a:xfrm>
              <a:off x="304800" y="188690"/>
              <a:ext cx="4217988" cy="1054005"/>
              <a:chOff x="304800" y="188690"/>
              <a:chExt cx="4217988" cy="1054005"/>
            </a:xfrm>
          </p:grpSpPr>
          <p:pic>
            <p:nvPicPr>
              <p:cNvPr id="51221" name="Picture 10" descr="http://inside.stationery.saccounty.net/Documents/Logo/sac_022765.png">
                <a:extLst>
                  <a:ext uri="{FF2B5EF4-FFF2-40B4-BE49-F238E27FC236}">
                    <a16:creationId xmlns:a16="http://schemas.microsoft.com/office/drawing/2014/main" id="{4E27249D-80C9-30BA-FCA0-277FF4CE0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149B8080-C92E-0886-20AC-F9FB6F0CA8ED}"/>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
        <p:nvSpPr>
          <p:cNvPr id="11" name="Rectangle 10">
            <a:extLst>
              <a:ext uri="{FF2B5EF4-FFF2-40B4-BE49-F238E27FC236}">
                <a16:creationId xmlns:a16="http://schemas.microsoft.com/office/drawing/2014/main" id="{F829FB64-E025-9F7F-8BF2-C8775F559A7A}"/>
              </a:ext>
            </a:extLst>
          </p:cNvPr>
          <p:cNvSpPr/>
          <p:nvPr/>
        </p:nvSpPr>
        <p:spPr>
          <a:xfrm>
            <a:off x="485775" y="3962400"/>
            <a:ext cx="817245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ts val="600"/>
              </a:spcBef>
              <a:buFont typeface="Wingdings" panose="05000000000000000000" pitchFamily="2" charset="2"/>
              <a:buChar char="Ø"/>
              <a:defRPr/>
            </a:pPr>
            <a:endParaRPr lang="en-US">
              <a:solidFill>
                <a:schemeClr val="tx1"/>
              </a:solidFill>
            </a:endParaRPr>
          </a:p>
          <a:p>
            <a:pPr>
              <a:defRPr/>
            </a:pPr>
            <a:endParaRPr lang="en-US" sz="2000">
              <a:solidFill>
                <a:schemeClr val="tx1"/>
              </a:solidFill>
            </a:endParaRPr>
          </a:p>
          <a:p>
            <a:pPr>
              <a:defRPr/>
            </a:pPr>
            <a:endParaRPr lang="en-US" sz="2000">
              <a:solidFill>
                <a:schemeClr val="tx1"/>
              </a:solidFill>
            </a:endParaRPr>
          </a:p>
          <a:p>
            <a:pPr>
              <a:defRPr/>
            </a:pPr>
            <a:endParaRPr lang="en-US" sz="2000">
              <a:solidFill>
                <a:schemeClr val="tx1"/>
              </a:solidFill>
            </a:endParaRPr>
          </a:p>
        </p:txBody>
      </p:sp>
      <p:pic>
        <p:nvPicPr>
          <p:cNvPr id="51207" name="Picture 1">
            <a:extLst>
              <a:ext uri="{FF2B5EF4-FFF2-40B4-BE49-F238E27FC236}">
                <a16:creationId xmlns:a16="http://schemas.microsoft.com/office/drawing/2014/main" id="{443666E9-1BBF-8F5B-8FB8-9EA25DF3AB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04888"/>
            <a:ext cx="14319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5">
            <a:extLst>
              <a:ext uri="{FF2B5EF4-FFF2-40B4-BE49-F238E27FC236}">
                <a16:creationId xmlns:a16="http://schemas.microsoft.com/office/drawing/2014/main" id="{00BEECED-3AC4-0B4C-B5DE-5869E568C073}"/>
              </a:ext>
            </a:extLst>
          </p:cNvPr>
          <p:cNvGraphicFramePr>
            <a:graphicFrameLocks noGrp="1"/>
          </p:cNvGraphicFramePr>
          <p:nvPr>
            <p:ph idx="1"/>
          </p:nvPr>
        </p:nvGraphicFramePr>
        <p:xfrm>
          <a:off x="2751138" y="2520950"/>
          <a:ext cx="3043237" cy="1839912"/>
        </p:xfrm>
        <a:graphic>
          <a:graphicData uri="http://schemas.openxmlformats.org/drawingml/2006/table">
            <a:tbl>
              <a:tblPr firstRow="1" bandRow="1">
                <a:tableStyleId>{5C22544A-7EE6-4342-B048-85BDC9FD1C3A}</a:tableStyleId>
              </a:tblPr>
              <a:tblGrid>
                <a:gridCol w="3043237">
                  <a:extLst>
                    <a:ext uri="{9D8B030D-6E8A-4147-A177-3AD203B41FA5}">
                      <a16:colId xmlns:a16="http://schemas.microsoft.com/office/drawing/2014/main" val="20000"/>
                    </a:ext>
                  </a:extLst>
                </a:gridCol>
              </a:tblGrid>
              <a:tr h="817799">
                <a:tc>
                  <a:txBody>
                    <a:bodyPr/>
                    <a:lstStyle/>
                    <a:p>
                      <a:pPr algn="ctr"/>
                      <a:r>
                        <a:rPr lang="en-US" sz="2400">
                          <a:solidFill>
                            <a:schemeClr val="tx1"/>
                          </a:solidFill>
                          <a:latin typeface="Adobe Gothic Std B" panose="020B0800000000000000" pitchFamily="34" charset="-128"/>
                          <a:ea typeface="Adobe Gothic Std B" panose="020B0800000000000000" pitchFamily="34" charset="-128"/>
                        </a:rPr>
                        <a:t>James Van Buren</a:t>
                      </a:r>
                    </a:p>
                  </a:txBody>
                  <a:tcPr marL="91424" marR="91424" marT="39580" marB="39580"/>
                </a:tc>
                <a:extLst>
                  <a:ext uri="{0D108BD9-81ED-4DB2-BD59-A6C34878D82A}">
                    <a16:rowId xmlns:a16="http://schemas.microsoft.com/office/drawing/2014/main" val="10000"/>
                  </a:ext>
                </a:extLst>
              </a:tr>
              <a:tr h="412098">
                <a:tc>
                  <a:txBody>
                    <a:bodyPr/>
                    <a:lstStyle/>
                    <a:p>
                      <a:pPr algn="ctr"/>
                      <a:r>
                        <a:rPr lang="en-US" sz="1600">
                          <a:latin typeface="Adobe Gothic Std B" panose="020B0800000000000000" pitchFamily="34" charset="-128"/>
                          <a:ea typeface="Adobe Gothic Std B" panose="020B0800000000000000" pitchFamily="34" charset="-128"/>
                          <a:hlinkClick r:id="rId5"/>
                        </a:rPr>
                        <a:t>vanburenj@saccounty.gov</a:t>
                      </a:r>
                      <a:endParaRPr lang="en-US" sz="1600">
                        <a:latin typeface="Adobe Gothic Std B" panose="020B0800000000000000" pitchFamily="34" charset="-128"/>
                        <a:ea typeface="Adobe Gothic Std B" panose="020B0800000000000000" pitchFamily="34" charset="-128"/>
                      </a:endParaRPr>
                    </a:p>
                  </a:txBody>
                  <a:tcPr marL="91424" marR="91424" marT="39580" marB="39580"/>
                </a:tc>
                <a:extLst>
                  <a:ext uri="{0D108BD9-81ED-4DB2-BD59-A6C34878D82A}">
                    <a16:rowId xmlns:a16="http://schemas.microsoft.com/office/drawing/2014/main" val="10001"/>
                  </a:ext>
                </a:extLst>
              </a:tr>
              <a:tr h="610015">
                <a:tc>
                  <a:txBody>
                    <a:bodyPr/>
                    <a:lstStyle/>
                    <a:p>
                      <a:pPr algn="ctr"/>
                      <a:r>
                        <a:rPr lang="en-US" sz="1600">
                          <a:latin typeface="Adobe Gothic Std B" panose="020B0800000000000000" pitchFamily="34" charset="-128"/>
                          <a:ea typeface="Adobe Gothic Std B" panose="020B0800000000000000" pitchFamily="34" charset="-128"/>
                        </a:rPr>
                        <a:t>(916) 661-7585</a:t>
                      </a:r>
                    </a:p>
                  </a:txBody>
                  <a:tcPr marL="91424" marR="91424" marT="39580" marB="39580"/>
                </a:tc>
                <a:extLst>
                  <a:ext uri="{0D108BD9-81ED-4DB2-BD59-A6C34878D82A}">
                    <a16:rowId xmlns:a16="http://schemas.microsoft.com/office/drawing/2014/main" val="10002"/>
                  </a:ext>
                </a:extLst>
              </a:tr>
            </a:tbl>
          </a:graphicData>
        </a:graphic>
      </p:graphicFrame>
      <p:sp>
        <p:nvSpPr>
          <p:cNvPr id="51218" name="Rectangle 6">
            <a:extLst>
              <a:ext uri="{FF2B5EF4-FFF2-40B4-BE49-F238E27FC236}">
                <a16:creationId xmlns:a16="http://schemas.microsoft.com/office/drawing/2014/main" id="{8011B857-DE1C-4DDD-3434-A6BD8A9854AB}"/>
              </a:ext>
            </a:extLst>
          </p:cNvPr>
          <p:cNvSpPr>
            <a:spLocks noChangeArrowheads="1"/>
          </p:cNvSpPr>
          <p:nvPr/>
        </p:nvSpPr>
        <p:spPr bwMode="auto">
          <a:xfrm>
            <a:off x="2868613" y="4652963"/>
            <a:ext cx="292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hlinkClick r:id="rId6"/>
              </a:rPr>
              <a:t>https://emd.saccounty.gov/</a:t>
            </a:r>
            <a:r>
              <a:rPr lang="en-US" altLang="en-US" sz="18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804151-CB76-CC04-AB47-9A7AD12C8669}"/>
              </a:ext>
            </a:extLst>
          </p:cNvPr>
          <p:cNvSpPr/>
          <p:nvPr/>
        </p:nvSpPr>
        <p:spPr>
          <a:xfrm>
            <a:off x="7162800" y="73025"/>
            <a:ext cx="1968500" cy="231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a:solidFill>
                  <a:schemeClr val="tx1"/>
                </a:solidFill>
              </a:rPr>
              <a:t>September 13, 2016</a:t>
            </a:r>
          </a:p>
        </p:txBody>
      </p:sp>
      <p:sp>
        <p:nvSpPr>
          <p:cNvPr id="12" name="Rectangle 6">
            <a:extLst>
              <a:ext uri="{FF2B5EF4-FFF2-40B4-BE49-F238E27FC236}">
                <a16:creationId xmlns:a16="http://schemas.microsoft.com/office/drawing/2014/main" id="{FCCCA528-1229-CC19-8DCB-FF16E231E45D}"/>
              </a:ext>
            </a:extLst>
          </p:cNvPr>
          <p:cNvSpPr>
            <a:spLocks noChangeArrowheads="1"/>
          </p:cNvSpPr>
          <p:nvPr/>
        </p:nvSpPr>
        <p:spPr bwMode="auto">
          <a:xfrm>
            <a:off x="0" y="0"/>
            <a:ext cx="9131300" cy="1001713"/>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9220" name="Group 13">
            <a:extLst>
              <a:ext uri="{FF2B5EF4-FFF2-40B4-BE49-F238E27FC236}">
                <a16:creationId xmlns:a16="http://schemas.microsoft.com/office/drawing/2014/main" id="{AB54077D-DFE4-136A-3878-E3DEA914EE4C}"/>
              </a:ext>
            </a:extLst>
          </p:cNvPr>
          <p:cNvGrpSpPr>
            <a:grpSpLocks/>
          </p:cNvGrpSpPr>
          <p:nvPr/>
        </p:nvGrpSpPr>
        <p:grpSpPr bwMode="auto">
          <a:xfrm>
            <a:off x="304800" y="188913"/>
            <a:ext cx="4217988" cy="1054100"/>
            <a:chOff x="304800" y="188690"/>
            <a:chExt cx="4217670" cy="1054005"/>
          </a:xfrm>
        </p:grpSpPr>
        <p:pic>
          <p:nvPicPr>
            <p:cNvPr id="9223" name="Picture 10" descr="http://inside.stationery.saccounty.net/Documents/Logo/sac_022765.png">
              <a:extLst>
                <a:ext uri="{FF2B5EF4-FFF2-40B4-BE49-F238E27FC236}">
                  <a16:creationId xmlns:a16="http://schemas.microsoft.com/office/drawing/2014/main" id="{E53C153C-F4A6-121C-53AB-B7D8E9569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16FDC3C3-AC28-D93C-1167-8C8AA8544F7B}"/>
                </a:ext>
              </a:extLst>
            </p:cNvPr>
            <p:cNvSpPr/>
            <p:nvPr/>
          </p:nvSpPr>
          <p:spPr>
            <a:xfrm>
              <a:off x="304800" y="645849"/>
              <a:ext cx="4217670" cy="596846"/>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sp>
        <p:nvSpPr>
          <p:cNvPr id="6149" name="Rectangle 1">
            <a:extLst>
              <a:ext uri="{FF2B5EF4-FFF2-40B4-BE49-F238E27FC236}">
                <a16:creationId xmlns:a16="http://schemas.microsoft.com/office/drawing/2014/main" id="{5B38D8E1-657F-70CE-589B-8AE42866F0B4}"/>
              </a:ext>
            </a:extLst>
          </p:cNvPr>
          <p:cNvSpPr>
            <a:spLocks noChangeArrowheads="1"/>
          </p:cNvSpPr>
          <p:nvPr/>
        </p:nvSpPr>
        <p:spPr bwMode="auto">
          <a:xfrm>
            <a:off x="0" y="1243013"/>
            <a:ext cx="4514850" cy="5078313"/>
          </a:xfrm>
          <a:prstGeom prst="rect">
            <a:avLst/>
          </a:prstGeom>
          <a:noFill/>
          <a:ln>
            <a:noFill/>
          </a:ln>
        </p:spPr>
        <p:txBody>
          <a:bodyPr wrap="square" lIns="91440" tIns="45720" rIns="91440" bIns="45720" anchor="t">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DEDEDE"/>
              </a:buClr>
              <a:buFont typeface="Wingdings" panose="05000000000000000000" pitchFamily="2" charset="2"/>
              <a:buChar char="§"/>
              <a:defRPr/>
            </a:pPr>
            <a:r>
              <a:rPr lang="en-US" altLang="en-US" sz="2700" b="1">
                <a:solidFill>
                  <a:srgbClr val="0070C0"/>
                </a:solidFill>
              </a:rPr>
              <a:t>31</a:t>
            </a:r>
            <a:r>
              <a:rPr lang="en-US" altLang="en-US" sz="2700" b="1">
                <a:solidFill>
                  <a:srgbClr val="FF0000"/>
                </a:solidFill>
              </a:rPr>
              <a:t> </a:t>
            </a:r>
            <a:r>
              <a:rPr lang="en-US" altLang="en-US" sz="2700"/>
              <a:t>Environmental Programs</a:t>
            </a:r>
          </a:p>
          <a:p>
            <a:pPr eaLnBrk="1" hangingPunct="1">
              <a:buClr>
                <a:srgbClr val="DEDEDE"/>
              </a:buClr>
              <a:buFont typeface="Wingdings" panose="05000000000000000000" pitchFamily="2" charset="2"/>
              <a:buChar char="§"/>
              <a:defRPr/>
            </a:pPr>
            <a:endParaRPr lang="en-US" altLang="en-US" sz="2700"/>
          </a:p>
          <a:p>
            <a:pPr eaLnBrk="1" hangingPunct="1">
              <a:buClr>
                <a:srgbClr val="DEDEDE"/>
              </a:buClr>
              <a:buFont typeface="Wingdings" panose="05000000000000000000" pitchFamily="2" charset="2"/>
              <a:buChar char="§"/>
              <a:defRPr/>
            </a:pPr>
            <a:r>
              <a:rPr lang="en-US" sz="2700">
                <a:latin typeface="+mj-lt"/>
                <a:cs typeface="Times New Roman" panose="02020603050405020304" pitchFamily="18" charset="0"/>
              </a:rPr>
              <a:t>Special Fund Department </a:t>
            </a:r>
            <a:r>
              <a:rPr lang="en-US" sz="2700" b="1">
                <a:solidFill>
                  <a:srgbClr val="0070C0"/>
                </a:solidFill>
                <a:latin typeface="+mj-lt"/>
                <a:cs typeface="Times New Roman" panose="02020603050405020304" pitchFamily="18" charset="0"/>
              </a:rPr>
              <a:t>100% </a:t>
            </a:r>
            <a:r>
              <a:rPr lang="en-US" sz="2700">
                <a:latin typeface="+mj-lt"/>
                <a:cs typeface="Times New Roman" panose="02020603050405020304" pitchFamily="18" charset="0"/>
              </a:rPr>
              <a:t>fee supported</a:t>
            </a:r>
          </a:p>
          <a:p>
            <a:pPr eaLnBrk="1" hangingPunct="1">
              <a:buClr>
                <a:srgbClr val="DEDEDE"/>
              </a:buClr>
              <a:buFont typeface="Wingdings" panose="05000000000000000000" pitchFamily="2" charset="2"/>
              <a:buChar char="§"/>
              <a:defRPr/>
            </a:pPr>
            <a:endParaRPr lang="en-US" altLang="en-US" sz="2700"/>
          </a:p>
          <a:p>
            <a:pPr eaLnBrk="1" hangingPunct="1">
              <a:buClr>
                <a:srgbClr val="DEDEDE"/>
              </a:buClr>
              <a:buFont typeface="Wingdings" panose="05000000000000000000" pitchFamily="2" charset="2"/>
              <a:buChar char="§"/>
              <a:defRPr/>
            </a:pPr>
            <a:r>
              <a:rPr lang="en-US" altLang="en-US" sz="2700">
                <a:solidFill>
                  <a:srgbClr val="0070C0"/>
                </a:solidFill>
                <a:latin typeface="Arial"/>
                <a:cs typeface="Arial"/>
              </a:rPr>
              <a:t>FY 2024-2025: </a:t>
            </a:r>
            <a:r>
              <a:rPr lang="en-US" altLang="en-US" sz="2700">
                <a:latin typeface="Arial"/>
                <a:cs typeface="Arial"/>
              </a:rPr>
              <a:t>over</a:t>
            </a:r>
            <a:r>
              <a:rPr lang="en-US" altLang="en-US" sz="2700">
                <a:solidFill>
                  <a:srgbClr val="0070C0"/>
                </a:solidFill>
                <a:latin typeface="Arial"/>
                <a:cs typeface="Arial"/>
              </a:rPr>
              <a:t> </a:t>
            </a:r>
            <a:r>
              <a:rPr lang="en-US" altLang="en-US" sz="2700" b="1">
                <a:solidFill>
                  <a:srgbClr val="0070C0"/>
                </a:solidFill>
                <a:latin typeface="Arial"/>
                <a:cs typeface="Arial"/>
              </a:rPr>
              <a:t>28,000 </a:t>
            </a:r>
            <a:r>
              <a:rPr lang="en-US" altLang="en-US" sz="2700">
                <a:latin typeface="Arial"/>
                <a:cs typeface="Arial"/>
              </a:rPr>
              <a:t>inspections countywide</a:t>
            </a:r>
          </a:p>
          <a:p>
            <a:pPr eaLnBrk="1" hangingPunct="1">
              <a:buClr>
                <a:srgbClr val="DEDEDE"/>
              </a:buClr>
              <a:buFont typeface="Wingdings" panose="05000000000000000000" pitchFamily="2" charset="2"/>
              <a:buChar char="§"/>
              <a:defRPr/>
            </a:pPr>
            <a:endParaRPr lang="en-US" altLang="en-US" sz="2700"/>
          </a:p>
          <a:p>
            <a:pPr eaLnBrk="1" hangingPunct="1">
              <a:buClr>
                <a:srgbClr val="DEDEDE"/>
              </a:buClr>
              <a:buFont typeface="Wingdings" panose="05000000000000000000" pitchFamily="2" charset="2"/>
              <a:buChar char="§"/>
              <a:defRPr/>
            </a:pPr>
            <a:r>
              <a:rPr lang="en-US" altLang="en-US" sz="2700" b="1">
                <a:solidFill>
                  <a:srgbClr val="0070C0"/>
                </a:solidFill>
              </a:rPr>
              <a:t>113</a:t>
            </a:r>
            <a:r>
              <a:rPr lang="en-US" altLang="en-US" sz="2700">
                <a:solidFill>
                  <a:srgbClr val="000000"/>
                </a:solidFill>
              </a:rPr>
              <a:t> FTE specifically trained Environmental Specialists and support staff </a:t>
            </a:r>
          </a:p>
        </p:txBody>
      </p:sp>
      <p:pic>
        <p:nvPicPr>
          <p:cNvPr id="2" name="Picture 1">
            <a:extLst>
              <a:ext uri="{FF2B5EF4-FFF2-40B4-BE49-F238E27FC236}">
                <a16:creationId xmlns:a16="http://schemas.microsoft.com/office/drawing/2014/main" id="{2F26D4B4-D5FD-5F19-9BD3-AA6A31A1AA6A}"/>
              </a:ext>
            </a:extLst>
          </p:cNvPr>
          <p:cNvPicPr>
            <a:picLocks noChangeAspect="1"/>
          </p:cNvPicPr>
          <p:nvPr/>
        </p:nvPicPr>
        <p:blipFill>
          <a:blip r:embed="rId4"/>
          <a:stretch>
            <a:fillRect/>
          </a:stretch>
        </p:blipFill>
        <p:spPr>
          <a:xfrm>
            <a:off x="4519188" y="2525263"/>
            <a:ext cx="4514850" cy="2513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6C542DB-43B4-EE55-1759-066DE9BEFC5D}"/>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67" name="Content Placeholder 6">
            <a:extLst>
              <a:ext uri="{FF2B5EF4-FFF2-40B4-BE49-F238E27FC236}">
                <a16:creationId xmlns:a16="http://schemas.microsoft.com/office/drawing/2014/main" id="{2158CECD-CB77-BCD4-2C17-1A82F1FDED4C}"/>
              </a:ext>
            </a:extLst>
          </p:cNvPr>
          <p:cNvSpPr>
            <a:spLocks noGrp="1" noChangeArrowheads="1"/>
          </p:cNvSpPr>
          <p:nvPr>
            <p:ph idx="1"/>
          </p:nvPr>
        </p:nvSpPr>
        <p:spPr>
          <a:xfrm>
            <a:off x="965200" y="939800"/>
            <a:ext cx="7643813" cy="4700588"/>
          </a:xfrm>
        </p:spPr>
        <p:txBody>
          <a:bodyPr/>
          <a:lstStyle/>
          <a:p>
            <a:pPr marL="0" indent="0">
              <a:buFontTx/>
              <a:buNone/>
              <a:defRPr/>
            </a:pPr>
            <a:endParaRPr lang="en-US" altLang="en-US" sz="2800"/>
          </a:p>
          <a:p>
            <a:pPr marL="0" indent="0">
              <a:buFontTx/>
              <a:buNone/>
              <a:defRPr/>
            </a:pPr>
            <a:endParaRPr lang="en-US" altLang="en-US" sz="1600" kern="1200" spc="-20">
              <a:solidFill>
                <a:srgbClr val="001F5F"/>
              </a:solidFill>
              <a:cs typeface="Arial"/>
            </a:endParaRPr>
          </a:p>
        </p:txBody>
      </p:sp>
      <p:sp>
        <p:nvSpPr>
          <p:cNvPr id="11268" name="Slide Number Placeholder 5">
            <a:extLst>
              <a:ext uri="{FF2B5EF4-FFF2-40B4-BE49-F238E27FC236}">
                <a16:creationId xmlns:a16="http://schemas.microsoft.com/office/drawing/2014/main" id="{E5C322E1-7CC5-3A95-336A-FD564108A0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3127D8-4FEE-4638-AA52-94CD7F281A35}" type="slidenum">
              <a:rPr lang="en-US" altLang="en-US" sz="1200" smtClean="0">
                <a:solidFill>
                  <a:schemeClr val="bg1"/>
                </a:solidFill>
              </a:rPr>
              <a:pPr>
                <a:spcBef>
                  <a:spcPct val="0"/>
                </a:spcBef>
                <a:buFontTx/>
                <a:buNone/>
              </a:pPr>
              <a:t>4</a:t>
            </a:fld>
            <a:endParaRPr lang="en-US" altLang="en-US" sz="1200">
              <a:solidFill>
                <a:schemeClr val="bg1"/>
              </a:solidFill>
            </a:endParaRPr>
          </a:p>
        </p:txBody>
      </p:sp>
      <p:grpSp>
        <p:nvGrpSpPr>
          <p:cNvPr id="11269" name="Group 16">
            <a:extLst>
              <a:ext uri="{FF2B5EF4-FFF2-40B4-BE49-F238E27FC236}">
                <a16:creationId xmlns:a16="http://schemas.microsoft.com/office/drawing/2014/main" id="{DE6D8495-FFAA-68AD-3378-043564A8F396}"/>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A056E03A-D22F-AF7E-FD54-2C7450B94E5F}"/>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11370" name="Group 23">
              <a:extLst>
                <a:ext uri="{FF2B5EF4-FFF2-40B4-BE49-F238E27FC236}">
                  <a16:creationId xmlns:a16="http://schemas.microsoft.com/office/drawing/2014/main" id="{18281294-59BD-D53C-299E-C31A437A36A9}"/>
                </a:ext>
              </a:extLst>
            </p:cNvPr>
            <p:cNvGrpSpPr>
              <a:grpSpLocks/>
            </p:cNvGrpSpPr>
            <p:nvPr/>
          </p:nvGrpSpPr>
          <p:grpSpPr bwMode="auto">
            <a:xfrm>
              <a:off x="304800" y="188690"/>
              <a:ext cx="4217988" cy="1054005"/>
              <a:chOff x="304800" y="188690"/>
              <a:chExt cx="4217988" cy="1054005"/>
            </a:xfrm>
          </p:grpSpPr>
          <p:pic>
            <p:nvPicPr>
              <p:cNvPr id="11371" name="Picture 10" descr="http://inside.stationery.saccounty.net/Documents/Logo/sac_022765.png">
                <a:extLst>
                  <a:ext uri="{FF2B5EF4-FFF2-40B4-BE49-F238E27FC236}">
                    <a16:creationId xmlns:a16="http://schemas.microsoft.com/office/drawing/2014/main" id="{02225161-1540-9332-D52B-D85FBFCC4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4B902654-8912-894A-5666-D90D84F5F14C}"/>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
        <p:nvSpPr>
          <p:cNvPr id="10246" name="Rectangle 10">
            <a:extLst>
              <a:ext uri="{FF2B5EF4-FFF2-40B4-BE49-F238E27FC236}">
                <a16:creationId xmlns:a16="http://schemas.microsoft.com/office/drawing/2014/main" id="{4B8B82AE-C996-BFA7-6594-AB4C7CD53AE4}"/>
              </a:ext>
            </a:extLst>
          </p:cNvPr>
          <p:cNvSpPr>
            <a:spLocks noChangeArrowheads="1"/>
          </p:cNvSpPr>
          <p:nvPr/>
        </p:nvSpPr>
        <p:spPr bwMode="auto">
          <a:xfrm>
            <a:off x="315913" y="1306513"/>
            <a:ext cx="2308225" cy="120032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US" altLang="en-US" sz="2400">
                <a:latin typeface="+mj-lt"/>
                <a:ea typeface="SimSun" panose="02010600030101010101" pitchFamily="2" charset="-122"/>
                <a:cs typeface="Times New Roman" panose="02020603050405020304" pitchFamily="18" charset="0"/>
              </a:rPr>
              <a:t>Environmental Protection </a:t>
            </a:r>
          </a:p>
          <a:p>
            <a:pPr>
              <a:spcBef>
                <a:spcPct val="0"/>
              </a:spcBef>
              <a:buFontTx/>
              <a:buNone/>
              <a:defRPr/>
            </a:pPr>
            <a:r>
              <a:rPr lang="en-US" altLang="en-US" sz="2400">
                <a:latin typeface="+mj-lt"/>
                <a:ea typeface="SimSun" panose="02010600030101010101" pitchFamily="2" charset="-122"/>
                <a:cs typeface="Times New Roman" panose="02020603050405020304" pitchFamily="18" charset="0"/>
              </a:rPr>
              <a:t>Division</a:t>
            </a:r>
          </a:p>
        </p:txBody>
      </p:sp>
      <p:pic>
        <p:nvPicPr>
          <p:cNvPr id="11271" name="Picture 11">
            <a:extLst>
              <a:ext uri="{FF2B5EF4-FFF2-40B4-BE49-F238E27FC236}">
                <a16:creationId xmlns:a16="http://schemas.microsoft.com/office/drawing/2014/main" id="{408800BA-CADD-73D9-C8FA-D8F19B53CD5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1463"/>
            <a:ext cx="23844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B55E6766-0C36-28FD-9DA9-4CDBADCDAC6F}"/>
              </a:ext>
            </a:extLst>
          </p:cNvPr>
          <p:cNvSpPr/>
          <p:nvPr/>
        </p:nvSpPr>
        <p:spPr>
          <a:xfrm>
            <a:off x="82550" y="5538788"/>
            <a:ext cx="3833813" cy="708025"/>
          </a:xfrm>
          <a:prstGeom prst="rect">
            <a:avLst/>
          </a:prstGeom>
          <a:noFill/>
        </p:spPr>
        <p:txBody>
          <a:bodyPr>
            <a:spAutoFit/>
          </a:bodyPr>
          <a:lstStyle/>
          <a:p>
            <a:pPr>
              <a:defRPr/>
            </a:pPr>
            <a:r>
              <a:rPr lang="en-US" sz="2000">
                <a:ln w="0"/>
                <a:latin typeface="+mj-lt"/>
                <a:cs typeface="Times New Roman" panose="02020603050405020304" pitchFamily="18" charset="0"/>
              </a:rPr>
              <a:t>Robert Duncan, Chief Environmental Protection</a:t>
            </a:r>
          </a:p>
        </p:txBody>
      </p:sp>
      <p:graphicFrame>
        <p:nvGraphicFramePr>
          <p:cNvPr id="3" name="Table 3">
            <a:extLst>
              <a:ext uri="{FF2B5EF4-FFF2-40B4-BE49-F238E27FC236}">
                <a16:creationId xmlns:a16="http://schemas.microsoft.com/office/drawing/2014/main" id="{12BD0B50-18C9-8354-8356-E0BC122BF8AA}"/>
              </a:ext>
            </a:extLst>
          </p:cNvPr>
          <p:cNvGraphicFramePr>
            <a:graphicFrameLocks noGrp="1"/>
          </p:cNvGraphicFramePr>
          <p:nvPr/>
        </p:nvGraphicFramePr>
        <p:xfrm>
          <a:off x="2681288" y="1111250"/>
          <a:ext cx="1905000" cy="822325"/>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822325">
                <a:tc>
                  <a:txBody>
                    <a:bodyPr/>
                    <a:lstStyle/>
                    <a:p>
                      <a:pPr algn="ctr"/>
                      <a:r>
                        <a:rPr lang="en-US" sz="1600">
                          <a:solidFill>
                            <a:schemeClr val="tx1"/>
                          </a:solidFill>
                        </a:rPr>
                        <a:t>Above Ground Storage Tanks</a:t>
                      </a:r>
                    </a:p>
                  </a:txBody>
                  <a:tcPr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C12A8541-E0DD-A858-7A1E-76A242397017}"/>
              </a:ext>
            </a:extLst>
          </p:cNvPr>
          <p:cNvGraphicFramePr>
            <a:graphicFrameLocks noGrp="1"/>
          </p:cNvGraphicFramePr>
          <p:nvPr/>
        </p:nvGraphicFramePr>
        <p:xfrm>
          <a:off x="4652963" y="1111250"/>
          <a:ext cx="2114550" cy="835025"/>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tblGrid>
              <a:tr h="835025">
                <a:tc>
                  <a:txBody>
                    <a:bodyPr/>
                    <a:lstStyle/>
                    <a:p>
                      <a:pPr algn="ctr"/>
                      <a:r>
                        <a:rPr lang="en-US" sz="1600">
                          <a:solidFill>
                            <a:schemeClr val="tx1"/>
                          </a:solidFill>
                        </a:rPr>
                        <a:t>Cal Accidental Release Prevention Program</a:t>
                      </a:r>
                    </a:p>
                  </a:txBody>
                  <a:tcPr marL="91415" marR="91415" marT="45757" marB="457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aphicFrame>
        <p:nvGraphicFramePr>
          <p:cNvPr id="5" name="Table 3">
            <a:extLst>
              <a:ext uri="{FF2B5EF4-FFF2-40B4-BE49-F238E27FC236}">
                <a16:creationId xmlns:a16="http://schemas.microsoft.com/office/drawing/2014/main" id="{D70F9876-7C19-9240-2689-4B97198D4592}"/>
              </a:ext>
            </a:extLst>
          </p:cNvPr>
          <p:cNvGraphicFramePr>
            <a:graphicFrameLocks noGrp="1"/>
          </p:cNvGraphicFramePr>
          <p:nvPr/>
        </p:nvGraphicFramePr>
        <p:xfrm>
          <a:off x="6834188" y="1111250"/>
          <a:ext cx="2090737" cy="841375"/>
        </p:xfrm>
        <a:graphic>
          <a:graphicData uri="http://schemas.openxmlformats.org/drawingml/2006/table">
            <a:tbl>
              <a:tblPr firstRow="1" bandRow="1">
                <a:tableStyleId>{5C22544A-7EE6-4342-B048-85BDC9FD1C3A}</a:tableStyleId>
              </a:tblPr>
              <a:tblGrid>
                <a:gridCol w="2090737">
                  <a:extLst>
                    <a:ext uri="{9D8B030D-6E8A-4147-A177-3AD203B41FA5}">
                      <a16:colId xmlns:a16="http://schemas.microsoft.com/office/drawing/2014/main" val="20000"/>
                    </a:ext>
                  </a:extLst>
                </a:gridCol>
              </a:tblGrid>
              <a:tr h="841375">
                <a:tc>
                  <a:txBody>
                    <a:bodyPr/>
                    <a:lstStyle/>
                    <a:p>
                      <a:pPr algn="ctr"/>
                      <a:r>
                        <a:rPr lang="en-US" sz="1600">
                          <a:solidFill>
                            <a:schemeClr val="tx1"/>
                          </a:solidFill>
                        </a:rPr>
                        <a:t>Hazardous Materials Business Plan and Storage</a:t>
                      </a:r>
                    </a:p>
                  </a:txBody>
                  <a:tcPr marL="91430" marR="91430" marT="45741" marB="457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aphicFrame>
        <p:nvGraphicFramePr>
          <p:cNvPr id="6" name="Table 3">
            <a:extLst>
              <a:ext uri="{FF2B5EF4-FFF2-40B4-BE49-F238E27FC236}">
                <a16:creationId xmlns:a16="http://schemas.microsoft.com/office/drawing/2014/main" id="{A46EFC29-8562-935C-B414-815D40B7C7ED}"/>
              </a:ext>
            </a:extLst>
          </p:cNvPr>
          <p:cNvGraphicFramePr>
            <a:graphicFrameLocks noGrp="1"/>
          </p:cNvGraphicFramePr>
          <p:nvPr/>
        </p:nvGraphicFramePr>
        <p:xfrm>
          <a:off x="2682875" y="1995488"/>
          <a:ext cx="1903413" cy="842962"/>
        </p:xfrm>
        <a:graphic>
          <a:graphicData uri="http://schemas.openxmlformats.org/drawingml/2006/table">
            <a:tbl>
              <a:tblPr firstRow="1" bandRow="1">
                <a:tableStyleId>{5C22544A-7EE6-4342-B048-85BDC9FD1C3A}</a:tableStyleId>
              </a:tblPr>
              <a:tblGrid>
                <a:gridCol w="1903413">
                  <a:extLst>
                    <a:ext uri="{9D8B030D-6E8A-4147-A177-3AD203B41FA5}">
                      <a16:colId xmlns:a16="http://schemas.microsoft.com/office/drawing/2014/main" val="20000"/>
                    </a:ext>
                  </a:extLst>
                </a:gridCol>
              </a:tblGrid>
              <a:tr h="842962">
                <a:tc>
                  <a:txBody>
                    <a:bodyPr/>
                    <a:lstStyle/>
                    <a:p>
                      <a:pPr algn="ctr"/>
                      <a:r>
                        <a:rPr lang="en-US" sz="1600">
                          <a:solidFill>
                            <a:schemeClr val="tx1"/>
                          </a:solidFill>
                        </a:rPr>
                        <a:t>Hazardous Waste Storage and Generation</a:t>
                      </a:r>
                    </a:p>
                  </a:txBody>
                  <a:tcPr marL="91401" marR="91401"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aphicFrame>
        <p:nvGraphicFramePr>
          <p:cNvPr id="7" name="Table 3">
            <a:extLst>
              <a:ext uri="{FF2B5EF4-FFF2-40B4-BE49-F238E27FC236}">
                <a16:creationId xmlns:a16="http://schemas.microsoft.com/office/drawing/2014/main" id="{3D0E72EC-7571-9760-7E23-C59FE8524129}"/>
              </a:ext>
            </a:extLst>
          </p:cNvPr>
          <p:cNvGraphicFramePr>
            <a:graphicFrameLocks noGrp="1"/>
          </p:cNvGraphicFramePr>
          <p:nvPr/>
        </p:nvGraphicFramePr>
        <p:xfrm>
          <a:off x="4648200" y="2001838"/>
          <a:ext cx="2114550" cy="83185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tblGrid>
              <a:tr h="831850">
                <a:tc>
                  <a:txBody>
                    <a:bodyPr/>
                    <a:lstStyle/>
                    <a:p>
                      <a:pPr algn="ctr"/>
                      <a:r>
                        <a:rPr lang="en-US" sz="1600">
                          <a:solidFill>
                            <a:schemeClr val="tx1"/>
                          </a:solidFill>
                        </a:rPr>
                        <a:t>Underground Storage Tanks</a:t>
                      </a:r>
                    </a:p>
                  </a:txBody>
                  <a:tcPr marL="91423" marR="91423"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aphicFrame>
        <p:nvGraphicFramePr>
          <p:cNvPr id="8" name="Table 3">
            <a:extLst>
              <a:ext uri="{FF2B5EF4-FFF2-40B4-BE49-F238E27FC236}">
                <a16:creationId xmlns:a16="http://schemas.microsoft.com/office/drawing/2014/main" id="{4533D624-53F6-CEE2-FB2C-D9B1091226FB}"/>
              </a:ext>
            </a:extLst>
          </p:cNvPr>
          <p:cNvGraphicFramePr>
            <a:graphicFrameLocks noGrp="1"/>
          </p:cNvGraphicFramePr>
          <p:nvPr>
            <p:extLst>
              <p:ext uri="{D42A27DB-BD31-4B8C-83A1-F6EECF244321}">
                <p14:modId xmlns:p14="http://schemas.microsoft.com/office/powerpoint/2010/main" val="2798670020"/>
              </p:ext>
            </p:extLst>
          </p:nvPr>
        </p:nvGraphicFramePr>
        <p:xfrm>
          <a:off x="2681288" y="2928938"/>
          <a:ext cx="1905000" cy="722312"/>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722312">
                <a:tc>
                  <a:txBody>
                    <a:bodyPr/>
                    <a:lstStyle/>
                    <a:p>
                      <a:pPr algn="ctr"/>
                      <a:r>
                        <a:rPr lang="en-US" sz="1600">
                          <a:solidFill>
                            <a:schemeClr val="tx1"/>
                          </a:solidFill>
                        </a:rPr>
                        <a:t>Toxic Site</a:t>
                      </a:r>
                      <a:endParaRPr lang="en-US"/>
                    </a:p>
                    <a:p>
                      <a:pPr lvl="0" algn="ctr">
                        <a:buNone/>
                      </a:pPr>
                      <a:r>
                        <a:rPr lang="en-US" sz="1600">
                          <a:solidFill>
                            <a:schemeClr val="tx1"/>
                          </a:solidFill>
                        </a:rPr>
                        <a:t>Clean up</a:t>
                      </a:r>
                    </a:p>
                  </a:txBody>
                  <a:tcPr marT="45682" marB="456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9" name="Table 3">
            <a:extLst>
              <a:ext uri="{FF2B5EF4-FFF2-40B4-BE49-F238E27FC236}">
                <a16:creationId xmlns:a16="http://schemas.microsoft.com/office/drawing/2014/main" id="{1FBD6B51-0FF6-9472-BC49-9CE2C24F6BE7}"/>
              </a:ext>
            </a:extLst>
          </p:cNvPr>
          <p:cNvGraphicFramePr>
            <a:graphicFrameLocks noGrp="1"/>
          </p:cNvGraphicFramePr>
          <p:nvPr/>
        </p:nvGraphicFramePr>
        <p:xfrm>
          <a:off x="4648200" y="2924175"/>
          <a:ext cx="2114550" cy="723900"/>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tblGrid>
              <a:tr h="723900">
                <a:tc>
                  <a:txBody>
                    <a:bodyPr/>
                    <a:lstStyle/>
                    <a:p>
                      <a:pPr algn="ctr"/>
                      <a:r>
                        <a:rPr lang="en-US" sz="1600">
                          <a:solidFill>
                            <a:schemeClr val="tx1"/>
                          </a:solidFill>
                        </a:rPr>
                        <a:t>Wells</a:t>
                      </a:r>
                    </a:p>
                  </a:txBody>
                  <a:tcPr marL="91444" marR="91444" marT="45782" marB="457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0" name="Table 3">
            <a:extLst>
              <a:ext uri="{FF2B5EF4-FFF2-40B4-BE49-F238E27FC236}">
                <a16:creationId xmlns:a16="http://schemas.microsoft.com/office/drawing/2014/main" id="{BF27E473-4359-2638-8903-BB776FCBA0FF}"/>
              </a:ext>
            </a:extLst>
          </p:cNvPr>
          <p:cNvGraphicFramePr>
            <a:graphicFrameLocks noGrp="1"/>
          </p:cNvGraphicFramePr>
          <p:nvPr/>
        </p:nvGraphicFramePr>
        <p:xfrm>
          <a:off x="6834188" y="2924175"/>
          <a:ext cx="2081212" cy="727075"/>
        </p:xfrm>
        <a:graphic>
          <a:graphicData uri="http://schemas.openxmlformats.org/drawingml/2006/table">
            <a:tbl>
              <a:tblPr firstRow="1" bandRow="1">
                <a:tableStyleId>{5C22544A-7EE6-4342-B048-85BDC9FD1C3A}</a:tableStyleId>
              </a:tblPr>
              <a:tblGrid>
                <a:gridCol w="2081212">
                  <a:extLst>
                    <a:ext uri="{9D8B030D-6E8A-4147-A177-3AD203B41FA5}">
                      <a16:colId xmlns:a16="http://schemas.microsoft.com/office/drawing/2014/main" val="20000"/>
                    </a:ext>
                  </a:extLst>
                </a:gridCol>
              </a:tblGrid>
              <a:tr h="727075">
                <a:tc>
                  <a:txBody>
                    <a:bodyPr/>
                    <a:lstStyle/>
                    <a:p>
                      <a:pPr algn="ctr"/>
                      <a:r>
                        <a:rPr lang="en-US" sz="1600">
                          <a:solidFill>
                            <a:schemeClr val="tx1"/>
                          </a:solidFill>
                        </a:rPr>
                        <a:t>Abandoned Well Program</a:t>
                      </a:r>
                    </a:p>
                  </a:txBody>
                  <a:tcPr marL="91415" marR="91415" marT="45809" marB="458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1" name="Table 3">
            <a:extLst>
              <a:ext uri="{FF2B5EF4-FFF2-40B4-BE49-F238E27FC236}">
                <a16:creationId xmlns:a16="http://schemas.microsoft.com/office/drawing/2014/main" id="{2E13B2A4-4648-DD3B-0C46-5A4202574A4A}"/>
              </a:ext>
            </a:extLst>
          </p:cNvPr>
          <p:cNvGraphicFramePr>
            <a:graphicFrameLocks noGrp="1"/>
          </p:cNvGraphicFramePr>
          <p:nvPr/>
        </p:nvGraphicFramePr>
        <p:xfrm>
          <a:off x="2687638" y="3703638"/>
          <a:ext cx="1905000" cy="822828"/>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tblGrid>
              <a:tr h="822325">
                <a:tc>
                  <a:txBody>
                    <a:bodyPr/>
                    <a:lstStyle/>
                    <a:p>
                      <a:pPr algn="ctr"/>
                      <a:r>
                        <a:rPr lang="en-US" sz="1600">
                          <a:solidFill>
                            <a:schemeClr val="tx1"/>
                          </a:solidFill>
                        </a:rPr>
                        <a:t>Cross Connection Control Program</a:t>
                      </a:r>
                    </a:p>
                  </a:txBody>
                  <a:tcPr marT="45654" marB="456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2" name="Table 3">
            <a:extLst>
              <a:ext uri="{FF2B5EF4-FFF2-40B4-BE49-F238E27FC236}">
                <a16:creationId xmlns:a16="http://schemas.microsoft.com/office/drawing/2014/main" id="{72D26AE9-0707-0716-0B99-70ACEF404DE0}"/>
              </a:ext>
            </a:extLst>
          </p:cNvPr>
          <p:cNvGraphicFramePr>
            <a:graphicFrameLocks noGrp="1"/>
          </p:cNvGraphicFramePr>
          <p:nvPr/>
        </p:nvGraphicFramePr>
        <p:xfrm>
          <a:off x="4648200" y="3706813"/>
          <a:ext cx="2114550" cy="820737"/>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tblGrid>
              <a:tr h="820737">
                <a:tc>
                  <a:txBody>
                    <a:bodyPr/>
                    <a:lstStyle/>
                    <a:p>
                      <a:pPr algn="ctr"/>
                      <a:r>
                        <a:rPr lang="en-US" sz="1600">
                          <a:solidFill>
                            <a:schemeClr val="tx1"/>
                          </a:solidFill>
                        </a:rPr>
                        <a:t>Solid Waste Facilities</a:t>
                      </a:r>
                    </a:p>
                  </a:txBody>
                  <a:tcPr marL="91444" marR="91444"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5" name="Table 3">
            <a:extLst>
              <a:ext uri="{FF2B5EF4-FFF2-40B4-BE49-F238E27FC236}">
                <a16:creationId xmlns:a16="http://schemas.microsoft.com/office/drawing/2014/main" id="{2F4DCF29-90C0-B9EB-773D-D1FB16DFCCC8}"/>
              </a:ext>
            </a:extLst>
          </p:cNvPr>
          <p:cNvGraphicFramePr>
            <a:graphicFrameLocks noGrp="1"/>
          </p:cNvGraphicFramePr>
          <p:nvPr/>
        </p:nvGraphicFramePr>
        <p:xfrm>
          <a:off x="6837363" y="3702050"/>
          <a:ext cx="2087562" cy="822325"/>
        </p:xfrm>
        <a:graphic>
          <a:graphicData uri="http://schemas.openxmlformats.org/drawingml/2006/table">
            <a:tbl>
              <a:tblPr firstRow="1" bandRow="1">
                <a:tableStyleId>{5C22544A-7EE6-4342-B048-85BDC9FD1C3A}</a:tableStyleId>
              </a:tblPr>
              <a:tblGrid>
                <a:gridCol w="2087562">
                  <a:extLst>
                    <a:ext uri="{9D8B030D-6E8A-4147-A177-3AD203B41FA5}">
                      <a16:colId xmlns:a16="http://schemas.microsoft.com/office/drawing/2014/main" val="20000"/>
                    </a:ext>
                  </a:extLst>
                </a:gridCol>
              </a:tblGrid>
              <a:tr h="822325">
                <a:tc>
                  <a:txBody>
                    <a:bodyPr/>
                    <a:lstStyle/>
                    <a:p>
                      <a:pPr algn="ctr"/>
                      <a:r>
                        <a:rPr lang="en-US" sz="1600">
                          <a:solidFill>
                            <a:schemeClr val="tx1"/>
                          </a:solidFill>
                        </a:rPr>
                        <a:t>Land Use</a:t>
                      </a:r>
                    </a:p>
                  </a:txBody>
                  <a:tcPr marL="91472" marR="91472" marT="45685" marB="456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16" name="Table 3">
            <a:extLst>
              <a:ext uri="{FF2B5EF4-FFF2-40B4-BE49-F238E27FC236}">
                <a16:creationId xmlns:a16="http://schemas.microsoft.com/office/drawing/2014/main" id="{4D3A8FC5-AB8B-56F6-D85F-934BDBB2EF90}"/>
              </a:ext>
            </a:extLst>
          </p:cNvPr>
          <p:cNvGraphicFramePr>
            <a:graphicFrameLocks noGrp="1"/>
          </p:cNvGraphicFramePr>
          <p:nvPr/>
        </p:nvGraphicFramePr>
        <p:xfrm>
          <a:off x="6834188" y="1995488"/>
          <a:ext cx="2090737" cy="838200"/>
        </p:xfrm>
        <a:graphic>
          <a:graphicData uri="http://schemas.openxmlformats.org/drawingml/2006/table">
            <a:tbl>
              <a:tblPr firstRow="1" bandRow="1">
                <a:tableStyleId>{5C22544A-7EE6-4342-B048-85BDC9FD1C3A}</a:tableStyleId>
              </a:tblPr>
              <a:tblGrid>
                <a:gridCol w="2090737">
                  <a:extLst>
                    <a:ext uri="{9D8B030D-6E8A-4147-A177-3AD203B41FA5}">
                      <a16:colId xmlns:a16="http://schemas.microsoft.com/office/drawing/2014/main" val="20000"/>
                    </a:ext>
                  </a:extLst>
                </a:gridCol>
              </a:tblGrid>
              <a:tr h="838200">
                <a:tc>
                  <a:txBody>
                    <a:bodyPr/>
                    <a:lstStyle/>
                    <a:p>
                      <a:pPr algn="ctr"/>
                      <a:r>
                        <a:rPr lang="en-US" sz="1600">
                          <a:solidFill>
                            <a:schemeClr val="tx1"/>
                          </a:solidFill>
                        </a:rPr>
                        <a:t>Incident Response</a:t>
                      </a:r>
                    </a:p>
                  </a:txBody>
                  <a:tcPr marL="91430" marR="91430"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graphicFrame>
        <p:nvGraphicFramePr>
          <p:cNvPr id="18" name="Table 3">
            <a:extLst>
              <a:ext uri="{FF2B5EF4-FFF2-40B4-BE49-F238E27FC236}">
                <a16:creationId xmlns:a16="http://schemas.microsoft.com/office/drawing/2014/main" id="{03A7305F-7FCE-66A6-A145-BAADEF1864A1}"/>
              </a:ext>
            </a:extLst>
          </p:cNvPr>
          <p:cNvGraphicFramePr>
            <a:graphicFrameLocks noGrp="1"/>
          </p:cNvGraphicFramePr>
          <p:nvPr/>
        </p:nvGraphicFramePr>
        <p:xfrm>
          <a:off x="2681288" y="4567238"/>
          <a:ext cx="1911350" cy="839787"/>
        </p:xfrm>
        <a:graphic>
          <a:graphicData uri="http://schemas.openxmlformats.org/drawingml/2006/table">
            <a:tbl>
              <a:tblPr firstRow="1" bandRow="1">
                <a:tableStyleId>{5C22544A-7EE6-4342-B048-85BDC9FD1C3A}</a:tableStyleId>
              </a:tblPr>
              <a:tblGrid>
                <a:gridCol w="1911350">
                  <a:extLst>
                    <a:ext uri="{9D8B030D-6E8A-4147-A177-3AD203B41FA5}">
                      <a16:colId xmlns:a16="http://schemas.microsoft.com/office/drawing/2014/main" val="20000"/>
                    </a:ext>
                  </a:extLst>
                </a:gridCol>
              </a:tblGrid>
              <a:tr h="839787">
                <a:tc>
                  <a:txBody>
                    <a:bodyPr/>
                    <a:lstStyle/>
                    <a:p>
                      <a:pPr algn="ctr"/>
                      <a:r>
                        <a:rPr lang="en-US" sz="1600">
                          <a:solidFill>
                            <a:schemeClr val="tx1"/>
                          </a:solidFill>
                        </a:rPr>
                        <a:t>Small Water System</a:t>
                      </a:r>
                    </a:p>
                  </a:txBody>
                  <a:tcPr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20" name="Table 3">
            <a:extLst>
              <a:ext uri="{FF2B5EF4-FFF2-40B4-BE49-F238E27FC236}">
                <a16:creationId xmlns:a16="http://schemas.microsoft.com/office/drawing/2014/main" id="{4DEB4D1D-5899-8AFD-143B-6D9A57194761}"/>
              </a:ext>
            </a:extLst>
          </p:cNvPr>
          <p:cNvGraphicFramePr>
            <a:graphicFrameLocks noGrp="1"/>
          </p:cNvGraphicFramePr>
          <p:nvPr/>
        </p:nvGraphicFramePr>
        <p:xfrm>
          <a:off x="4648200" y="4567238"/>
          <a:ext cx="2114550" cy="846137"/>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tblGrid>
              <a:tr h="846137">
                <a:tc>
                  <a:txBody>
                    <a:bodyPr/>
                    <a:lstStyle/>
                    <a:p>
                      <a:pPr algn="ctr"/>
                      <a:r>
                        <a:rPr lang="en-US" sz="1600">
                          <a:solidFill>
                            <a:schemeClr val="tx1"/>
                          </a:solidFill>
                        </a:rPr>
                        <a:t>Liquid Waste/Septic Systems</a:t>
                      </a:r>
                    </a:p>
                  </a:txBody>
                  <a:tcPr marL="91444" marR="91444" marT="45695" marB="456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21" name="Table 3">
            <a:extLst>
              <a:ext uri="{FF2B5EF4-FFF2-40B4-BE49-F238E27FC236}">
                <a16:creationId xmlns:a16="http://schemas.microsoft.com/office/drawing/2014/main" id="{F4A33F69-52D2-28C3-7E00-67C37B55088F}"/>
              </a:ext>
            </a:extLst>
          </p:cNvPr>
          <p:cNvGraphicFramePr>
            <a:graphicFrameLocks noGrp="1"/>
          </p:cNvGraphicFramePr>
          <p:nvPr/>
        </p:nvGraphicFramePr>
        <p:xfrm>
          <a:off x="6837363" y="4573588"/>
          <a:ext cx="2078037" cy="847725"/>
        </p:xfrm>
        <a:graphic>
          <a:graphicData uri="http://schemas.openxmlformats.org/drawingml/2006/table">
            <a:tbl>
              <a:tblPr firstRow="1" bandRow="1">
                <a:tableStyleId>{5C22544A-7EE6-4342-B048-85BDC9FD1C3A}</a:tableStyleId>
              </a:tblPr>
              <a:tblGrid>
                <a:gridCol w="2078037">
                  <a:extLst>
                    <a:ext uri="{9D8B030D-6E8A-4147-A177-3AD203B41FA5}">
                      <a16:colId xmlns:a16="http://schemas.microsoft.com/office/drawing/2014/main" val="20000"/>
                    </a:ext>
                  </a:extLst>
                </a:gridCol>
              </a:tblGrid>
              <a:tr h="847725">
                <a:tc>
                  <a:txBody>
                    <a:bodyPr/>
                    <a:lstStyle/>
                    <a:p>
                      <a:pPr algn="ctr"/>
                      <a:r>
                        <a:rPr lang="en-US" sz="1600">
                          <a:solidFill>
                            <a:schemeClr val="tx1"/>
                          </a:solidFill>
                        </a:rPr>
                        <a:t>Recycled Water</a:t>
                      </a:r>
                    </a:p>
                  </a:txBody>
                  <a:tcPr marL="91457" marR="91457"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bl>
          </a:graphicData>
        </a:graphic>
      </p:graphicFrame>
      <p:graphicFrame>
        <p:nvGraphicFramePr>
          <p:cNvPr id="23" name="Table 3">
            <a:extLst>
              <a:ext uri="{FF2B5EF4-FFF2-40B4-BE49-F238E27FC236}">
                <a16:creationId xmlns:a16="http://schemas.microsoft.com/office/drawing/2014/main" id="{612AEED4-2844-5A32-4BE0-4D91B28FB997}"/>
              </a:ext>
            </a:extLst>
          </p:cNvPr>
          <p:cNvGraphicFramePr>
            <a:graphicFrameLocks noGrp="1"/>
          </p:cNvGraphicFramePr>
          <p:nvPr/>
        </p:nvGraphicFramePr>
        <p:xfrm>
          <a:off x="4648200" y="5461000"/>
          <a:ext cx="2114550" cy="828675"/>
        </p:xfrm>
        <a:graphic>
          <a:graphicData uri="http://schemas.openxmlformats.org/drawingml/2006/table">
            <a:tbl>
              <a:tblPr firstRow="1" bandRow="1">
                <a:tableStyleId>{5C22544A-7EE6-4342-B048-85BDC9FD1C3A}</a:tableStyleId>
              </a:tblPr>
              <a:tblGrid>
                <a:gridCol w="2114550">
                  <a:extLst>
                    <a:ext uri="{9D8B030D-6E8A-4147-A177-3AD203B41FA5}">
                      <a16:colId xmlns:a16="http://schemas.microsoft.com/office/drawing/2014/main" val="20000"/>
                    </a:ext>
                  </a:extLst>
                </a:gridCol>
              </a:tblGrid>
              <a:tr h="828675">
                <a:tc>
                  <a:txBody>
                    <a:bodyPr/>
                    <a:lstStyle/>
                    <a:p>
                      <a:pPr algn="ctr"/>
                      <a:r>
                        <a:rPr lang="en-US" sz="1600">
                          <a:solidFill>
                            <a:schemeClr val="tx1"/>
                          </a:solidFill>
                        </a:rPr>
                        <a:t>Stormwater</a:t>
                      </a:r>
                    </a:p>
                  </a:txBody>
                  <a:tcPr marL="91444" marR="91444"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081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CACCD7F-5C99-2287-CC5B-57549306E11B}"/>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15" name="Title 5">
            <a:extLst>
              <a:ext uri="{FF2B5EF4-FFF2-40B4-BE49-F238E27FC236}">
                <a16:creationId xmlns:a16="http://schemas.microsoft.com/office/drawing/2014/main" id="{4BBBB633-9ED0-B569-D5CF-9C865268FB10}"/>
              </a:ext>
            </a:extLst>
          </p:cNvPr>
          <p:cNvSpPr>
            <a:spLocks noGrp="1" noChangeArrowheads="1"/>
          </p:cNvSpPr>
          <p:nvPr>
            <p:ph type="title"/>
          </p:nvPr>
        </p:nvSpPr>
        <p:spPr>
          <a:xfrm>
            <a:off x="184150" y="1198563"/>
            <a:ext cx="8229600" cy="598487"/>
          </a:xfrm>
        </p:spPr>
        <p:txBody>
          <a:bodyPr/>
          <a:lstStyle/>
          <a:p>
            <a:r>
              <a:rPr lang="en-US" altLang="en-US" sz="3200" b="1"/>
              <a:t>Certified Unified Program Agency (CUPA)</a:t>
            </a:r>
          </a:p>
        </p:txBody>
      </p:sp>
      <p:sp>
        <p:nvSpPr>
          <p:cNvPr id="6148" name="Content Placeholder 6">
            <a:extLst>
              <a:ext uri="{FF2B5EF4-FFF2-40B4-BE49-F238E27FC236}">
                <a16:creationId xmlns:a16="http://schemas.microsoft.com/office/drawing/2014/main" id="{33D649FE-5A74-7CA8-47D7-CE5800D0466A}"/>
              </a:ext>
            </a:extLst>
          </p:cNvPr>
          <p:cNvSpPr>
            <a:spLocks noGrp="1" noChangeArrowheads="1"/>
          </p:cNvSpPr>
          <p:nvPr>
            <p:ph idx="1"/>
          </p:nvPr>
        </p:nvSpPr>
        <p:spPr>
          <a:xfrm>
            <a:off x="304800" y="1995488"/>
            <a:ext cx="8710613" cy="4700587"/>
          </a:xfrm>
        </p:spPr>
        <p:txBody>
          <a:bodyPr/>
          <a:lstStyle/>
          <a:p>
            <a:pPr marL="0" indent="0">
              <a:buFontTx/>
              <a:buNone/>
              <a:defRPr/>
            </a:pPr>
            <a:r>
              <a:rPr lang="en-US" sz="2000"/>
              <a:t>The </a:t>
            </a:r>
            <a:r>
              <a:rPr lang="en-US" sz="2000" b="1"/>
              <a:t>Environmental Protection Division</a:t>
            </a:r>
            <a:r>
              <a:rPr lang="en-US" sz="2000"/>
              <a:t> has been certified by the California Environmental Protection Agency (Cal-EPA) as the CUPA for Sacramento County.  As the CUPA, EMD is responsible for the implementation of six statewide environmental programs for Sacramento County:</a:t>
            </a:r>
          </a:p>
          <a:p>
            <a:pPr>
              <a:defRPr/>
            </a:pPr>
            <a:r>
              <a:rPr lang="en-US" sz="2000" u="sng"/>
              <a:t>Aboveground Petroleum Storage Act (ASPA)</a:t>
            </a:r>
            <a:endParaRPr lang="en-US" sz="2000"/>
          </a:p>
          <a:p>
            <a:pPr>
              <a:defRPr/>
            </a:pPr>
            <a:r>
              <a:rPr lang="en-US" sz="2000" u="sng"/>
              <a:t>California Accidental Release Prevention (</a:t>
            </a:r>
            <a:r>
              <a:rPr lang="en-US" sz="2000" u="sng" err="1"/>
              <a:t>CalARP</a:t>
            </a:r>
            <a:r>
              <a:rPr lang="en-US" sz="2000" u="sng"/>
              <a:t>)</a:t>
            </a:r>
            <a:endParaRPr lang="en-US" sz="2000"/>
          </a:p>
          <a:p>
            <a:pPr>
              <a:defRPr/>
            </a:pPr>
            <a:r>
              <a:rPr lang="en-US" sz="2000" u="sng"/>
              <a:t>Hazardous Material Business Plan Program (HMP)</a:t>
            </a:r>
            <a:endParaRPr lang="en-US" sz="2000"/>
          </a:p>
          <a:p>
            <a:pPr>
              <a:defRPr/>
            </a:pPr>
            <a:r>
              <a:rPr lang="en-US" sz="2000" u="sng"/>
              <a:t>Hazardous Waste Management (HW)</a:t>
            </a:r>
          </a:p>
          <a:p>
            <a:pPr>
              <a:defRPr/>
            </a:pPr>
            <a:r>
              <a:rPr lang="en-US" sz="2000" u="sng"/>
              <a:t>Underground Storage Tanks (UST)</a:t>
            </a:r>
            <a:endParaRPr lang="en-US" sz="2000"/>
          </a:p>
          <a:p>
            <a:pPr>
              <a:defRPr/>
            </a:pPr>
            <a:r>
              <a:rPr lang="en-US" sz="2000" u="sng"/>
              <a:t>Tiered Permitting</a:t>
            </a:r>
            <a:endParaRPr lang="en-US" sz="2000"/>
          </a:p>
          <a:p>
            <a:pPr marL="0" indent="0">
              <a:buFontTx/>
              <a:buNone/>
              <a:defRPr/>
            </a:pPr>
            <a:endParaRPr lang="en-US" altLang="en-US" sz="2200"/>
          </a:p>
        </p:txBody>
      </p:sp>
      <p:sp>
        <p:nvSpPr>
          <p:cNvPr id="13317" name="Slide Number Placeholder 5">
            <a:extLst>
              <a:ext uri="{FF2B5EF4-FFF2-40B4-BE49-F238E27FC236}">
                <a16:creationId xmlns:a16="http://schemas.microsoft.com/office/drawing/2014/main" id="{CA4AAFC4-B0B6-644E-AB68-7311A837FC1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CFAE69-3FD9-49AA-A236-477A7EBF186D}" type="slidenum">
              <a:rPr lang="en-US" altLang="en-US" sz="1200" smtClean="0">
                <a:solidFill>
                  <a:schemeClr val="bg1"/>
                </a:solidFill>
              </a:rPr>
              <a:pPr>
                <a:spcBef>
                  <a:spcPct val="0"/>
                </a:spcBef>
                <a:buFontTx/>
                <a:buNone/>
              </a:pPr>
              <a:t>5</a:t>
            </a:fld>
            <a:endParaRPr lang="en-US" altLang="en-US" sz="1200">
              <a:solidFill>
                <a:schemeClr val="bg1"/>
              </a:solidFill>
            </a:endParaRPr>
          </a:p>
        </p:txBody>
      </p:sp>
      <p:grpSp>
        <p:nvGrpSpPr>
          <p:cNvPr id="13318" name="Group 16">
            <a:extLst>
              <a:ext uri="{FF2B5EF4-FFF2-40B4-BE49-F238E27FC236}">
                <a16:creationId xmlns:a16="http://schemas.microsoft.com/office/drawing/2014/main" id="{62EB1864-90B1-9E47-B9F8-C7A38E60F5D0}"/>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10BA33D2-4103-3B70-CD24-7027D9779373}"/>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13320" name="Group 23">
              <a:extLst>
                <a:ext uri="{FF2B5EF4-FFF2-40B4-BE49-F238E27FC236}">
                  <a16:creationId xmlns:a16="http://schemas.microsoft.com/office/drawing/2014/main" id="{3B5BDD49-FAC3-5CE9-97E3-4214BBE3FCD6}"/>
                </a:ext>
              </a:extLst>
            </p:cNvPr>
            <p:cNvGrpSpPr>
              <a:grpSpLocks/>
            </p:cNvGrpSpPr>
            <p:nvPr/>
          </p:nvGrpSpPr>
          <p:grpSpPr bwMode="auto">
            <a:xfrm>
              <a:off x="304800" y="188690"/>
              <a:ext cx="4217988" cy="1054005"/>
              <a:chOff x="304800" y="188690"/>
              <a:chExt cx="4217988" cy="1054005"/>
            </a:xfrm>
          </p:grpSpPr>
          <p:pic>
            <p:nvPicPr>
              <p:cNvPr id="13321" name="Picture 10" descr="http://inside.stationery.saccounty.net/Documents/Logo/sac_022765.png">
                <a:extLst>
                  <a:ext uri="{FF2B5EF4-FFF2-40B4-BE49-F238E27FC236}">
                    <a16:creationId xmlns:a16="http://schemas.microsoft.com/office/drawing/2014/main" id="{DA387DD8-B8F8-928D-9F1B-3DFBB9BF4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5D5D9BD9-AEA6-8BEE-9EEC-902C3FAFB868}"/>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E95FA74-445C-06BD-FC64-182F232AE651}"/>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44" name="Content Placeholder 6">
            <a:extLst>
              <a:ext uri="{FF2B5EF4-FFF2-40B4-BE49-F238E27FC236}">
                <a16:creationId xmlns:a16="http://schemas.microsoft.com/office/drawing/2014/main" id="{2DA4CD23-2D41-FB61-DB68-A5E120EAB4D1}"/>
              </a:ext>
            </a:extLst>
          </p:cNvPr>
          <p:cNvSpPr>
            <a:spLocks noGrp="1" noChangeArrowheads="1"/>
          </p:cNvSpPr>
          <p:nvPr>
            <p:ph idx="1"/>
          </p:nvPr>
        </p:nvSpPr>
        <p:spPr>
          <a:xfrm>
            <a:off x="381000" y="1679575"/>
            <a:ext cx="7643813" cy="4700588"/>
          </a:xfrm>
        </p:spPr>
        <p:txBody>
          <a:bodyPr/>
          <a:lstStyle/>
          <a:p>
            <a:pPr marL="0" indent="0">
              <a:buFontTx/>
              <a:buNone/>
              <a:defRPr/>
            </a:pPr>
            <a:endParaRPr lang="en-US" altLang="en-US" sz="2200"/>
          </a:p>
          <a:p>
            <a:pPr marL="0" indent="0">
              <a:buFontTx/>
              <a:buNone/>
              <a:defRPr/>
            </a:pPr>
            <a:r>
              <a:rPr lang="en-US" altLang="en-US" sz="2200"/>
              <a:t>Authorities:</a:t>
            </a:r>
          </a:p>
          <a:p>
            <a:pPr lvl="1">
              <a:defRPr/>
            </a:pPr>
            <a:r>
              <a:rPr lang="en-US" altLang="en-US" sz="2000"/>
              <a:t>APSA    (H&amp;S Code*, § 25270.5, </a:t>
            </a:r>
            <a:r>
              <a:rPr lang="en-US" altLang="en-US" sz="2000" err="1"/>
              <a:t>subd</a:t>
            </a:r>
            <a:r>
              <a:rPr lang="en-US" altLang="en-US" sz="2000"/>
              <a:t>. (a));</a:t>
            </a:r>
          </a:p>
          <a:p>
            <a:pPr lvl="1">
              <a:defRPr/>
            </a:pPr>
            <a:r>
              <a:rPr lang="en-US" altLang="en-US" sz="2000" err="1"/>
              <a:t>CalARP</a:t>
            </a:r>
            <a:r>
              <a:rPr lang="en-US" altLang="en-US" sz="2000"/>
              <a:t> (H&amp;S Code, § 25534.5);</a:t>
            </a:r>
          </a:p>
          <a:p>
            <a:pPr lvl="1">
              <a:defRPr/>
            </a:pPr>
            <a:r>
              <a:rPr lang="en-US" altLang="en-US" sz="2000"/>
              <a:t>HMP      (H&amp;S Code, § 25508, </a:t>
            </a:r>
            <a:r>
              <a:rPr lang="en-US" altLang="en-US" sz="2000" err="1"/>
              <a:t>subd</a:t>
            </a:r>
            <a:r>
              <a:rPr lang="en-US" altLang="en-US" sz="2000"/>
              <a:t>. (a));</a:t>
            </a:r>
          </a:p>
          <a:p>
            <a:pPr lvl="1">
              <a:defRPr/>
            </a:pPr>
            <a:r>
              <a:rPr lang="en-US" altLang="en-US" sz="2000"/>
              <a:t>HW        (H&amp;S Code, § 25185, </a:t>
            </a:r>
            <a:r>
              <a:rPr lang="en-US" altLang="en-US" sz="2000" err="1"/>
              <a:t>subd</a:t>
            </a:r>
            <a:r>
              <a:rPr lang="en-US" altLang="en-US" sz="2000"/>
              <a:t>. (a)); and</a:t>
            </a:r>
          </a:p>
          <a:p>
            <a:pPr lvl="1">
              <a:defRPr/>
            </a:pPr>
            <a:r>
              <a:rPr lang="en-US" altLang="en-US" sz="2000"/>
              <a:t>UST       (H&amp;S Code, § 25289).</a:t>
            </a:r>
          </a:p>
          <a:p>
            <a:pPr marL="457200" lvl="1" indent="0">
              <a:buFontTx/>
              <a:buNone/>
              <a:defRPr/>
            </a:pPr>
            <a:endParaRPr lang="en-US" altLang="en-US" sz="1800"/>
          </a:p>
          <a:p>
            <a:pPr marL="457200" lvl="1" indent="0">
              <a:buFontTx/>
              <a:buNone/>
              <a:defRPr/>
            </a:pPr>
            <a:endParaRPr lang="en-US" altLang="en-US" sz="1800"/>
          </a:p>
          <a:p>
            <a:pPr marL="457200" lvl="1" indent="0">
              <a:buFontTx/>
              <a:buNone/>
              <a:defRPr/>
            </a:pPr>
            <a:r>
              <a:rPr lang="en-US" altLang="en-US" sz="1800"/>
              <a:t>*California Health &amp; Safety Code</a:t>
            </a:r>
          </a:p>
        </p:txBody>
      </p:sp>
      <p:sp>
        <p:nvSpPr>
          <p:cNvPr id="15364" name="Slide Number Placeholder 5">
            <a:extLst>
              <a:ext uri="{FF2B5EF4-FFF2-40B4-BE49-F238E27FC236}">
                <a16:creationId xmlns:a16="http://schemas.microsoft.com/office/drawing/2014/main" id="{3D07E25D-E96D-946E-2777-7376AA93AE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2FFA5F-3B3A-485E-9600-3126A031F178}" type="slidenum">
              <a:rPr lang="en-US" altLang="en-US" sz="1200" smtClean="0">
                <a:solidFill>
                  <a:schemeClr val="bg1"/>
                </a:solidFill>
              </a:rPr>
              <a:pPr>
                <a:spcBef>
                  <a:spcPct val="0"/>
                </a:spcBef>
                <a:buFontTx/>
                <a:buNone/>
              </a:pPr>
              <a:t>6</a:t>
            </a:fld>
            <a:endParaRPr lang="en-US" altLang="en-US" sz="1200">
              <a:solidFill>
                <a:schemeClr val="bg1"/>
              </a:solidFill>
            </a:endParaRPr>
          </a:p>
        </p:txBody>
      </p:sp>
      <p:grpSp>
        <p:nvGrpSpPr>
          <p:cNvPr id="15365" name="Group 16">
            <a:extLst>
              <a:ext uri="{FF2B5EF4-FFF2-40B4-BE49-F238E27FC236}">
                <a16:creationId xmlns:a16="http://schemas.microsoft.com/office/drawing/2014/main" id="{0748DE23-022F-4F66-A54F-1E2691639BE6}"/>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6452A205-4F5B-0F94-4E0A-324D29F785B6}"/>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15368" name="Group 23">
              <a:extLst>
                <a:ext uri="{FF2B5EF4-FFF2-40B4-BE49-F238E27FC236}">
                  <a16:creationId xmlns:a16="http://schemas.microsoft.com/office/drawing/2014/main" id="{1E3808F4-9315-C267-BFAC-71FC4EF99CF2}"/>
                </a:ext>
              </a:extLst>
            </p:cNvPr>
            <p:cNvGrpSpPr>
              <a:grpSpLocks/>
            </p:cNvGrpSpPr>
            <p:nvPr/>
          </p:nvGrpSpPr>
          <p:grpSpPr bwMode="auto">
            <a:xfrm>
              <a:off x="304800" y="188690"/>
              <a:ext cx="4217988" cy="1054005"/>
              <a:chOff x="304800" y="188690"/>
              <a:chExt cx="4217988" cy="1054005"/>
            </a:xfrm>
          </p:grpSpPr>
          <p:pic>
            <p:nvPicPr>
              <p:cNvPr id="15369" name="Picture 10" descr="http://inside.stationery.saccounty.net/Documents/Logo/sac_022765.png">
                <a:extLst>
                  <a:ext uri="{FF2B5EF4-FFF2-40B4-BE49-F238E27FC236}">
                    <a16:creationId xmlns:a16="http://schemas.microsoft.com/office/drawing/2014/main" id="{E20E434C-781A-94FB-9555-7B7B24F4A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EE663B19-921B-EC6D-29FC-D7B405283B67}"/>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
        <p:nvSpPr>
          <p:cNvPr id="15366" name="Title 5">
            <a:extLst>
              <a:ext uri="{FF2B5EF4-FFF2-40B4-BE49-F238E27FC236}">
                <a16:creationId xmlns:a16="http://schemas.microsoft.com/office/drawing/2014/main" id="{C4C0A13E-13DD-FDB7-0916-FE7064D7A76B}"/>
              </a:ext>
            </a:extLst>
          </p:cNvPr>
          <p:cNvSpPr>
            <a:spLocks noGrp="1" noChangeArrowheads="1"/>
          </p:cNvSpPr>
          <p:nvPr>
            <p:ph type="title"/>
          </p:nvPr>
        </p:nvSpPr>
        <p:spPr>
          <a:xfrm>
            <a:off x="184150" y="1198563"/>
            <a:ext cx="8229600" cy="598487"/>
          </a:xfrm>
        </p:spPr>
        <p:txBody>
          <a:bodyPr/>
          <a:lstStyle/>
          <a:p>
            <a:r>
              <a:rPr lang="en-US" altLang="en-US" sz="3200" b="1"/>
              <a:t>Certified Unified Program Agency (CUPA)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0935F615-0384-C083-4B53-D761F4F7E3AA}"/>
              </a:ext>
            </a:extLst>
          </p:cNvPr>
          <p:cNvSpPr>
            <a:spLocks noGrp="1" noChangeArrowheads="1"/>
          </p:cNvSpPr>
          <p:nvPr>
            <p:ph idx="1"/>
          </p:nvPr>
        </p:nvSpPr>
        <p:spPr>
          <a:xfrm>
            <a:off x="457200" y="1449388"/>
            <a:ext cx="8229600" cy="5105400"/>
          </a:xfrm>
        </p:spPr>
        <p:txBody>
          <a:bodyPr/>
          <a:lstStyle/>
          <a:p>
            <a:pPr marL="0" indent="0">
              <a:buFontTx/>
              <a:buNone/>
            </a:pPr>
            <a:r>
              <a:rPr lang="en-US" altLang="en-US"/>
              <a:t>The implementation of these programs involve</a:t>
            </a:r>
          </a:p>
          <a:p>
            <a:pPr lvl="1"/>
            <a:r>
              <a:rPr lang="en-US" altLang="en-US" sz="2400"/>
              <a:t>A single fee system and consolidated permit for all Unified Program elements</a:t>
            </a:r>
          </a:p>
          <a:p>
            <a:pPr lvl="1"/>
            <a:r>
              <a:rPr lang="en-US" altLang="en-US" sz="2400"/>
              <a:t>Inspection of regulated facilities</a:t>
            </a:r>
          </a:p>
          <a:p>
            <a:pPr lvl="1"/>
            <a:r>
              <a:rPr lang="en-US" altLang="en-US" sz="2400"/>
              <a:t>Education of regulated businesses on requirements, laws, and regulations</a:t>
            </a:r>
          </a:p>
          <a:p>
            <a:pPr lvl="1"/>
            <a:r>
              <a:rPr lang="en-US" altLang="en-US" sz="2400"/>
              <a:t>Investigations of complaints, spills, unauthorized releases, etc.</a:t>
            </a:r>
          </a:p>
          <a:p>
            <a:pPr lvl="1"/>
            <a:r>
              <a:rPr lang="en-US" altLang="en-US" sz="2400"/>
              <a:t>Enforcement against facilities that have violated applicable laws and regulations</a:t>
            </a:r>
          </a:p>
          <a:p>
            <a:pPr marL="0" indent="0">
              <a:buFontTx/>
              <a:buNone/>
            </a:pPr>
            <a:endParaRPr lang="en-US" altLang="en-US"/>
          </a:p>
        </p:txBody>
      </p:sp>
      <p:sp>
        <p:nvSpPr>
          <p:cNvPr id="17411" name="Slide Number Placeholder 4">
            <a:extLst>
              <a:ext uri="{FF2B5EF4-FFF2-40B4-BE49-F238E27FC236}">
                <a16:creationId xmlns:a16="http://schemas.microsoft.com/office/drawing/2014/main" id="{E5A39704-6D5D-9EAC-8E21-CD20D605FA5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0946BF-E285-422B-8ACD-5A7EA12177C6}" type="slidenum">
              <a:rPr lang="en-US" altLang="en-US" sz="1200" smtClean="0"/>
              <a:pPr>
                <a:spcBef>
                  <a:spcPct val="0"/>
                </a:spcBef>
                <a:buFontTx/>
                <a:buNone/>
              </a:pPr>
              <a:t>7</a:t>
            </a:fld>
            <a:endParaRPr lang="en-US" altLang="en-US" sz="1200"/>
          </a:p>
        </p:txBody>
      </p:sp>
      <p:sp>
        <p:nvSpPr>
          <p:cNvPr id="7" name="Rectangle 6">
            <a:extLst>
              <a:ext uri="{FF2B5EF4-FFF2-40B4-BE49-F238E27FC236}">
                <a16:creationId xmlns:a16="http://schemas.microsoft.com/office/drawing/2014/main" id="{CF2D44E5-CA31-D4F4-6093-24776D3C7488}"/>
              </a:ext>
            </a:extLst>
          </p:cNvPr>
          <p:cNvSpPr>
            <a:spLocks noChangeArrowheads="1"/>
          </p:cNvSpPr>
          <p:nvPr/>
        </p:nvSpPr>
        <p:spPr bwMode="auto">
          <a:xfrm>
            <a:off x="0" y="0"/>
            <a:ext cx="9131300" cy="1001713"/>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17413" name="Group 16">
            <a:extLst>
              <a:ext uri="{FF2B5EF4-FFF2-40B4-BE49-F238E27FC236}">
                <a16:creationId xmlns:a16="http://schemas.microsoft.com/office/drawing/2014/main" id="{60E5A504-4722-3080-4CDD-7897073F6525}"/>
              </a:ext>
            </a:extLst>
          </p:cNvPr>
          <p:cNvGrpSpPr>
            <a:grpSpLocks/>
          </p:cNvGrpSpPr>
          <p:nvPr/>
        </p:nvGrpSpPr>
        <p:grpSpPr bwMode="auto">
          <a:xfrm>
            <a:off x="0" y="0"/>
            <a:ext cx="9131300" cy="1243013"/>
            <a:chOff x="0" y="0"/>
            <a:chExt cx="9131300" cy="1242695"/>
          </a:xfrm>
        </p:grpSpPr>
        <p:sp>
          <p:nvSpPr>
            <p:cNvPr id="9" name="Rectangle 6">
              <a:extLst>
                <a:ext uri="{FF2B5EF4-FFF2-40B4-BE49-F238E27FC236}">
                  <a16:creationId xmlns:a16="http://schemas.microsoft.com/office/drawing/2014/main" id="{3F6F4FA2-F08E-B442-537D-2DB8E1F0DB25}"/>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17415" name="Group 23">
              <a:extLst>
                <a:ext uri="{FF2B5EF4-FFF2-40B4-BE49-F238E27FC236}">
                  <a16:creationId xmlns:a16="http://schemas.microsoft.com/office/drawing/2014/main" id="{DF0212EB-A9BA-F5BC-941F-5698C62E7A3A}"/>
                </a:ext>
              </a:extLst>
            </p:cNvPr>
            <p:cNvGrpSpPr>
              <a:grpSpLocks/>
            </p:cNvGrpSpPr>
            <p:nvPr/>
          </p:nvGrpSpPr>
          <p:grpSpPr bwMode="auto">
            <a:xfrm>
              <a:off x="304800" y="188690"/>
              <a:ext cx="4217988" cy="1054005"/>
              <a:chOff x="304800" y="188690"/>
              <a:chExt cx="4217988" cy="1054005"/>
            </a:xfrm>
          </p:grpSpPr>
          <p:pic>
            <p:nvPicPr>
              <p:cNvPr id="17416" name="Picture 10" descr="http://inside.stationery.saccounty.net/Documents/Logo/sac_022765.png">
                <a:extLst>
                  <a:ext uri="{FF2B5EF4-FFF2-40B4-BE49-F238E27FC236}">
                    <a16:creationId xmlns:a16="http://schemas.microsoft.com/office/drawing/2014/main" id="{95524841-8584-235A-7CDE-84649DBAD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251DA70-10CE-0C1A-8E26-916275FB738F}"/>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3A2A59B-49DF-20BE-9B6A-02F99FFB6DB8}"/>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itle 5">
            <a:extLst>
              <a:ext uri="{FF2B5EF4-FFF2-40B4-BE49-F238E27FC236}">
                <a16:creationId xmlns:a16="http://schemas.microsoft.com/office/drawing/2014/main" id="{3ED2955F-F51A-5852-40BE-AFEF6A0B55A2}"/>
              </a:ext>
            </a:extLst>
          </p:cNvPr>
          <p:cNvSpPr>
            <a:spLocks noGrp="1"/>
          </p:cNvSpPr>
          <p:nvPr>
            <p:ph type="title"/>
          </p:nvPr>
        </p:nvSpPr>
        <p:spPr>
          <a:xfrm>
            <a:off x="228600" y="1049338"/>
            <a:ext cx="8229600" cy="598487"/>
          </a:xfrm>
        </p:spPr>
        <p:txBody>
          <a:bodyPr/>
          <a:lstStyle/>
          <a:p>
            <a:pPr algn="l">
              <a:defRPr/>
            </a:pPr>
            <a:r>
              <a:rPr lang="en-US" sz="3200" u="sng">
                <a:effectLst>
                  <a:outerShdw blurRad="38100" dist="38100" dir="2700000" algn="tl">
                    <a:srgbClr val="000000">
                      <a:alpha val="43137"/>
                    </a:srgbClr>
                  </a:outerShdw>
                </a:effectLst>
                <a:latin typeface="+mn-lt"/>
              </a:rPr>
              <a:t>Services Provided </a:t>
            </a:r>
          </a:p>
        </p:txBody>
      </p:sp>
      <p:sp>
        <p:nvSpPr>
          <p:cNvPr id="30724" name="Content Placeholder 6">
            <a:extLst>
              <a:ext uri="{FF2B5EF4-FFF2-40B4-BE49-F238E27FC236}">
                <a16:creationId xmlns:a16="http://schemas.microsoft.com/office/drawing/2014/main" id="{444C4C2D-93F0-4B17-A718-78432D7A9184}"/>
              </a:ext>
            </a:extLst>
          </p:cNvPr>
          <p:cNvSpPr>
            <a:spLocks noGrp="1" noChangeArrowheads="1"/>
          </p:cNvSpPr>
          <p:nvPr>
            <p:ph idx="1"/>
          </p:nvPr>
        </p:nvSpPr>
        <p:spPr>
          <a:xfrm>
            <a:off x="204788" y="1624013"/>
            <a:ext cx="8482012" cy="4525962"/>
          </a:xfrm>
        </p:spPr>
        <p:txBody>
          <a:bodyPr/>
          <a:lstStyle/>
          <a:p>
            <a:r>
              <a:rPr lang="en-US" altLang="en-US" sz="2400"/>
              <a:t>Complaint response</a:t>
            </a:r>
          </a:p>
          <a:p>
            <a:r>
              <a:rPr lang="en-US" altLang="en-US" sz="2400"/>
              <a:t>On-call technical specialists </a:t>
            </a:r>
          </a:p>
          <a:p>
            <a:r>
              <a:rPr lang="en-US" altLang="en-US" sz="2400"/>
              <a:t>Plan/Document review</a:t>
            </a:r>
          </a:p>
          <a:p>
            <a:r>
              <a:rPr lang="en-US" altLang="en-US" sz="2400"/>
              <a:t>Online resources</a:t>
            </a:r>
          </a:p>
          <a:p>
            <a:r>
              <a:rPr lang="en-US" altLang="en-US" sz="2400"/>
              <a:t>Incident response team</a:t>
            </a:r>
          </a:p>
          <a:p>
            <a:r>
              <a:rPr lang="en-US" altLang="en-US" sz="2400"/>
              <a:t>Social media outreach</a:t>
            </a:r>
          </a:p>
          <a:p>
            <a:r>
              <a:rPr lang="en-US" altLang="en-US" sz="2400"/>
              <a:t>New/Existing Business Assistance</a:t>
            </a:r>
          </a:p>
          <a:p>
            <a:pPr lvl="1"/>
            <a:r>
              <a:rPr lang="en-US" altLang="en-US" sz="2000"/>
              <a:t>Business Environmental Resource Center (BERC)</a:t>
            </a:r>
          </a:p>
          <a:p>
            <a:pPr lvl="1"/>
            <a:endParaRPr lang="en-US" altLang="en-US" sz="2000"/>
          </a:p>
          <a:p>
            <a:endParaRPr lang="en-US" altLang="en-US" sz="2400"/>
          </a:p>
        </p:txBody>
      </p:sp>
      <p:sp>
        <p:nvSpPr>
          <p:cNvPr id="30725" name="Slide Number Placeholder 5">
            <a:extLst>
              <a:ext uri="{FF2B5EF4-FFF2-40B4-BE49-F238E27FC236}">
                <a16:creationId xmlns:a16="http://schemas.microsoft.com/office/drawing/2014/main" id="{0D5FB489-4011-1758-71E5-C789393D64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2EB15F-7B73-4259-AD40-56AFEE0684A3}" type="slidenum">
              <a:rPr lang="en-US" altLang="en-US" sz="1200" smtClean="0">
                <a:solidFill>
                  <a:schemeClr val="bg1"/>
                </a:solidFill>
              </a:rPr>
              <a:pPr>
                <a:spcBef>
                  <a:spcPct val="0"/>
                </a:spcBef>
                <a:buFontTx/>
                <a:buNone/>
              </a:pPr>
              <a:t>8</a:t>
            </a:fld>
            <a:endParaRPr lang="en-US" altLang="en-US" sz="1200">
              <a:solidFill>
                <a:schemeClr val="bg1"/>
              </a:solidFill>
            </a:endParaRPr>
          </a:p>
        </p:txBody>
      </p:sp>
      <p:grpSp>
        <p:nvGrpSpPr>
          <p:cNvPr id="30726" name="Group 16">
            <a:extLst>
              <a:ext uri="{FF2B5EF4-FFF2-40B4-BE49-F238E27FC236}">
                <a16:creationId xmlns:a16="http://schemas.microsoft.com/office/drawing/2014/main" id="{475419B3-050C-5A40-751E-5FE9278AFB9A}"/>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8E6D5C56-BD86-51A5-3F0B-AF6E6CFF33BE}"/>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30728" name="Group 23">
              <a:extLst>
                <a:ext uri="{FF2B5EF4-FFF2-40B4-BE49-F238E27FC236}">
                  <a16:creationId xmlns:a16="http://schemas.microsoft.com/office/drawing/2014/main" id="{2750E570-E1A6-9AFF-2BD0-D3A8B6359402}"/>
                </a:ext>
              </a:extLst>
            </p:cNvPr>
            <p:cNvGrpSpPr>
              <a:grpSpLocks/>
            </p:cNvGrpSpPr>
            <p:nvPr/>
          </p:nvGrpSpPr>
          <p:grpSpPr bwMode="auto">
            <a:xfrm>
              <a:off x="304800" y="188690"/>
              <a:ext cx="4217988" cy="1054005"/>
              <a:chOff x="304800" y="188690"/>
              <a:chExt cx="4217988" cy="1054005"/>
            </a:xfrm>
          </p:grpSpPr>
          <p:pic>
            <p:nvPicPr>
              <p:cNvPr id="30729" name="Picture 10" descr="http://inside.stationery.saccounty.net/Documents/Logo/sac_022765.png">
                <a:extLst>
                  <a:ext uri="{FF2B5EF4-FFF2-40B4-BE49-F238E27FC236}">
                    <a16:creationId xmlns:a16="http://schemas.microsoft.com/office/drawing/2014/main" id="{EAE7EAD8-4B3D-197F-FBB4-EF2069135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AEF95317-07C0-021C-22D8-4DA9256DF557}"/>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9876EBF-8234-58BA-E39B-CFEEACC4E1B8}"/>
              </a:ext>
            </a:extLst>
          </p:cNvPr>
          <p:cNvSpPr/>
          <p:nvPr/>
        </p:nvSpPr>
        <p:spPr>
          <a:xfrm>
            <a:off x="0" y="6400800"/>
            <a:ext cx="9144000" cy="457200"/>
          </a:xfrm>
          <a:prstGeom prst="rect">
            <a:avLst/>
          </a:prstGeom>
          <a:solidFill>
            <a:schemeClr val="accent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Title 5">
            <a:extLst>
              <a:ext uri="{FF2B5EF4-FFF2-40B4-BE49-F238E27FC236}">
                <a16:creationId xmlns:a16="http://schemas.microsoft.com/office/drawing/2014/main" id="{848B11D1-D704-6CDD-CF4A-DAFB0A7D6222}"/>
              </a:ext>
            </a:extLst>
          </p:cNvPr>
          <p:cNvSpPr>
            <a:spLocks noGrp="1"/>
          </p:cNvSpPr>
          <p:nvPr>
            <p:ph type="title"/>
          </p:nvPr>
        </p:nvSpPr>
        <p:spPr>
          <a:xfrm>
            <a:off x="228600" y="1049338"/>
            <a:ext cx="8229600" cy="598487"/>
          </a:xfrm>
        </p:spPr>
        <p:txBody>
          <a:bodyPr/>
          <a:lstStyle/>
          <a:p>
            <a:pPr algn="l">
              <a:defRPr/>
            </a:pPr>
            <a:r>
              <a:rPr lang="en-US" sz="3200" u="sng">
                <a:effectLst>
                  <a:outerShdw blurRad="38100" dist="38100" dir="2700000" algn="tl">
                    <a:srgbClr val="000000">
                      <a:alpha val="43137"/>
                    </a:srgbClr>
                  </a:outerShdw>
                </a:effectLst>
                <a:latin typeface="+mn-lt"/>
              </a:rPr>
              <a:t>Sacramento County by the Numbers</a:t>
            </a:r>
          </a:p>
        </p:txBody>
      </p:sp>
      <p:sp>
        <p:nvSpPr>
          <p:cNvPr id="6148" name="Content Placeholder 6">
            <a:extLst>
              <a:ext uri="{FF2B5EF4-FFF2-40B4-BE49-F238E27FC236}">
                <a16:creationId xmlns:a16="http://schemas.microsoft.com/office/drawing/2014/main" id="{840050E2-0125-E5D5-BB8B-495C01CDC96E}"/>
              </a:ext>
            </a:extLst>
          </p:cNvPr>
          <p:cNvSpPr>
            <a:spLocks noGrp="1"/>
          </p:cNvSpPr>
          <p:nvPr>
            <p:ph idx="1"/>
          </p:nvPr>
        </p:nvSpPr>
        <p:spPr>
          <a:xfrm>
            <a:off x="260350" y="1874838"/>
            <a:ext cx="8731250" cy="4525962"/>
          </a:xfrm>
        </p:spPr>
        <p:txBody>
          <a:bodyPr/>
          <a:lstStyle/>
          <a:p>
            <a:pPr marL="0" indent="0">
              <a:buFontTx/>
              <a:buNone/>
              <a:defRPr/>
            </a:pPr>
            <a:r>
              <a:rPr lang="en-US" altLang="en-US" sz="2800"/>
              <a:t>In Fiscal Year 2024-2025:</a:t>
            </a:r>
          </a:p>
          <a:p>
            <a:pPr>
              <a:defRPr/>
            </a:pPr>
            <a:r>
              <a:rPr lang="en-US" altLang="en-US" sz="2400" b="1"/>
              <a:t>Over 9,500 </a:t>
            </a:r>
            <a:r>
              <a:rPr lang="en-US" altLang="en-US" sz="2400"/>
              <a:t>permits issued </a:t>
            </a:r>
          </a:p>
          <a:p>
            <a:pPr>
              <a:defRPr/>
            </a:pPr>
            <a:r>
              <a:rPr lang="en-US" altLang="en-US" sz="2400" b="1"/>
              <a:t>Over 2,700 </a:t>
            </a:r>
            <a:r>
              <a:rPr lang="en-US" altLang="en-US" sz="2400"/>
              <a:t>inspections conducted</a:t>
            </a:r>
          </a:p>
          <a:p>
            <a:pPr>
              <a:defRPr/>
            </a:pPr>
            <a:r>
              <a:rPr lang="en-US" altLang="en-US" sz="2400" b="1"/>
              <a:t>4,689</a:t>
            </a:r>
            <a:r>
              <a:rPr lang="en-US" altLang="en-US" sz="2400"/>
              <a:t> business plans reviewed</a:t>
            </a:r>
          </a:p>
          <a:p>
            <a:pPr>
              <a:defRPr/>
            </a:pPr>
            <a:r>
              <a:rPr lang="en-US" altLang="en-US" sz="2400" b="1"/>
              <a:t>352</a:t>
            </a:r>
            <a:r>
              <a:rPr lang="en-US" altLang="en-US" sz="2400"/>
              <a:t> public records act requests: over </a:t>
            </a:r>
            <a:r>
              <a:rPr lang="en-US" altLang="en-US" sz="2400" b="1"/>
              <a:t>41,000</a:t>
            </a:r>
            <a:r>
              <a:rPr lang="en-US" altLang="en-US" sz="2400"/>
              <a:t> documents </a:t>
            </a:r>
          </a:p>
          <a:p>
            <a:pPr>
              <a:defRPr/>
            </a:pPr>
            <a:r>
              <a:rPr lang="en-US" altLang="en-US" sz="2400" b="1"/>
              <a:t>447</a:t>
            </a:r>
            <a:r>
              <a:rPr lang="en-US" altLang="en-US" sz="2400"/>
              <a:t> UST inspections</a:t>
            </a:r>
          </a:p>
          <a:p>
            <a:pPr>
              <a:defRPr/>
            </a:pPr>
            <a:r>
              <a:rPr lang="en-US" altLang="en-US" sz="2400" b="1"/>
              <a:t>241</a:t>
            </a:r>
            <a:r>
              <a:rPr lang="en-US" altLang="en-US" sz="2400"/>
              <a:t> UST Removals, Installations, Upgrades, and/or Repairs</a:t>
            </a:r>
          </a:p>
          <a:p>
            <a:pPr>
              <a:defRPr/>
            </a:pPr>
            <a:r>
              <a:rPr lang="en-US" altLang="en-US" sz="2400" b="1"/>
              <a:t>575</a:t>
            </a:r>
            <a:r>
              <a:rPr lang="en-US" altLang="en-US" sz="2400"/>
              <a:t> incident response calls</a:t>
            </a:r>
          </a:p>
        </p:txBody>
      </p:sp>
      <p:sp>
        <p:nvSpPr>
          <p:cNvPr id="28677" name="Slide Number Placeholder 5">
            <a:extLst>
              <a:ext uri="{FF2B5EF4-FFF2-40B4-BE49-F238E27FC236}">
                <a16:creationId xmlns:a16="http://schemas.microsoft.com/office/drawing/2014/main" id="{CCCC1351-CF15-639A-56E7-E92A6A38C4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C99D05-D393-4AB2-A47E-7C820BC8CF17}" type="slidenum">
              <a:rPr lang="en-US" altLang="en-US" sz="1200" smtClean="0">
                <a:solidFill>
                  <a:schemeClr val="bg1"/>
                </a:solidFill>
              </a:rPr>
              <a:pPr>
                <a:spcBef>
                  <a:spcPct val="0"/>
                </a:spcBef>
                <a:buFontTx/>
                <a:buNone/>
              </a:pPr>
              <a:t>9</a:t>
            </a:fld>
            <a:endParaRPr lang="en-US" altLang="en-US" sz="1200">
              <a:solidFill>
                <a:schemeClr val="bg1"/>
              </a:solidFill>
            </a:endParaRPr>
          </a:p>
        </p:txBody>
      </p:sp>
      <p:grpSp>
        <p:nvGrpSpPr>
          <p:cNvPr id="28678" name="Group 16">
            <a:extLst>
              <a:ext uri="{FF2B5EF4-FFF2-40B4-BE49-F238E27FC236}">
                <a16:creationId xmlns:a16="http://schemas.microsoft.com/office/drawing/2014/main" id="{F7029FE3-CBED-0CE8-451B-C0C648E86308}"/>
              </a:ext>
            </a:extLst>
          </p:cNvPr>
          <p:cNvGrpSpPr>
            <a:grpSpLocks/>
          </p:cNvGrpSpPr>
          <p:nvPr/>
        </p:nvGrpSpPr>
        <p:grpSpPr bwMode="auto">
          <a:xfrm>
            <a:off x="0" y="0"/>
            <a:ext cx="9131300" cy="1243013"/>
            <a:chOff x="0" y="0"/>
            <a:chExt cx="9131300" cy="1242695"/>
          </a:xfrm>
        </p:grpSpPr>
        <p:sp>
          <p:nvSpPr>
            <p:cNvPr id="22" name="Rectangle 6">
              <a:extLst>
                <a:ext uri="{FF2B5EF4-FFF2-40B4-BE49-F238E27FC236}">
                  <a16:creationId xmlns:a16="http://schemas.microsoft.com/office/drawing/2014/main" id="{6141BCDD-84EE-DCE1-C014-D4C544943057}"/>
                </a:ext>
              </a:extLst>
            </p:cNvPr>
            <p:cNvSpPr>
              <a:spLocks noChangeArrowheads="1"/>
            </p:cNvSpPr>
            <p:nvPr/>
          </p:nvSpPr>
          <p:spPr bwMode="auto">
            <a:xfrm>
              <a:off x="0" y="0"/>
              <a:ext cx="9131300" cy="1001457"/>
            </a:xfrm>
            <a:prstGeom prst="rect">
              <a:avLst/>
            </a:prstGeom>
            <a:solidFill>
              <a:schemeClr val="accent2">
                <a:lumMod val="25000"/>
              </a:schemeClr>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defRPr/>
              </a:pPr>
              <a:r>
                <a:rPr lang="en-US" altLang="en-US" sz="1800">
                  <a:solidFill>
                    <a:schemeClr val="bg1"/>
                  </a:solidFill>
                  <a:cs typeface="Arial" charset="0"/>
                </a:rPr>
                <a:t>		</a:t>
              </a:r>
            </a:p>
          </p:txBody>
        </p:sp>
        <p:grpSp>
          <p:nvGrpSpPr>
            <p:cNvPr id="28680" name="Group 23">
              <a:extLst>
                <a:ext uri="{FF2B5EF4-FFF2-40B4-BE49-F238E27FC236}">
                  <a16:creationId xmlns:a16="http://schemas.microsoft.com/office/drawing/2014/main" id="{4CDDF723-0B89-960B-2203-EC92955B6E79}"/>
                </a:ext>
              </a:extLst>
            </p:cNvPr>
            <p:cNvGrpSpPr>
              <a:grpSpLocks/>
            </p:cNvGrpSpPr>
            <p:nvPr/>
          </p:nvGrpSpPr>
          <p:grpSpPr bwMode="auto">
            <a:xfrm>
              <a:off x="304800" y="188690"/>
              <a:ext cx="4217988" cy="1054005"/>
              <a:chOff x="304800" y="188690"/>
              <a:chExt cx="4217988" cy="1054005"/>
            </a:xfrm>
          </p:grpSpPr>
          <p:pic>
            <p:nvPicPr>
              <p:cNvPr id="28681" name="Picture 10" descr="http://inside.stationery.saccounty.net/Documents/Logo/sac_022765.png">
                <a:extLst>
                  <a:ext uri="{FF2B5EF4-FFF2-40B4-BE49-F238E27FC236}">
                    <a16:creationId xmlns:a16="http://schemas.microsoft.com/office/drawing/2014/main" id="{ABA9E354-AB1F-5AED-2D92-A274F3CCA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 y="188690"/>
                <a:ext cx="2438400" cy="51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77DF0BBF-1BE2-E2EA-6179-CBC1917A503F}"/>
                  </a:ext>
                </a:extLst>
              </p:cNvPr>
              <p:cNvSpPr/>
              <p:nvPr/>
            </p:nvSpPr>
            <p:spPr>
              <a:xfrm>
                <a:off x="304800" y="645948"/>
                <a:ext cx="4217988" cy="59674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ct val="115000"/>
                  </a:lnSpc>
                  <a:spcBef>
                    <a:spcPts val="0"/>
                  </a:spcBef>
                  <a:spcAft>
                    <a:spcPts val="0"/>
                  </a:spcAft>
                  <a:defRPr/>
                </a:pPr>
                <a:r>
                  <a:rPr lang="en-US" sz="1400" spc="40">
                    <a:solidFill>
                      <a:schemeClr val="bg1"/>
                    </a:solidFill>
                    <a:latin typeface="Century Gothic" panose="020B0502020202020204" pitchFamily="34" charset="0"/>
                    <a:ea typeface="Times New Roman"/>
                    <a:cs typeface="Times New Roman"/>
                  </a:rPr>
                  <a:t>Environmental Management Department</a:t>
                </a:r>
              </a:p>
              <a:p>
                <a:pPr algn="ctr" eaLnBrk="1" hangingPunct="1">
                  <a:spcBef>
                    <a:spcPts val="600"/>
                  </a:spcBef>
                  <a:spcAft>
                    <a:spcPts val="0"/>
                  </a:spcAft>
                  <a:defRPr/>
                </a:pPr>
                <a:r>
                  <a:rPr lang="en-US" sz="1200">
                    <a:solidFill>
                      <a:schemeClr val="bg1"/>
                    </a:solidFill>
                    <a:latin typeface="Century Gothic" panose="020B0502020202020204" pitchFamily="34" charset="0"/>
                    <a:ea typeface="Times New Roman"/>
                    <a:cs typeface="Times New Roman"/>
                  </a:rPr>
                  <a:t> </a:t>
                </a:r>
              </a:p>
            </p:txBody>
          </p:sp>
        </p:grpSp>
      </p:gr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B09E9E55805A4EBA7760C8845D8E62" ma:contentTypeVersion="2" ma:contentTypeDescription="Create a new document." ma:contentTypeScope="" ma:versionID="8a2ed69207498527c0f771f61ab14d17">
  <xsd:schema xmlns:xsd="http://www.w3.org/2001/XMLSchema" xmlns:xs="http://www.w3.org/2001/XMLSchema" xmlns:p="http://schemas.microsoft.com/office/2006/metadata/properties" xmlns:ns1="http://schemas.microsoft.com/sharepoint/v3" targetNamespace="http://schemas.microsoft.com/office/2006/metadata/properties" ma:root="true" ma:fieldsID="18623f1c1f06a6864f74772fcc109f8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8c98c877-21d6-4d2f-ae8b-1e560ecaa810"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F734CE-02B1-484A-A678-1B45C693CB7A}">
  <ds:schemaRefs>
    <ds:schemaRef ds:uri="11cba8c2-896b-4b2f-a5cf-5e73b5e1e3a5"/>
    <ds:schemaRef ds:uri="b3cb70b8-acdc-4da1-842c-8d1055a48e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2109FE-6F6D-4C99-82CD-C06B2F811406}"/>
</file>

<file path=customXml/itemProps3.xml><?xml version="1.0" encoding="utf-8"?>
<ds:datastoreItem xmlns:ds="http://schemas.openxmlformats.org/officeDocument/2006/customXml" ds:itemID="{B5D05F3D-5EF8-433B-BD03-70B66509EA44}">
  <ds:schemaRefs>
    <ds:schemaRef ds:uri="Microsoft.SharePoint.Taxonomy.ContentTypeSync"/>
  </ds:schemaRefs>
</ds:datastoreItem>
</file>

<file path=customXml/itemProps4.xml><?xml version="1.0" encoding="utf-8"?>
<ds:datastoreItem xmlns:ds="http://schemas.openxmlformats.org/officeDocument/2006/customXml" ds:itemID="{4C65E182-D0F3-420F-B71A-763CB34BC46F}">
  <ds:schemaRefs>
    <ds:schemaRef ds:uri="http://schemas.microsoft.com/sharepoint/v3/contenttype/forms"/>
  </ds:schemaRefs>
</ds:datastoreItem>
</file>

<file path=docMetadata/LabelInfo.xml><?xml version="1.0" encoding="utf-8"?>
<clbl:labelList xmlns:clbl="http://schemas.microsoft.com/office/2020/mipLabelMetadata">
  <clbl:label id="{c13dd1c7-22d1-431c-a46c-2d140b414506}" enabled="1" method="Standard" siteId="{2b077431-a3b0-4b1c-bb77-f66a1132daa2}"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28</Slides>
  <Notes>22</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Certified Unified Program Agency (CUPA)</vt:lpstr>
      <vt:lpstr>Certified Unified Program Agency (CUPA)</vt:lpstr>
      <vt:lpstr>PowerPoint Presentation</vt:lpstr>
      <vt:lpstr>Services Provided </vt:lpstr>
      <vt:lpstr>Sacramento County by the Numbers</vt:lpstr>
      <vt:lpstr>27 CCR § 15220 Fee Accountability Program</vt:lpstr>
      <vt:lpstr>Proposed Fee Changes</vt:lpstr>
      <vt:lpstr>Hazardous Material Business Plan Program (HMP)</vt:lpstr>
      <vt:lpstr>Hazardous Waste Management (HW) &amp; Tiered Permitting</vt:lpstr>
      <vt:lpstr>​Aboveground Petroleum Storage Act (ASPA)</vt:lpstr>
      <vt:lpstr>Underground Storage Tanks (UST)</vt:lpstr>
      <vt:lpstr>Why is a Fee Adjustment Needed?</vt:lpstr>
      <vt:lpstr>Sacramento County CUPA (HMP) Proposed Two Year Phase-In Plan</vt:lpstr>
      <vt:lpstr>Sacramento County CUPA (HW) Proposed One Year Phase-In Plan</vt:lpstr>
      <vt:lpstr>Sacramento County CUPA (APSA) Proposed Two Year Phase-In Plan</vt:lpstr>
      <vt:lpstr>Sacramento County CUPA (UST) Proposed One Year Phase-In Plan</vt:lpstr>
      <vt:lpstr>Sacramento County CUPA (UST) Proposed Three Year Phase-In Plan</vt:lpstr>
      <vt:lpstr>PowerPoint Presentation</vt:lpstr>
      <vt:lpstr>PowerPoint Presentation</vt:lpstr>
      <vt:lpstr>PowerPoint Presentation</vt:lpstr>
      <vt:lpstr>PowerPoint Presentation</vt:lpstr>
      <vt:lpstr>Summary and Additional Notes</vt:lpstr>
      <vt:lpstr>PowerPoint Presentation</vt:lpstr>
      <vt:lpstr>Questions</vt:lpstr>
    </vt:vector>
  </TitlesOfParts>
  <Company>County Executive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AielloK</dc:creator>
  <cp:revision>8</cp:revision>
  <cp:lastPrinted>2021-02-05T23:39:16Z</cp:lastPrinted>
  <dcterms:created xsi:type="dcterms:W3CDTF">2010-09-13T19:55:30Z</dcterms:created>
  <dcterms:modified xsi:type="dcterms:W3CDTF">2026-01-22T20:12:41Z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0x01010017B09E9E55805A4EBA7760C8845D8E62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